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8"/>
  </p:notesMasterIdLst>
  <p:sldIdLst>
    <p:sldId id="261" r:id="rId2"/>
    <p:sldId id="259" r:id="rId3"/>
    <p:sldId id="296" r:id="rId4"/>
    <p:sldId id="339" r:id="rId5"/>
    <p:sldId id="506" r:id="rId6"/>
    <p:sldId id="507" r:id="rId7"/>
    <p:sldId id="509" r:id="rId8"/>
    <p:sldId id="508" r:id="rId9"/>
    <p:sldId id="510" r:id="rId10"/>
    <p:sldId id="511" r:id="rId11"/>
    <p:sldId id="513" r:id="rId12"/>
    <p:sldId id="512" r:id="rId13"/>
    <p:sldId id="514" r:id="rId14"/>
    <p:sldId id="515" r:id="rId15"/>
    <p:sldId id="516" r:id="rId16"/>
    <p:sldId id="518" r:id="rId17"/>
    <p:sldId id="517" r:id="rId18"/>
    <p:sldId id="519" r:id="rId19"/>
    <p:sldId id="520" r:id="rId20"/>
    <p:sldId id="341" r:id="rId21"/>
    <p:sldId id="521" r:id="rId22"/>
    <p:sldId id="522" r:id="rId23"/>
    <p:sldId id="523" r:id="rId24"/>
    <p:sldId id="524" r:id="rId25"/>
    <p:sldId id="525" r:id="rId26"/>
    <p:sldId id="526" r:id="rId27"/>
    <p:sldId id="527" r:id="rId28"/>
    <p:sldId id="528" r:id="rId29"/>
    <p:sldId id="530" r:id="rId30"/>
    <p:sldId id="531" r:id="rId31"/>
    <p:sldId id="532" r:id="rId32"/>
    <p:sldId id="529" r:id="rId33"/>
    <p:sldId id="533" r:id="rId34"/>
    <p:sldId id="534" r:id="rId35"/>
    <p:sldId id="548" r:id="rId36"/>
    <p:sldId id="535" r:id="rId37"/>
    <p:sldId id="536" r:id="rId38"/>
    <p:sldId id="537" r:id="rId39"/>
    <p:sldId id="538" r:id="rId40"/>
    <p:sldId id="539" r:id="rId41"/>
    <p:sldId id="540" r:id="rId42"/>
    <p:sldId id="541" r:id="rId43"/>
    <p:sldId id="542" r:id="rId44"/>
    <p:sldId id="543" r:id="rId45"/>
    <p:sldId id="544" r:id="rId46"/>
    <p:sldId id="545" r:id="rId47"/>
    <p:sldId id="546" r:id="rId48"/>
    <p:sldId id="547" r:id="rId49"/>
    <p:sldId id="549" r:id="rId50"/>
    <p:sldId id="550" r:id="rId51"/>
    <p:sldId id="551" r:id="rId52"/>
    <p:sldId id="556" r:id="rId53"/>
    <p:sldId id="552" r:id="rId54"/>
    <p:sldId id="553" r:id="rId55"/>
    <p:sldId id="441" r:id="rId56"/>
    <p:sldId id="345" r:id="rId57"/>
    <p:sldId id="554" r:id="rId58"/>
    <p:sldId id="555" r:id="rId59"/>
    <p:sldId id="557" r:id="rId60"/>
    <p:sldId id="558" r:id="rId61"/>
    <p:sldId id="559" r:id="rId62"/>
    <p:sldId id="442" r:id="rId63"/>
    <p:sldId id="561" r:id="rId64"/>
    <p:sldId id="560" r:id="rId65"/>
    <p:sldId id="562" r:id="rId66"/>
    <p:sldId id="563" r:id="rId67"/>
    <p:sldId id="564" r:id="rId68"/>
    <p:sldId id="394" r:id="rId69"/>
    <p:sldId id="572" r:id="rId70"/>
    <p:sldId id="565" r:id="rId71"/>
    <p:sldId id="566" r:id="rId72"/>
    <p:sldId id="567" r:id="rId73"/>
    <p:sldId id="568" r:id="rId74"/>
    <p:sldId id="569" r:id="rId75"/>
    <p:sldId id="570" r:id="rId76"/>
    <p:sldId id="571" r:id="rId77"/>
    <p:sldId id="588" r:id="rId78"/>
    <p:sldId id="573" r:id="rId79"/>
    <p:sldId id="574" r:id="rId80"/>
    <p:sldId id="575" r:id="rId81"/>
    <p:sldId id="576" r:id="rId82"/>
    <p:sldId id="577" r:id="rId83"/>
    <p:sldId id="578" r:id="rId84"/>
    <p:sldId id="579" r:id="rId85"/>
    <p:sldId id="580" r:id="rId86"/>
    <p:sldId id="581" r:id="rId87"/>
    <p:sldId id="582" r:id="rId88"/>
    <p:sldId id="583" r:id="rId89"/>
    <p:sldId id="584" r:id="rId90"/>
    <p:sldId id="585" r:id="rId91"/>
    <p:sldId id="586" r:id="rId92"/>
    <p:sldId id="589" r:id="rId93"/>
    <p:sldId id="590" r:id="rId94"/>
    <p:sldId id="587" r:id="rId95"/>
    <p:sldId id="443" r:id="rId96"/>
    <p:sldId id="591" r:id="rId97"/>
    <p:sldId id="592" r:id="rId98"/>
    <p:sldId id="593" r:id="rId99"/>
    <p:sldId id="594" r:id="rId100"/>
    <p:sldId id="595" r:id="rId101"/>
    <p:sldId id="596" r:id="rId102"/>
    <p:sldId id="597" r:id="rId103"/>
    <p:sldId id="444" r:id="rId104"/>
    <p:sldId id="598" r:id="rId105"/>
    <p:sldId id="599" r:id="rId106"/>
    <p:sldId id="600" r:id="rId107"/>
    <p:sldId id="601" r:id="rId108"/>
    <p:sldId id="602" r:id="rId109"/>
    <p:sldId id="603" r:id="rId110"/>
    <p:sldId id="605" r:id="rId111"/>
    <p:sldId id="607" r:id="rId112"/>
    <p:sldId id="608" r:id="rId113"/>
    <p:sldId id="609" r:id="rId114"/>
    <p:sldId id="610" r:id="rId115"/>
    <p:sldId id="611" r:id="rId116"/>
    <p:sldId id="612" r:id="rId11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1"/>
    <a:srgbClr val="01BAF9"/>
    <a:srgbClr val="8FC74D"/>
    <a:srgbClr val="619428"/>
    <a:srgbClr val="4F81BD"/>
    <a:srgbClr val="F71903"/>
    <a:srgbClr val="0FB493"/>
    <a:srgbClr val="D1D7E1"/>
    <a:srgbClr val="9AA5B4"/>
    <a:srgbClr val="01BA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主题样式 1 - 个性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928"/>
    <p:restoredTop sz="95455"/>
  </p:normalViewPr>
  <p:slideViewPr>
    <p:cSldViewPr>
      <p:cViewPr varScale="1">
        <p:scale>
          <a:sx n="90" d="100"/>
          <a:sy n="90" d="100"/>
        </p:scale>
        <p:origin x="200" y="72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viewProps" Target="viewProps.xml"/><Relationship Id="rId121" Type="http://schemas.openxmlformats.org/officeDocument/2006/relationships/theme" Target="theme/theme1.xml"/><Relationship Id="rId122"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notesMaster" Target="notesMasters/notesMaster1.xml"/><Relationship Id="rId119" Type="http://schemas.openxmlformats.org/officeDocument/2006/relationships/presProps" Target="presProps.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wmf"/><Relationship Id="rId2" Type="http://schemas.openxmlformats.org/officeDocument/2006/relationships/image" Target="../media/image1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3.wmf"/><Relationship Id="rId2" Type="http://schemas.openxmlformats.org/officeDocument/2006/relationships/image" Target="../media/image9.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1.wmf"/><Relationship Id="rId2" Type="http://schemas.openxmlformats.org/officeDocument/2006/relationships/image" Target="../media/image14.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1.wmf"/><Relationship Id="rId2" Type="http://schemas.openxmlformats.org/officeDocument/2006/relationships/image" Target="../media/image15.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80.wmf"/><Relationship Id="rId2" Type="http://schemas.openxmlformats.org/officeDocument/2006/relationships/image" Target="../media/image81.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81.wmf"/><Relationship Id="rId2" Type="http://schemas.openxmlformats.org/officeDocument/2006/relationships/image" Target="../media/image82.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83.wmf"/><Relationship Id="rId2" Type="http://schemas.openxmlformats.org/officeDocument/2006/relationships/image" Target="../media/image82.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84.wmf"/><Relationship Id="rId2" Type="http://schemas.openxmlformats.org/officeDocument/2006/relationships/image" Target="../media/image8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57952C-1B83-604B-A68D-C8B66712B96B}" type="datetimeFigureOut">
              <a:rPr kumimoji="1" lang="zh-CN" altLang="en-US" smtClean="0"/>
              <a:t>2018/6/15</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B195F8-9D93-5A45-8767-0A7FA84EAB2E}" type="slidenum">
              <a:rPr kumimoji="1" lang="zh-CN" altLang="en-US" smtClean="0"/>
              <a:t>‹#›</a:t>
            </a:fld>
            <a:endParaRPr kumimoji="1" lang="zh-CN" altLang="en-US"/>
          </a:p>
        </p:txBody>
      </p:sp>
    </p:spTree>
    <p:extLst>
      <p:ext uri="{BB962C8B-B14F-4D97-AF65-F5344CB8AC3E}">
        <p14:creationId xmlns:p14="http://schemas.microsoft.com/office/powerpoint/2010/main" val="1146923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5B195F8-9D93-5A45-8767-0A7FA84EAB2E}" type="slidenum">
              <a:rPr kumimoji="1" lang="zh-CN" altLang="en-US" smtClean="0"/>
              <a:t>2</a:t>
            </a:fld>
            <a:endParaRPr kumimoji="1" lang="zh-CN" altLang="en-US"/>
          </a:p>
        </p:txBody>
      </p:sp>
    </p:spTree>
    <p:extLst>
      <p:ext uri="{BB962C8B-B14F-4D97-AF65-F5344CB8AC3E}">
        <p14:creationId xmlns:p14="http://schemas.microsoft.com/office/powerpoint/2010/main" val="1403846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5B195F8-9D93-5A45-8767-0A7FA84EAB2E}" type="slidenum">
              <a:rPr kumimoji="1" lang="zh-CN" altLang="en-US" smtClean="0"/>
              <a:t>44</a:t>
            </a:fld>
            <a:endParaRPr kumimoji="1" lang="zh-CN" altLang="en-US"/>
          </a:p>
        </p:txBody>
      </p:sp>
    </p:spTree>
    <p:extLst>
      <p:ext uri="{BB962C8B-B14F-4D97-AF65-F5344CB8AC3E}">
        <p14:creationId xmlns:p14="http://schemas.microsoft.com/office/powerpoint/2010/main" val="1881736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5B195F8-9D93-5A45-8767-0A7FA84EAB2E}" type="slidenum">
              <a:rPr kumimoji="1" lang="zh-CN" altLang="en-US" smtClean="0"/>
              <a:t>59</a:t>
            </a:fld>
            <a:endParaRPr kumimoji="1" lang="zh-CN" altLang="en-US"/>
          </a:p>
        </p:txBody>
      </p:sp>
    </p:spTree>
    <p:extLst>
      <p:ext uri="{BB962C8B-B14F-4D97-AF65-F5344CB8AC3E}">
        <p14:creationId xmlns:p14="http://schemas.microsoft.com/office/powerpoint/2010/main" val="1469872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5B195F8-9D93-5A45-8767-0A7FA84EAB2E}" type="slidenum">
              <a:rPr kumimoji="1" lang="zh-CN" altLang="en-US" smtClean="0"/>
              <a:t>92</a:t>
            </a:fld>
            <a:endParaRPr kumimoji="1" lang="zh-CN" altLang="en-US"/>
          </a:p>
        </p:txBody>
      </p:sp>
    </p:spTree>
    <p:extLst>
      <p:ext uri="{BB962C8B-B14F-4D97-AF65-F5344CB8AC3E}">
        <p14:creationId xmlns:p14="http://schemas.microsoft.com/office/powerpoint/2010/main" val="1454762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Rectangle 2"/>
          <p:cNvSpPr>
            <a:spLocks noChangeArrowheads="1"/>
          </p:cNvSpPr>
          <p:nvPr/>
        </p:nvSpPr>
        <p:spPr bwMode="auto">
          <a:xfrm>
            <a:off x="0" y="4077072"/>
            <a:ext cx="9144000" cy="2808312"/>
          </a:xfrm>
          <a:prstGeom prst="rect">
            <a:avLst/>
          </a:prstGeom>
          <a:solidFill>
            <a:srgbClr val="3399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solidFill>
                <a:schemeClr val="bg2"/>
              </a:solidFill>
            </a:endParaRPr>
          </a:p>
        </p:txBody>
      </p:sp>
      <p:sp>
        <p:nvSpPr>
          <p:cNvPr id="2" name="标题 1"/>
          <p:cNvSpPr>
            <a:spLocks noGrp="1"/>
          </p:cNvSpPr>
          <p:nvPr>
            <p:ph type="ctrTitle"/>
          </p:nvPr>
        </p:nvSpPr>
        <p:spPr>
          <a:xfrm>
            <a:off x="685800" y="2130426"/>
            <a:ext cx="7772400" cy="1470025"/>
          </a:xfrm>
        </p:spPr>
        <p:txBody>
          <a:bodyPr/>
          <a:lstStyle>
            <a:lvl1pPr>
              <a:defRPr>
                <a:latin typeface="微软雅黑" pitchFamily="34" charset="-122"/>
                <a:ea typeface="微软雅黑" pitchFamily="34" charset="-122"/>
              </a:defRPr>
            </a:lvl1pPr>
          </a:lstStyle>
          <a:p>
            <a:r>
              <a:rPr lang="zh-CN" altLang="en-US" smtClean="0"/>
              <a:t>单击此处编辑母版标题样式</a:t>
            </a:r>
            <a:endParaRPr lang="zh-CN" altLang="en-US" dirty="0"/>
          </a:p>
        </p:txBody>
      </p:sp>
      <p:sp>
        <p:nvSpPr>
          <p:cNvPr id="3" name="副标题 2"/>
          <p:cNvSpPr>
            <a:spLocks noGrp="1"/>
          </p:cNvSpPr>
          <p:nvPr>
            <p:ph type="subTitle" idx="1"/>
          </p:nvPr>
        </p:nvSpPr>
        <p:spPr>
          <a:xfrm>
            <a:off x="1371600" y="4340696"/>
            <a:ext cx="6400800" cy="1752600"/>
          </a:xfrm>
        </p:spPr>
        <p:txBody>
          <a:bodyPr/>
          <a:lstStyle>
            <a:lvl1pPr marL="0" indent="0" algn="ctr">
              <a:buNone/>
              <a:defRPr>
                <a:solidFill>
                  <a:schemeClr val="bg1">
                    <a:lumMod val="95000"/>
                  </a:schemeClr>
                </a:solidFill>
                <a:latin typeface="微软雅黑" pitchFamily="34" charset="-122"/>
                <a:ea typeface="微软雅黑"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dirty="0"/>
          </a:p>
        </p:txBody>
      </p:sp>
      <p:pic>
        <p:nvPicPr>
          <p:cNvPr id="9" name="Picture 2" descr="xm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260648"/>
            <a:ext cx="30241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03222" y="1935302"/>
            <a:ext cx="3563888" cy="322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635230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9"/>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2018/6/15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730164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732087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9"/>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9"/>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057408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99592" y="10758"/>
            <a:ext cx="7305967" cy="706091"/>
          </a:xfrm>
        </p:spPr>
        <p:txBody>
          <a:bodyPr>
            <a:normAutofit/>
          </a:bodyPr>
          <a:lstStyle>
            <a:lvl1pPr>
              <a:defRPr sz="3600"/>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marL="323850" indent="-323850">
              <a:buSzPct val="80000"/>
              <a:buFontTx/>
              <a:buBlip>
                <a:blip r:embed="rId2"/>
              </a:buBlip>
              <a:tabLst/>
              <a:defRPr/>
            </a:lvl1pPr>
            <a:lvl2pPr marL="855663" indent="-398463">
              <a:buSzPct val="80000"/>
              <a:buFontTx/>
              <a:buBlip>
                <a:blip r:embed="rId3"/>
              </a:buBlip>
              <a:tabLst/>
              <a:defRPr/>
            </a:lvl2pPr>
            <a:lvl3pPr marL="1254125" indent="-339725">
              <a:buFontTx/>
              <a:buBlip>
                <a:blip r:embed="rId4"/>
              </a:buBlip>
              <a:tabLst/>
              <a:defRPr/>
            </a:lvl3pPr>
            <a:lvl4pPr marL="1600200" indent="-228600">
              <a:buFont typeface="Wingdings" charset="2"/>
              <a:buChar char="n"/>
              <a:defRPr/>
            </a:lvl4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t>2018/6/15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B9845A3-EE18-4E86-BE27-CC95AD9A7DDB}" type="slidenum">
              <a:rPr lang="zh-CN" altLang="en-US" smtClean="0"/>
              <a:t>‹#›</a:t>
            </a:fld>
            <a:endParaRPr lang="zh-CN" altLang="en-US" dirty="0"/>
          </a:p>
        </p:txBody>
      </p:sp>
      <p:grpSp>
        <p:nvGrpSpPr>
          <p:cNvPr id="25" name="组 24"/>
          <p:cNvGrpSpPr/>
          <p:nvPr userDrawn="1"/>
        </p:nvGrpSpPr>
        <p:grpSpPr>
          <a:xfrm>
            <a:off x="8220108" y="95250"/>
            <a:ext cx="902945" cy="576263"/>
            <a:chOff x="8226087" y="44624"/>
            <a:chExt cx="902945" cy="677985"/>
          </a:xfrm>
        </p:grpSpPr>
        <p:sp>
          <p:nvSpPr>
            <p:cNvPr id="8" name="矩形 6"/>
            <p:cNvSpPr/>
            <p:nvPr/>
          </p:nvSpPr>
          <p:spPr>
            <a:xfrm>
              <a:off x="8581996" y="44624"/>
              <a:ext cx="547036" cy="677985"/>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rgbClr val="93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latin typeface="黑体" pitchFamily="49" charset="-122"/>
                <a:ea typeface="黑体" pitchFamily="49" charset="-122"/>
              </a:endParaRPr>
            </a:p>
          </p:txBody>
        </p:sp>
        <p:sp>
          <p:nvSpPr>
            <p:cNvPr id="9" name="矩形 4"/>
            <p:cNvSpPr/>
            <p:nvPr/>
          </p:nvSpPr>
          <p:spPr>
            <a:xfrm>
              <a:off x="8226087" y="44624"/>
              <a:ext cx="490105" cy="677985"/>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rial" pitchFamily="34" charset="0"/>
                <a:cs typeface="Arial" pitchFamily="34" charset="0"/>
              </a:endParaRPr>
            </a:p>
          </p:txBody>
        </p:sp>
      </p:grpSp>
      <p:sp>
        <p:nvSpPr>
          <p:cNvPr id="21" name="文本占位符 20"/>
          <p:cNvSpPr>
            <a:spLocks noGrp="1"/>
          </p:cNvSpPr>
          <p:nvPr userDrawn="1">
            <p:ph type="body" sz="quarter" idx="14" hasCustomPrompt="1"/>
          </p:nvPr>
        </p:nvSpPr>
        <p:spPr>
          <a:xfrm>
            <a:off x="8614792" y="95250"/>
            <a:ext cx="565720" cy="576263"/>
          </a:xfrm>
        </p:spPr>
        <p:txBody>
          <a:bodyPr anchor="ctr" anchorCtr="0">
            <a:normAutofit/>
          </a:bodyPr>
          <a:lstStyle>
            <a:lvl1pPr marL="0" indent="0" algn="ctr">
              <a:buNone/>
              <a:defRPr sz="2000">
                <a:solidFill>
                  <a:schemeClr val="bg1"/>
                </a:solidFill>
              </a:defRPr>
            </a:lvl1pPr>
          </a:lstStyle>
          <a:p>
            <a:pPr lvl="0"/>
            <a:r>
              <a:rPr kumimoji="1" lang="en-US" altLang="zh-CN" dirty="0" smtClean="0"/>
              <a:t>1</a:t>
            </a:r>
            <a:endParaRPr kumimoji="1" lang="zh-CN" altLang="en-US" dirty="0"/>
          </a:p>
        </p:txBody>
      </p:sp>
      <p:sp>
        <p:nvSpPr>
          <p:cNvPr id="23" name="文本占位符 20"/>
          <p:cNvSpPr>
            <a:spLocks noGrp="1"/>
          </p:cNvSpPr>
          <p:nvPr userDrawn="1">
            <p:ph type="body" sz="quarter" idx="15" hasCustomPrompt="1"/>
          </p:nvPr>
        </p:nvSpPr>
        <p:spPr>
          <a:xfrm>
            <a:off x="8172400" y="95250"/>
            <a:ext cx="565720" cy="576263"/>
          </a:xfrm>
        </p:spPr>
        <p:txBody>
          <a:bodyPr anchor="ctr" anchorCtr="0">
            <a:normAutofit/>
          </a:bodyPr>
          <a:lstStyle>
            <a:lvl1pPr marL="0" indent="0" algn="ctr">
              <a:buNone/>
              <a:defRPr sz="2000">
                <a:solidFill>
                  <a:schemeClr val="bg1"/>
                </a:solidFill>
              </a:defRPr>
            </a:lvl1pPr>
          </a:lstStyle>
          <a:p>
            <a:pPr lvl="0"/>
            <a:r>
              <a:rPr kumimoji="1" lang="en-US" altLang="zh-CN" dirty="0" smtClean="0"/>
              <a:t>1</a:t>
            </a:r>
            <a:endParaRPr kumimoji="1" lang="zh-CN" altLang="en-US" dirty="0"/>
          </a:p>
        </p:txBody>
      </p:sp>
    </p:spTree>
    <p:extLst>
      <p:ext uri="{BB962C8B-B14F-4D97-AF65-F5344CB8AC3E}">
        <p14:creationId xmlns:p14="http://schemas.microsoft.com/office/powerpoint/2010/main" val="74855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1">
                                            <p:txEl>
                                              <p:pRg st="0" end="0"/>
                                            </p:txEl>
                                          </p:spTgt>
                                        </p:tgtEl>
                                        <p:attrNameLst>
                                          <p:attrName>style.visibility</p:attrName>
                                        </p:attrNameLst>
                                      </p:cBhvr>
                                      <p:to>
                                        <p:strVal val="visible"/>
                                      </p:to>
                                    </p:set>
                                    <p:animEffect transition="in" filter="wipe(left)">
                                      <p:cBhvr>
                                        <p:cTn id="10" dur="500"/>
                                        <p:tgtEl>
                                          <p:spTgt spid="21">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3">
                                            <p:txEl>
                                              <p:pRg st="0" end="0"/>
                                            </p:txEl>
                                          </p:spTgt>
                                        </p:tgtEl>
                                        <p:attrNameLst>
                                          <p:attrName>style.visibility</p:attrName>
                                        </p:attrNameLst>
                                      </p:cBhvr>
                                      <p:to>
                                        <p:strVal val="visible"/>
                                      </p:to>
                                    </p:set>
                                    <p:animEffect transition="in" filter="wipe(left)">
                                      <p:cBhvr>
                                        <p:cTn id="13"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1" grpId="0" build="p">
        <p:tmplLst>
          <p:tmpl lvl="1">
            <p:tnLst>
              <p:par>
                <p:cTn presetID="2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3" grpId="0" build="p">
        <p:tmplLst>
          <p:tmpl lvl="1">
            <p:tnLst>
              <p:par>
                <p:cTn presetID="22" presetClass="entr" presetSubtype="8"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marL="342900" indent="-342900">
              <a:buSzPct val="80000"/>
              <a:buFont typeface="Wingdings" charset="2"/>
              <a:buChar char="l"/>
              <a:defRPr/>
            </a:lvl1pPr>
            <a:lvl2pPr marL="742950" indent="-285750">
              <a:buSzPct val="70000"/>
              <a:buFont typeface="Wingdings" charset="2"/>
              <a:buChar char="Ø"/>
              <a:defRPr/>
            </a:lvl2pPr>
            <a:lvl3pPr marL="1143000" indent="-228600">
              <a:buFont typeface="Wingdings" charset="2"/>
              <a:buChar char="ü"/>
              <a:defRPr/>
            </a:lvl3pPr>
            <a:lvl4pPr marL="1600200" indent="-228600">
              <a:buFont typeface="Wingdings" charset="2"/>
              <a:buChar char="n"/>
              <a:defRPr/>
            </a:lvl4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t>2018/6/15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B9845A3-EE18-4E86-BE27-CC95AD9A7DDB}" type="slidenum">
              <a:rPr lang="zh-CN" altLang="en-US" smtClean="0"/>
              <a:t>‹#›</a:t>
            </a:fld>
            <a:endParaRPr lang="zh-CN" altLang="en-US" dirty="0"/>
          </a:p>
        </p:txBody>
      </p:sp>
      <p:sp>
        <p:nvSpPr>
          <p:cNvPr id="10" name="标题 1"/>
          <p:cNvSpPr>
            <a:spLocks noGrp="1"/>
          </p:cNvSpPr>
          <p:nvPr>
            <p:ph type="title"/>
          </p:nvPr>
        </p:nvSpPr>
        <p:spPr>
          <a:xfrm>
            <a:off x="919016" y="0"/>
            <a:ext cx="8224984" cy="706091"/>
          </a:xfrm>
        </p:spPr>
        <p:txBody>
          <a:bodyPr>
            <a:normAutofit/>
          </a:bodyPr>
          <a:lstStyle>
            <a:lvl1pPr>
              <a:defRPr sz="3600"/>
            </a:lvl1pPr>
          </a:lstStyle>
          <a:p>
            <a:r>
              <a:rPr lang="zh-CN" altLang="en-US" dirty="0" smtClean="0"/>
              <a:t>单击此处编辑母版标题样式</a:t>
            </a:r>
            <a:endParaRPr lang="zh-CN" altLang="en-US" dirty="0"/>
          </a:p>
        </p:txBody>
      </p:sp>
    </p:spTree>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1"/>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05844327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2018/6/15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533119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2018/6/15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274398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2018/6/15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33053603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2018/6/15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805640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49"/>
            <a:ext cx="3008313" cy="1162051"/>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2018/6/15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96624970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99592" y="0"/>
            <a:ext cx="8244408" cy="706091"/>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179512" y="980729"/>
            <a:ext cx="8856984" cy="5145436"/>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2018/6/15</a:t>
            </a:fld>
            <a:endParaRPr lang="zh-CN" altLang="en-US"/>
          </a:p>
        </p:txBody>
      </p:sp>
      <p:sp>
        <p:nvSpPr>
          <p:cNvPr id="5" name="页脚占位符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
        <p:nvSpPr>
          <p:cNvPr id="7" name="Rectangle 2"/>
          <p:cNvSpPr>
            <a:spLocks noChangeArrowheads="1"/>
          </p:cNvSpPr>
          <p:nvPr/>
        </p:nvSpPr>
        <p:spPr bwMode="auto">
          <a:xfrm>
            <a:off x="0" y="764706"/>
            <a:ext cx="9144000" cy="72007"/>
          </a:xfrm>
          <a:prstGeom prst="rect">
            <a:avLst/>
          </a:prstGeom>
          <a:solidFill>
            <a:srgbClr val="3399FF"/>
          </a:solidFill>
          <a:ln>
            <a:noFill/>
          </a:ln>
          <a:effectLst>
            <a:outerShdw blurRad="50800" dist="38100" dir="2700000" algn="tl" rotWithShape="0">
              <a:prstClr val="black">
                <a:alpha val="40000"/>
              </a:prstClr>
            </a:outerShdw>
            <a:reflection blurRad="6350" stA="52000" endA="300" endPos="3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a:solidFill>
                <a:schemeClr val="bg2"/>
              </a:solidFill>
            </a:endParaRPr>
          </a:p>
        </p:txBody>
      </p:sp>
      <p:pic>
        <p:nvPicPr>
          <p:cNvPr id="8" name="Picture 3" descr="D:\我的文档\My Pictures\mypic\lntu.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5496" y="44624"/>
            <a:ext cx="683568" cy="683568"/>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3"/>
          <p:cNvPicPr>
            <a:picLocks noChangeAspect="1" noChangeArrowheads="1"/>
          </p:cNvPicPr>
          <p:nvPr/>
        </p:nvPicPr>
        <p:blipFill>
          <a:blip r:embed="rId15">
            <a:lum bright="6000" contrast="-24000"/>
            <a:extLst>
              <a:ext uri="{28A0092B-C50C-407E-A947-70E740481C1C}">
                <a14:useLocalDpi xmlns:a14="http://schemas.microsoft.com/office/drawing/2010/main" val="0"/>
              </a:ext>
            </a:extLst>
          </a:blip>
          <a:srcRect r="26486"/>
          <a:stretch>
            <a:fillRect/>
          </a:stretch>
        </p:blipFill>
        <p:spPr bwMode="auto">
          <a:xfrm>
            <a:off x="8394700" y="0"/>
            <a:ext cx="785812"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44525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txStyles>
    <p:titleStyle>
      <a:lvl1pPr algn="ctr" defTabSz="914400" rtl="0" eaLnBrk="1" latinLnBrk="0" hangingPunct="1">
        <a:spcBef>
          <a:spcPct val="0"/>
        </a:spcBef>
        <a:buNone/>
        <a:defRPr sz="4000" kern="1200">
          <a:solidFill>
            <a:schemeClr val="tx1"/>
          </a:solidFill>
          <a:effectLst>
            <a:outerShdw blurRad="38100" dist="38100" dir="2700000" algn="tl">
              <a:srgbClr val="000000">
                <a:alpha val="43137"/>
              </a:srgbClr>
            </a:outerShdw>
          </a:effectLst>
          <a:latin typeface="微软雅黑" pitchFamily="34" charset="-122"/>
          <a:ea typeface="微软雅黑" pitchFamily="34" charset="-122"/>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100.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oleObject" Target="../embeddings/oleObject29.bin"/><Relationship Id="rId5" Type="http://schemas.openxmlformats.org/officeDocument/2006/relationships/image" Target="../media/image62.wmf"/><Relationship Id="rId6" Type="http://schemas.openxmlformats.org/officeDocument/2006/relationships/image" Target="../media/image76.png"/><Relationship Id="rId7" Type="http://schemas.openxmlformats.org/officeDocument/2006/relationships/image" Target="../media/image77.png"/><Relationship Id="rId1" Type="http://schemas.openxmlformats.org/officeDocument/2006/relationships/vmlDrawing" Target="../drawings/vmlDrawing22.vml"/><Relationship Id="rId2"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oleObject" Target="../embeddings/oleObject30.bin"/><Relationship Id="rId5" Type="http://schemas.openxmlformats.org/officeDocument/2006/relationships/image" Target="../media/image62.wmf"/><Relationship Id="rId1" Type="http://schemas.openxmlformats.org/officeDocument/2006/relationships/vmlDrawing" Target="../drawings/vmlDrawing23.vml"/><Relationship Id="rId2"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 Id="rId3" Type="http://schemas.openxmlformats.org/officeDocument/2006/relationships/image" Target="../media/image8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31.bin"/><Relationship Id="rId4" Type="http://schemas.openxmlformats.org/officeDocument/2006/relationships/image" Target="../media/image80.wmf"/><Relationship Id="rId5" Type="http://schemas.openxmlformats.org/officeDocument/2006/relationships/oleObject" Target="../embeddings/oleObject32.bin"/><Relationship Id="rId6" Type="http://schemas.openxmlformats.org/officeDocument/2006/relationships/image" Target="../media/image81.wmf"/><Relationship Id="rId1" Type="http://schemas.openxmlformats.org/officeDocument/2006/relationships/vmlDrawing" Target="../drawings/vmlDrawing24.vml"/><Relationship Id="rId2"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33.bin"/><Relationship Id="rId4" Type="http://schemas.openxmlformats.org/officeDocument/2006/relationships/image" Target="../media/image81.wmf"/><Relationship Id="rId5" Type="http://schemas.openxmlformats.org/officeDocument/2006/relationships/oleObject" Target="../embeddings/oleObject34.bin"/><Relationship Id="rId6" Type="http://schemas.openxmlformats.org/officeDocument/2006/relationships/image" Target="../media/image82.wmf"/><Relationship Id="rId1" Type="http://schemas.openxmlformats.org/officeDocument/2006/relationships/vmlDrawing" Target="../drawings/vmlDrawing25.vml"/><Relationship Id="rId2"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35.bin"/><Relationship Id="rId4" Type="http://schemas.openxmlformats.org/officeDocument/2006/relationships/image" Target="../media/image83.wmf"/><Relationship Id="rId5" Type="http://schemas.openxmlformats.org/officeDocument/2006/relationships/oleObject" Target="../embeddings/oleObject36.bin"/><Relationship Id="rId6" Type="http://schemas.openxmlformats.org/officeDocument/2006/relationships/image" Target="../media/image82.wmf"/><Relationship Id="rId1" Type="http://schemas.openxmlformats.org/officeDocument/2006/relationships/vmlDrawing" Target="../drawings/vmlDrawing26.vml"/><Relationship Id="rId2"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37.bin"/><Relationship Id="rId4" Type="http://schemas.openxmlformats.org/officeDocument/2006/relationships/image" Target="../media/image84.wmf"/><Relationship Id="rId5" Type="http://schemas.openxmlformats.org/officeDocument/2006/relationships/oleObject" Target="../embeddings/oleObject38.bin"/><Relationship Id="rId6" Type="http://schemas.openxmlformats.org/officeDocument/2006/relationships/image" Target="../media/image83.wmf"/><Relationship Id="rId1" Type="http://schemas.openxmlformats.org/officeDocument/2006/relationships/vmlDrawing" Target="../drawings/vmlDrawing27.vml"/><Relationship Id="rId2"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7.bin"/><Relationship Id="rId4" Type="http://schemas.openxmlformats.org/officeDocument/2006/relationships/image" Target="../media/image10.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oleObject" Target="../embeddings/oleObject8.bin"/><Relationship Id="rId5" Type="http://schemas.openxmlformats.org/officeDocument/2006/relationships/image" Target="../media/image9.wmf"/><Relationship Id="rId6" Type="http://schemas.openxmlformats.org/officeDocument/2006/relationships/oleObject" Target="../embeddings/oleObject9.bin"/><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0.bin"/><Relationship Id="rId4" Type="http://schemas.openxmlformats.org/officeDocument/2006/relationships/image" Target="../media/image11.wmf"/><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1.bin"/><Relationship Id="rId4" Type="http://schemas.openxmlformats.org/officeDocument/2006/relationships/image" Target="../media/image11.wmf"/><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2.bin"/><Relationship Id="rId4" Type="http://schemas.openxmlformats.org/officeDocument/2006/relationships/image" Target="../media/image9.wmf"/><Relationship Id="rId5" Type="http://schemas.openxmlformats.org/officeDocument/2006/relationships/oleObject" Target="../embeddings/oleObject13.bin"/><Relationship Id="rId6" Type="http://schemas.openxmlformats.org/officeDocument/2006/relationships/image" Target="../media/image12.wmf"/><Relationship Id="rId7" Type="http://schemas.openxmlformats.org/officeDocument/2006/relationships/image" Target="../media/image27.png"/><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4.bin"/><Relationship Id="rId4" Type="http://schemas.openxmlformats.org/officeDocument/2006/relationships/image" Target="../media/image13.wmf"/><Relationship Id="rId5" Type="http://schemas.openxmlformats.org/officeDocument/2006/relationships/oleObject" Target="../embeddings/oleObject15.bin"/><Relationship Id="rId6" Type="http://schemas.openxmlformats.org/officeDocument/2006/relationships/image" Target="../media/image9.wmf"/><Relationship Id="rId1" Type="http://schemas.openxmlformats.org/officeDocument/2006/relationships/vmlDrawing" Target="../drawings/vmlDrawing11.vm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6.bin"/><Relationship Id="rId4" Type="http://schemas.openxmlformats.org/officeDocument/2006/relationships/image" Target="../media/image11.wmf"/><Relationship Id="rId5" Type="http://schemas.openxmlformats.org/officeDocument/2006/relationships/oleObject" Target="../embeddings/oleObject17.bin"/><Relationship Id="rId6" Type="http://schemas.openxmlformats.org/officeDocument/2006/relationships/image" Target="../media/image14.wmf"/><Relationship Id="rId1" Type="http://schemas.openxmlformats.org/officeDocument/2006/relationships/vmlDrawing" Target="../drawings/vmlDrawing12.vml"/><Relationship Id="rId2"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8.bin"/><Relationship Id="rId4" Type="http://schemas.openxmlformats.org/officeDocument/2006/relationships/image" Target="../media/image11.wmf"/><Relationship Id="rId5" Type="http://schemas.openxmlformats.org/officeDocument/2006/relationships/oleObject" Target="../embeddings/oleObject19.bin"/><Relationship Id="rId6" Type="http://schemas.openxmlformats.org/officeDocument/2006/relationships/image" Target="../media/image15.wmf"/><Relationship Id="rId1" Type="http://schemas.openxmlformats.org/officeDocument/2006/relationships/vmlDrawing" Target="../drawings/vmlDrawing13.v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0.bin"/><Relationship Id="rId4" Type="http://schemas.openxmlformats.org/officeDocument/2006/relationships/image" Target="../media/image9.wmf"/><Relationship Id="rId1" Type="http://schemas.openxmlformats.org/officeDocument/2006/relationships/vmlDrawing" Target="../drawings/vmlDrawing14.vml"/><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1.bin"/><Relationship Id="rId4" Type="http://schemas.openxmlformats.org/officeDocument/2006/relationships/image" Target="../media/image11.wmf"/><Relationship Id="rId1" Type="http://schemas.openxmlformats.org/officeDocument/2006/relationships/vmlDrawing" Target="../drawings/vmlDrawing15.vml"/><Relationship Id="rId2"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2.bin"/><Relationship Id="rId4" Type="http://schemas.openxmlformats.org/officeDocument/2006/relationships/image" Target="../media/image11.wmf"/><Relationship Id="rId1" Type="http://schemas.openxmlformats.org/officeDocument/2006/relationships/vmlDrawing" Target="../drawings/vmlDrawing16.vml"/><Relationship Id="rId2"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3.bin"/><Relationship Id="rId4" Type="http://schemas.openxmlformats.org/officeDocument/2006/relationships/image" Target="../media/image9.wmf"/><Relationship Id="rId1" Type="http://schemas.openxmlformats.org/officeDocument/2006/relationships/vmlDrawing" Target="../drawings/vmlDrawing17.vml"/><Relationship Id="rId2"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4.bin"/><Relationship Id="rId4" Type="http://schemas.openxmlformats.org/officeDocument/2006/relationships/image" Target="../media/image40.emf"/><Relationship Id="rId5" Type="http://schemas.openxmlformats.org/officeDocument/2006/relationships/oleObject" Target="../embeddings/oleObject25.bin"/><Relationship Id="rId1" Type="http://schemas.openxmlformats.org/officeDocument/2006/relationships/vmlDrawing" Target="../drawings/vmlDrawing18.vml"/><Relationship Id="rId2"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9.wmf"/><Relationship Id="rId5" Type="http://schemas.openxmlformats.org/officeDocument/2006/relationships/image" Target="../media/image13.png"/><Relationship Id="rId6" Type="http://schemas.openxmlformats.org/officeDocument/2006/relationships/image" Target="../media/image12.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5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54.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oleObject" Target="../embeddings/oleObject2.bin"/><Relationship Id="rId6" Type="http://schemas.openxmlformats.org/officeDocument/2006/relationships/image" Target="../media/image9.w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image" Target="../media/image55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9.wmf"/><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9.wmf"/><Relationship Id="rId5" Type="http://schemas.openxmlformats.org/officeDocument/2006/relationships/image" Target="../media/image19.png"/><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1" Type="http://schemas.openxmlformats.org/officeDocument/2006/relationships/oleObject" Target="../embeddings/oleObject60.bin"/><Relationship Id="rId12" Type="http://schemas.openxmlformats.org/officeDocument/2006/relationships/image" Target="../media/image23.png"/><Relationship Id="rId13" Type="http://schemas.openxmlformats.org/officeDocument/2006/relationships/image" Target="../media/image24.png"/><Relationship Id="rId1" Type="http://schemas.openxmlformats.org/officeDocument/2006/relationships/vmlDrawing" Target="../drawings/vmlDrawing5.vml"/><Relationship Id="rId2" Type="http://schemas.openxmlformats.org/officeDocument/2006/relationships/slideLayout" Target="../slideLayouts/slideLayout2.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oleObject" Target="../embeddings/oleObject5.bin"/><Relationship Id="rId6" Type="http://schemas.openxmlformats.org/officeDocument/2006/relationships/image" Target="../media/image9.wmf"/><Relationship Id="rId7" Type="http://schemas.openxmlformats.org/officeDocument/2006/relationships/oleObject" Target="../embeddings/oleObject50.bin"/><Relationship Id="rId8" Type="http://schemas.openxmlformats.org/officeDocument/2006/relationships/image" Target="../media/image9.wmf"/><Relationship Id="rId9" Type="http://schemas.openxmlformats.org/officeDocument/2006/relationships/image" Target="../media/image22.png"/><Relationship Id="rId10" Type="http://schemas.openxmlformats.org/officeDocument/2006/relationships/oleObject" Target="../embeddings/oleObject6.bin"/></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26.bin"/><Relationship Id="rId4" Type="http://schemas.openxmlformats.org/officeDocument/2006/relationships/image" Target="../media/image62.wmf"/><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image" Target="../media/image65.png"/><Relationship Id="rId8" Type="http://schemas.openxmlformats.org/officeDocument/2006/relationships/image" Target="../media/image66.png"/><Relationship Id="rId1" Type="http://schemas.openxmlformats.org/officeDocument/2006/relationships/vmlDrawing" Target="../drawings/vmlDrawing19.vml"/><Relationship Id="rId2"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98.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oleObject" Target="../embeddings/oleObject27.bin"/><Relationship Id="rId5" Type="http://schemas.openxmlformats.org/officeDocument/2006/relationships/image" Target="../media/image62.wmf"/><Relationship Id="rId1" Type="http://schemas.openxmlformats.org/officeDocument/2006/relationships/vmlDrawing" Target="../drawings/vmlDrawing20.vml"/><Relationship Id="rId2"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oleObject" Target="../embeddings/oleObject28.bin"/><Relationship Id="rId5" Type="http://schemas.openxmlformats.org/officeDocument/2006/relationships/image" Target="../media/image62.wmf"/><Relationship Id="rId6" Type="http://schemas.openxmlformats.org/officeDocument/2006/relationships/image" Target="../media/image70.png"/><Relationship Id="rId7" Type="http://schemas.openxmlformats.org/officeDocument/2006/relationships/image" Target="../media/image71.png"/><Relationship Id="rId8" Type="http://schemas.openxmlformats.org/officeDocument/2006/relationships/image" Target="../media/image72.png"/><Relationship Id="rId9" Type="http://schemas.openxmlformats.org/officeDocument/2006/relationships/image" Target="../media/image73.png"/><Relationship Id="rId10" Type="http://schemas.openxmlformats.org/officeDocument/2006/relationships/image" Target="../media/image74.png"/><Relationship Id="rId1" Type="http://schemas.openxmlformats.org/officeDocument/2006/relationships/vmlDrawing" Target="../drawings/vmlDrawing21.v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zh-CN" altLang="en-US" dirty="0" smtClean="0"/>
              <a:t>知识单元</a:t>
            </a:r>
            <a:r>
              <a:rPr kumimoji="1" lang="en-US" altLang="zh-CN" dirty="0" smtClean="0"/>
              <a:t>5</a:t>
            </a:r>
            <a:r>
              <a:rPr kumimoji="1" lang="zh-CN" altLang="en-US" dirty="0" smtClean="0"/>
              <a:t> 图</a:t>
            </a:r>
            <a:endParaRPr kumimoji="1" lang="zh-CN" altLang="en-US" dirty="0"/>
          </a:p>
        </p:txBody>
      </p:sp>
      <p:sp>
        <p:nvSpPr>
          <p:cNvPr id="3" name="副标题 2"/>
          <p:cNvSpPr>
            <a:spLocks noGrp="1"/>
          </p:cNvSpPr>
          <p:nvPr>
            <p:ph type="subTitle" idx="1"/>
          </p:nvPr>
        </p:nvSpPr>
        <p:spPr/>
        <p:txBody>
          <a:bodyPr/>
          <a:lstStyle/>
          <a:p>
            <a:endParaRPr kumimoji="1" lang="zh-CN" altLang="en-US"/>
          </a:p>
        </p:txBody>
      </p:sp>
    </p:spTree>
    <p:extLst>
      <p:ext uri="{BB962C8B-B14F-4D97-AF65-F5344CB8AC3E}">
        <p14:creationId xmlns:p14="http://schemas.microsoft.com/office/powerpoint/2010/main" val="6495774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2</a:t>
            </a:r>
            <a:r>
              <a:rPr lang="zh-CN" altLang="en-US" dirty="0" smtClean="0">
                <a:latin typeface="黑体" pitchFamily="49" charset="-122"/>
                <a:ea typeface="黑体" pitchFamily="49" charset="-122"/>
              </a:rPr>
              <a:t> 图的基本术语</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3" name="组 2"/>
          <p:cNvGrpSpPr/>
          <p:nvPr/>
        </p:nvGrpSpPr>
        <p:grpSpPr>
          <a:xfrm>
            <a:off x="78926" y="1144370"/>
            <a:ext cx="8818726" cy="1612124"/>
            <a:chOff x="467544" y="1124744"/>
            <a:chExt cx="8818726" cy="1612124"/>
          </a:xfrm>
        </p:grpSpPr>
        <p:sp>
          <p:nvSpPr>
            <p:cNvPr id="20" name="文本框 19"/>
            <p:cNvSpPr txBox="1"/>
            <p:nvPr/>
          </p:nvSpPr>
          <p:spPr>
            <a:xfrm>
              <a:off x="467544" y="1184966"/>
              <a:ext cx="1690092" cy="646331"/>
            </a:xfrm>
            <a:prstGeom prst="rect">
              <a:avLst/>
            </a:prstGeom>
            <a:noFill/>
          </p:spPr>
          <p:txBody>
            <a:bodyPr wrap="square" rtlCol="0">
              <a:spAutoFit/>
            </a:bodyPr>
            <a:lstStyle/>
            <a:p>
              <a:pPr algn="ctr"/>
              <a:r>
                <a:rPr kumimoji="1" lang="zh-CN" altLang="en-US" sz="3600" dirty="0" smtClean="0">
                  <a:solidFill>
                    <a:srgbClr val="02BAF8"/>
                  </a:solidFill>
                  <a:latin typeface="Microsoft YaHei" charset="-122"/>
                  <a:ea typeface="Microsoft YaHei" charset="-122"/>
                  <a:cs typeface="Microsoft YaHei" charset="-122"/>
                </a:rPr>
                <a:t>完全图</a:t>
              </a:r>
              <a:endParaRPr kumimoji="1" lang="zh-CN" altLang="en-US" sz="3600" dirty="0">
                <a:solidFill>
                  <a:srgbClr val="02BAF8"/>
                </a:solidFill>
                <a:latin typeface="Microsoft YaHei" charset="-122"/>
                <a:ea typeface="Microsoft YaHei" charset="-122"/>
                <a:cs typeface="Microsoft YaHei" charset="-122"/>
              </a:endParaRPr>
            </a:p>
          </p:txBody>
        </p:sp>
        <p:cxnSp>
          <p:nvCxnSpPr>
            <p:cNvPr id="21" name="直线连接符 20"/>
            <p:cNvCxnSpPr/>
            <p:nvPr/>
          </p:nvCxnSpPr>
          <p:spPr>
            <a:xfrm>
              <a:off x="2151099" y="1124744"/>
              <a:ext cx="1207" cy="1612124"/>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266503" y="1124744"/>
              <a:ext cx="7019767" cy="58941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smtClean="0">
                  <a:solidFill>
                    <a:schemeClr val="tx1"/>
                  </a:solidFill>
                  <a:latin typeface="Microsoft YaHei" charset="-122"/>
                  <a:ea typeface="Microsoft YaHei" charset="-122"/>
                  <a:cs typeface="Microsoft YaHei" charset="-122"/>
                </a:rPr>
                <a:t>无向图中，每两个顶点之间都存在着一条边</a:t>
              </a:r>
              <a:endParaRPr kumimoji="1" lang="zh-CN" altLang="en-US" sz="2400" dirty="0">
                <a:solidFill>
                  <a:schemeClr val="tx1"/>
                </a:solidFill>
                <a:latin typeface="Microsoft YaHei" charset="-122"/>
                <a:ea typeface="Microsoft YaHei" charset="-122"/>
                <a:cs typeface="Microsoft YaHei" charset="-122"/>
              </a:endParaRPr>
            </a:p>
          </p:txBody>
        </p:sp>
        <p:sp>
          <p:nvSpPr>
            <p:cNvPr id="23" name="矩形 22"/>
            <p:cNvSpPr/>
            <p:nvPr/>
          </p:nvSpPr>
          <p:spPr>
            <a:xfrm>
              <a:off x="2266503" y="1809717"/>
              <a:ext cx="7019767" cy="865994"/>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smtClean="0">
                  <a:solidFill>
                    <a:schemeClr val="tx1"/>
                  </a:solidFill>
                  <a:latin typeface="Microsoft YaHei" charset="-122"/>
                  <a:ea typeface="Microsoft YaHei" charset="-122"/>
                  <a:cs typeface="Microsoft YaHei" charset="-122"/>
                </a:rPr>
                <a:t>有向图中，每两个顶点之间都存在着方向相反的两条边</a:t>
              </a:r>
              <a:endParaRPr kumimoji="1" lang="zh-CN" altLang="en-US" sz="2400" dirty="0">
                <a:solidFill>
                  <a:schemeClr val="tx1"/>
                </a:solidFill>
                <a:latin typeface="Microsoft YaHei" charset="-122"/>
                <a:ea typeface="Microsoft YaHei" charset="-122"/>
                <a:cs typeface="Microsoft YaHei" charset="-122"/>
              </a:endParaRPr>
            </a:p>
          </p:txBody>
        </p:sp>
      </p:grpSp>
      <mc:AlternateContent xmlns:mc="http://schemas.openxmlformats.org/markup-compatibility/2006" xmlns:a14="http://schemas.microsoft.com/office/drawing/2010/main">
        <mc:Choice Requires="a14">
          <p:sp>
            <p:nvSpPr>
              <p:cNvPr id="18" name="矩形 17"/>
              <p:cNvSpPr/>
              <p:nvPr/>
            </p:nvSpPr>
            <p:spPr>
              <a:xfrm>
                <a:off x="2176311" y="2928888"/>
                <a:ext cx="4752528" cy="792000"/>
              </a:xfrm>
              <a:prstGeom prst="rect">
                <a:avLst/>
              </a:prstGeom>
              <a:noFill/>
              <a:ln w="38100">
                <a:solidFill>
                  <a:srgbClr val="01BAF9"/>
                </a:solidFill>
              </a:ln>
            </p:spPr>
            <p:txBody>
              <a:bodyPr wrap="square">
                <a:spAutoFit/>
              </a:bodyPr>
              <a:lstStyle/>
              <a:p>
                <a:pPr/>
                <a14:m>
                  <m:oMathPara xmlns:m="http://schemas.openxmlformats.org/officeDocument/2006/math">
                    <m:oMathParaPr>
                      <m:jc m:val="centerGroup"/>
                    </m:oMathParaPr>
                    <m:oMath xmlns:m="http://schemas.openxmlformats.org/officeDocument/2006/math">
                      <m:r>
                        <a:rPr kumimoji="1" lang="zh-CN" altLang="en-US" sz="2400" i="1" dirty="0" smtClean="0">
                          <a:latin typeface="Cambria Math" charset="0"/>
                          <a:ea typeface="Microsoft YaHei" charset="-122"/>
                          <a:cs typeface="Microsoft YaHei" charset="-122"/>
                        </a:rPr>
                        <m:t>无向完全</m:t>
                      </m:r>
                      <m:r>
                        <a:rPr kumimoji="1" lang="zh-CN" altLang="en-US" sz="2400" b="0" i="1" dirty="0" smtClean="0">
                          <a:latin typeface="Cambria Math" charset="0"/>
                          <a:ea typeface="Microsoft YaHei" charset="-122"/>
                          <a:cs typeface="Microsoft YaHei" charset="-122"/>
                        </a:rPr>
                        <m:t>图的</m:t>
                      </m:r>
                      <m:r>
                        <a:rPr kumimoji="1" lang="zh-CN" altLang="en-US" sz="2400" i="1" dirty="0" smtClean="0">
                          <a:latin typeface="Cambria Math" charset="0"/>
                          <a:ea typeface="Microsoft YaHei" charset="-122"/>
                          <a:cs typeface="Microsoft YaHei" charset="-122"/>
                        </a:rPr>
                        <m:t>边数</m:t>
                      </m:r>
                      <m:r>
                        <a:rPr kumimoji="1" lang="en-US" altLang="zh-CN" sz="2400" i="1" dirty="0" smtClean="0">
                          <a:latin typeface="Cambria Math" charset="0"/>
                          <a:ea typeface="Microsoft YaHei" charset="-122"/>
                          <a:cs typeface="Microsoft YaHei" charset="-122"/>
                        </a:rPr>
                        <m:t>𝑒</m:t>
                      </m:r>
                      <m:r>
                        <a:rPr kumimoji="1" lang="en-US" altLang="zh-CN" sz="2400" b="0" i="1" dirty="0" smtClean="0">
                          <a:latin typeface="Cambria Math" charset="0"/>
                          <a:ea typeface="Microsoft YaHei" charset="-122"/>
                          <a:cs typeface="Microsoft YaHei" charset="-122"/>
                        </a:rPr>
                        <m:t>=</m:t>
                      </m:r>
                      <m:f>
                        <m:fPr>
                          <m:ctrlPr>
                            <a:rPr kumimoji="1" lang="mr-IN" altLang="zh-CN" sz="2400" b="0" i="1" dirty="0" smtClean="0">
                              <a:latin typeface="Cambria Math" charset="0"/>
                              <a:ea typeface="Microsoft YaHei" charset="-122"/>
                              <a:cs typeface="Microsoft YaHei" charset="-122"/>
                            </a:rPr>
                          </m:ctrlPr>
                        </m:fPr>
                        <m:num>
                          <m:r>
                            <a:rPr kumimoji="1" lang="en-US" altLang="zh-CN" sz="2400" b="0" i="1" dirty="0" smtClean="0">
                              <a:latin typeface="Cambria Math" charset="0"/>
                              <a:ea typeface="Microsoft YaHei" charset="-122"/>
                              <a:cs typeface="Microsoft YaHei" charset="-122"/>
                            </a:rPr>
                            <m:t>1</m:t>
                          </m:r>
                        </m:num>
                        <m:den>
                          <m:r>
                            <a:rPr kumimoji="1" lang="en-US" altLang="zh-CN" sz="2400" b="0" i="1" dirty="0" smtClean="0">
                              <a:latin typeface="Cambria Math" charset="0"/>
                              <a:ea typeface="Microsoft YaHei" charset="-122"/>
                              <a:cs typeface="Microsoft YaHei" charset="-122"/>
                            </a:rPr>
                            <m:t>2</m:t>
                          </m:r>
                        </m:den>
                      </m:f>
                      <m:r>
                        <a:rPr kumimoji="1" lang="en-US" altLang="zh-CN" sz="2400" b="0" i="1" dirty="0" smtClean="0">
                          <a:latin typeface="Cambria Math" charset="0"/>
                          <a:ea typeface="Microsoft YaHei" charset="-122"/>
                          <a:cs typeface="Microsoft YaHei" charset="-122"/>
                        </a:rPr>
                        <m:t>𝑛</m:t>
                      </m:r>
                      <m:r>
                        <a:rPr kumimoji="1" lang="en-US" altLang="zh-CN" sz="2400" b="0" i="1" dirty="0" smtClean="0">
                          <a:latin typeface="Cambria Math" charset="0"/>
                          <a:ea typeface="Microsoft YaHei" charset="-122"/>
                          <a:cs typeface="Microsoft YaHei" charset="-122"/>
                        </a:rPr>
                        <m:t>(</m:t>
                      </m:r>
                      <m:r>
                        <a:rPr kumimoji="1" lang="en-US" altLang="zh-CN" sz="2400" b="0" i="1" dirty="0" smtClean="0">
                          <a:latin typeface="Cambria Math" charset="0"/>
                          <a:ea typeface="Microsoft YaHei" charset="-122"/>
                          <a:cs typeface="Microsoft YaHei" charset="-122"/>
                        </a:rPr>
                        <m:t>𝑛</m:t>
                      </m:r>
                      <m:r>
                        <a:rPr kumimoji="1" lang="en-US" altLang="zh-CN" sz="2400" b="0" i="1" dirty="0" smtClean="0">
                          <a:latin typeface="Cambria Math" charset="0"/>
                          <a:ea typeface="Microsoft YaHei" charset="-122"/>
                          <a:cs typeface="Microsoft YaHei" charset="-122"/>
                        </a:rPr>
                        <m:t>−1)</m:t>
                      </m:r>
                    </m:oMath>
                  </m:oMathPara>
                </a14:m>
                <a:endParaRPr kumimoji="1" lang="en-US" altLang="zh-CN" sz="2400" b="0" dirty="0" smtClean="0">
                  <a:latin typeface="Microsoft YaHei" charset="-122"/>
                  <a:ea typeface="Microsoft YaHei" charset="-122"/>
                  <a:cs typeface="Microsoft YaHei" charset="-122"/>
                </a:endParaRPr>
              </a:p>
            </p:txBody>
          </p:sp>
        </mc:Choice>
        <mc:Fallback xmlns="">
          <p:sp>
            <p:nvSpPr>
              <p:cNvPr id="18" name="矩形 17"/>
              <p:cNvSpPr>
                <a:spLocks noRot="1" noChangeAspect="1" noMove="1" noResize="1" noEditPoints="1" noAdjustHandles="1" noChangeArrowheads="1" noChangeShapeType="1" noTextEdit="1"/>
              </p:cNvSpPr>
              <p:nvPr/>
            </p:nvSpPr>
            <p:spPr>
              <a:xfrm>
                <a:off x="2176311" y="2928888"/>
                <a:ext cx="4752528" cy="792000"/>
              </a:xfrm>
              <a:prstGeom prst="rect">
                <a:avLst/>
              </a:prstGeom>
              <a:blipFill rotWithShape="0">
                <a:blip r:embed="rId2"/>
                <a:stretch>
                  <a:fillRect/>
                </a:stretch>
              </a:blipFill>
              <a:ln w="38100">
                <a:solidFill>
                  <a:srgbClr val="01BAF9"/>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2176311" y="3861048"/>
                <a:ext cx="4752528" cy="792000"/>
              </a:xfrm>
              <a:prstGeom prst="rect">
                <a:avLst/>
              </a:prstGeom>
              <a:noFill/>
              <a:ln w="38100">
                <a:solidFill>
                  <a:srgbClr val="01BAF9"/>
                </a:solidFill>
              </a:ln>
            </p:spPr>
            <p:txBody>
              <a:bodyPr wrap="square" anchor="ctr">
                <a:spAutoFit/>
              </a:bodyPr>
              <a:lstStyle/>
              <a:p>
                <a:pPr/>
                <a14:m>
                  <m:oMathPara xmlns:m="http://schemas.openxmlformats.org/officeDocument/2006/math">
                    <m:oMathParaPr>
                      <m:jc m:val="centerGroup"/>
                    </m:oMathParaPr>
                    <m:oMath xmlns:m="http://schemas.openxmlformats.org/officeDocument/2006/math">
                      <m:r>
                        <a:rPr kumimoji="1" lang="zh-CN" altLang="en-US" sz="2400" b="0" i="1" dirty="0" smtClean="0">
                          <a:latin typeface="Cambria Math" charset="0"/>
                          <a:ea typeface="Microsoft YaHei" charset="-122"/>
                          <a:cs typeface="Microsoft YaHei" charset="-122"/>
                        </a:rPr>
                        <m:t>有</m:t>
                      </m:r>
                      <m:r>
                        <a:rPr kumimoji="1" lang="zh-CN" altLang="en-US" sz="2400" i="1" dirty="0" smtClean="0">
                          <a:latin typeface="Cambria Math" charset="0"/>
                          <a:ea typeface="Microsoft YaHei" charset="-122"/>
                          <a:cs typeface="Microsoft YaHei" charset="-122"/>
                        </a:rPr>
                        <m:t>向完全</m:t>
                      </m:r>
                      <m:r>
                        <a:rPr kumimoji="1" lang="zh-CN" altLang="en-US" sz="2400" b="0" i="1" dirty="0" smtClean="0">
                          <a:latin typeface="Cambria Math" charset="0"/>
                          <a:ea typeface="Microsoft YaHei" charset="-122"/>
                          <a:cs typeface="Microsoft YaHei" charset="-122"/>
                        </a:rPr>
                        <m:t>图的</m:t>
                      </m:r>
                      <m:r>
                        <a:rPr kumimoji="1" lang="zh-CN" altLang="en-US" sz="2400" i="1" dirty="0" smtClean="0">
                          <a:latin typeface="Cambria Math" charset="0"/>
                          <a:ea typeface="Microsoft YaHei" charset="-122"/>
                          <a:cs typeface="Microsoft YaHei" charset="-122"/>
                        </a:rPr>
                        <m:t>边数</m:t>
                      </m:r>
                      <m:r>
                        <a:rPr kumimoji="1" lang="en-US" altLang="zh-CN" sz="2400" i="1" dirty="0" smtClean="0">
                          <a:latin typeface="Cambria Math" charset="0"/>
                          <a:ea typeface="Microsoft YaHei" charset="-122"/>
                          <a:cs typeface="Microsoft YaHei" charset="-122"/>
                        </a:rPr>
                        <m:t>𝑒</m:t>
                      </m:r>
                      <m:r>
                        <a:rPr kumimoji="1" lang="en-US" altLang="zh-CN" sz="2400" b="0" i="1" dirty="0" smtClean="0">
                          <a:latin typeface="Cambria Math" charset="0"/>
                          <a:ea typeface="Microsoft YaHei" charset="-122"/>
                          <a:cs typeface="Microsoft YaHei" charset="-122"/>
                        </a:rPr>
                        <m:t>=</m:t>
                      </m:r>
                      <m:r>
                        <a:rPr kumimoji="1" lang="en-US" altLang="zh-CN" sz="2400" b="0" i="1" dirty="0" smtClean="0">
                          <a:latin typeface="Cambria Math" charset="0"/>
                          <a:ea typeface="Microsoft YaHei" charset="-122"/>
                          <a:cs typeface="Microsoft YaHei" charset="-122"/>
                        </a:rPr>
                        <m:t>𝑛</m:t>
                      </m:r>
                      <m:r>
                        <a:rPr kumimoji="1" lang="en-US" altLang="zh-CN" sz="2400" b="0" i="1" dirty="0" smtClean="0">
                          <a:latin typeface="Cambria Math" charset="0"/>
                          <a:ea typeface="Microsoft YaHei" charset="-122"/>
                          <a:cs typeface="Microsoft YaHei" charset="-122"/>
                        </a:rPr>
                        <m:t>(</m:t>
                      </m:r>
                      <m:r>
                        <a:rPr kumimoji="1" lang="en-US" altLang="zh-CN" sz="2400" b="0" i="1" dirty="0" smtClean="0">
                          <a:latin typeface="Cambria Math" charset="0"/>
                          <a:ea typeface="Microsoft YaHei" charset="-122"/>
                          <a:cs typeface="Microsoft YaHei" charset="-122"/>
                        </a:rPr>
                        <m:t>𝑛</m:t>
                      </m:r>
                      <m:r>
                        <a:rPr kumimoji="1" lang="en-US" altLang="zh-CN" sz="2400" b="0" i="1" dirty="0" smtClean="0">
                          <a:latin typeface="Cambria Math" charset="0"/>
                          <a:ea typeface="Microsoft YaHei" charset="-122"/>
                          <a:cs typeface="Microsoft YaHei" charset="-122"/>
                        </a:rPr>
                        <m:t>−1)</m:t>
                      </m:r>
                    </m:oMath>
                  </m:oMathPara>
                </a14:m>
                <a:endParaRPr kumimoji="1" lang="en-US" altLang="zh-CN" sz="2400" b="0" dirty="0" smtClean="0">
                  <a:latin typeface="Microsoft YaHei" charset="-122"/>
                  <a:ea typeface="Microsoft YaHei" charset="-122"/>
                  <a:cs typeface="Microsoft YaHei" charset="-122"/>
                </a:endParaRPr>
              </a:p>
            </p:txBody>
          </p:sp>
        </mc:Choice>
        <mc:Fallback xmlns="">
          <p:sp>
            <p:nvSpPr>
              <p:cNvPr id="19" name="矩形 18"/>
              <p:cNvSpPr>
                <a:spLocks noRot="1" noChangeAspect="1" noMove="1" noResize="1" noEditPoints="1" noAdjustHandles="1" noChangeArrowheads="1" noChangeShapeType="1" noTextEdit="1"/>
              </p:cNvSpPr>
              <p:nvPr/>
            </p:nvSpPr>
            <p:spPr>
              <a:xfrm>
                <a:off x="2176311" y="3861048"/>
                <a:ext cx="4752528" cy="792000"/>
              </a:xfrm>
              <a:prstGeom prst="rect">
                <a:avLst/>
              </a:prstGeom>
              <a:blipFill rotWithShape="0">
                <a:blip r:embed="rId3"/>
                <a:stretch>
                  <a:fillRect/>
                </a:stretch>
              </a:blipFill>
              <a:ln w="38100">
                <a:solidFill>
                  <a:srgbClr val="01BAF9"/>
                </a:solidFill>
              </a:ln>
            </p:spPr>
            <p:txBody>
              <a:bodyPr/>
              <a:lstStyle/>
              <a:p>
                <a:r>
                  <a:rPr lang="zh-CN" altLang="en-US">
                    <a:noFill/>
                  </a:rPr>
                  <a:t> </a:t>
                </a:r>
              </a:p>
            </p:txBody>
          </p:sp>
        </mc:Fallback>
      </mc:AlternateContent>
      <p:grpSp>
        <p:nvGrpSpPr>
          <p:cNvPr id="24" name="组 23"/>
          <p:cNvGrpSpPr/>
          <p:nvPr/>
        </p:nvGrpSpPr>
        <p:grpSpPr>
          <a:xfrm>
            <a:off x="1368152" y="5026703"/>
            <a:ext cx="6948264" cy="706553"/>
            <a:chOff x="397729" y="1271764"/>
            <a:chExt cx="7062789" cy="706553"/>
          </a:xfrm>
        </p:grpSpPr>
        <p:sp>
          <p:nvSpPr>
            <p:cNvPr id="25" name="文本框 24"/>
            <p:cNvSpPr txBox="1"/>
            <p:nvPr/>
          </p:nvSpPr>
          <p:spPr>
            <a:xfrm>
              <a:off x="397729" y="1331986"/>
              <a:ext cx="1733796" cy="646331"/>
            </a:xfrm>
            <a:prstGeom prst="rect">
              <a:avLst/>
            </a:prstGeom>
            <a:noFill/>
          </p:spPr>
          <p:txBody>
            <a:bodyPr wrap="square" rtlCol="0">
              <a:spAutoFit/>
            </a:bodyPr>
            <a:lstStyle/>
            <a:p>
              <a:pPr algn="ctr"/>
              <a:r>
                <a:rPr kumimoji="1" lang="zh-CN" altLang="en-US" sz="3600" smtClean="0">
                  <a:solidFill>
                    <a:srgbClr val="02BAF8"/>
                  </a:solidFill>
                  <a:latin typeface="Microsoft YaHei" charset="-122"/>
                  <a:ea typeface="Microsoft YaHei" charset="-122"/>
                  <a:cs typeface="Microsoft YaHei" charset="-122"/>
                </a:rPr>
                <a:t>稠密图</a:t>
              </a:r>
              <a:endParaRPr kumimoji="1" lang="zh-CN" altLang="en-US" sz="3600" dirty="0">
                <a:solidFill>
                  <a:srgbClr val="02BAF8"/>
                </a:solidFill>
                <a:latin typeface="Microsoft YaHei" charset="-122"/>
                <a:ea typeface="Microsoft YaHei" charset="-122"/>
                <a:cs typeface="Microsoft YaHei" charset="-122"/>
              </a:endParaRPr>
            </a:p>
          </p:txBody>
        </p:sp>
        <p:cxnSp>
          <p:nvCxnSpPr>
            <p:cNvPr id="27" name="直线连接符 26"/>
            <p:cNvCxnSpPr/>
            <p:nvPr/>
          </p:nvCxnSpPr>
          <p:spPr>
            <a:xfrm flipH="1">
              <a:off x="2172096" y="1271764"/>
              <a:ext cx="1736" cy="706553"/>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2254975" y="1315558"/>
              <a:ext cx="5205543" cy="58941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smtClean="0">
                  <a:solidFill>
                    <a:schemeClr val="tx1"/>
                  </a:solidFill>
                  <a:latin typeface="Microsoft YaHei" charset="-122"/>
                  <a:ea typeface="Microsoft YaHei" charset="-122"/>
                  <a:cs typeface="Microsoft YaHei" charset="-122"/>
                </a:rPr>
                <a:t>接近完全图的图</a:t>
              </a:r>
              <a:endParaRPr kumimoji="1" lang="zh-CN" altLang="en-US" sz="2400" dirty="0">
                <a:solidFill>
                  <a:schemeClr val="tx1"/>
                </a:solidFill>
                <a:latin typeface="Microsoft YaHei" charset="-122"/>
                <a:ea typeface="Microsoft YaHei" charset="-122"/>
                <a:cs typeface="Microsoft YaHei" charset="-122"/>
              </a:endParaRPr>
            </a:p>
          </p:txBody>
        </p:sp>
      </p:grpSp>
      <p:grpSp>
        <p:nvGrpSpPr>
          <p:cNvPr id="29" name="组 28"/>
          <p:cNvGrpSpPr/>
          <p:nvPr/>
        </p:nvGrpSpPr>
        <p:grpSpPr>
          <a:xfrm>
            <a:off x="1368152" y="5867722"/>
            <a:ext cx="6948264" cy="706553"/>
            <a:chOff x="397729" y="1271764"/>
            <a:chExt cx="7062789" cy="706553"/>
          </a:xfrm>
        </p:grpSpPr>
        <p:sp>
          <p:nvSpPr>
            <p:cNvPr id="30" name="文本框 29"/>
            <p:cNvSpPr txBox="1"/>
            <p:nvPr/>
          </p:nvSpPr>
          <p:spPr>
            <a:xfrm>
              <a:off x="397729" y="1331986"/>
              <a:ext cx="1733796" cy="646331"/>
            </a:xfrm>
            <a:prstGeom prst="rect">
              <a:avLst/>
            </a:prstGeom>
            <a:noFill/>
          </p:spPr>
          <p:txBody>
            <a:bodyPr wrap="square" rtlCol="0">
              <a:spAutoFit/>
            </a:bodyPr>
            <a:lstStyle/>
            <a:p>
              <a:pPr algn="ctr"/>
              <a:r>
                <a:rPr kumimoji="1" lang="zh-CN" altLang="en-US" sz="3600" dirty="0" smtClean="0">
                  <a:solidFill>
                    <a:srgbClr val="02BAF8"/>
                  </a:solidFill>
                  <a:latin typeface="Microsoft YaHei" charset="-122"/>
                  <a:ea typeface="Microsoft YaHei" charset="-122"/>
                  <a:cs typeface="Microsoft YaHei" charset="-122"/>
                </a:rPr>
                <a:t>稀疏图</a:t>
              </a:r>
              <a:endParaRPr kumimoji="1" lang="zh-CN" altLang="en-US" sz="3600" dirty="0">
                <a:solidFill>
                  <a:srgbClr val="02BAF8"/>
                </a:solidFill>
                <a:latin typeface="Microsoft YaHei" charset="-122"/>
                <a:ea typeface="Microsoft YaHei" charset="-122"/>
                <a:cs typeface="Microsoft YaHei" charset="-122"/>
              </a:endParaRPr>
            </a:p>
          </p:txBody>
        </p:sp>
        <p:cxnSp>
          <p:nvCxnSpPr>
            <p:cNvPr id="31" name="直线连接符 30"/>
            <p:cNvCxnSpPr/>
            <p:nvPr/>
          </p:nvCxnSpPr>
          <p:spPr>
            <a:xfrm flipH="1">
              <a:off x="2172096" y="1271764"/>
              <a:ext cx="1736" cy="706553"/>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2254975" y="1315558"/>
              <a:ext cx="5205543" cy="58941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smtClean="0">
                  <a:solidFill>
                    <a:schemeClr val="tx1"/>
                  </a:solidFill>
                  <a:latin typeface="Microsoft YaHei" charset="-122"/>
                  <a:ea typeface="Microsoft YaHei" charset="-122"/>
                  <a:cs typeface="Microsoft YaHei" charset="-122"/>
                </a:rPr>
                <a:t>含有较少边数的图</a:t>
              </a:r>
              <a:endParaRPr kumimoji="1" lang="zh-CN" altLang="en-US" sz="2400" dirty="0">
                <a:solidFill>
                  <a:schemeClr val="tx1"/>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11682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500" fill="hold"/>
                                        <p:tgtEl>
                                          <p:spTgt spid="29"/>
                                        </p:tgtEl>
                                        <p:attrNameLst>
                                          <p:attrName>ppt_x</p:attrName>
                                        </p:attrNameLst>
                                      </p:cBhvr>
                                      <p:tavLst>
                                        <p:tav tm="0">
                                          <p:val>
                                            <p:strVal val="#ppt_x"/>
                                          </p:val>
                                        </p:tav>
                                        <p:tav tm="100000">
                                          <p:val>
                                            <p:strVal val="#ppt_x"/>
                                          </p:val>
                                        </p:tav>
                                      </p:tavLst>
                                    </p:anim>
                                    <p:anim calcmode="lin" valueType="num">
                                      <p:cBhvr additive="base">
                                        <p:cTn id="3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3" name="表格 42"/>
              <p:cNvGraphicFramePr>
                <a:graphicFrameLocks noGrp="1"/>
              </p:cNvGraphicFramePr>
              <p:nvPr>
                <p:extLst>
                  <p:ext uri="{D42A27DB-BD31-4B8C-83A1-F6EECF244321}">
                    <p14:modId xmlns:p14="http://schemas.microsoft.com/office/powerpoint/2010/main" val="1288804783"/>
                  </p:ext>
                </p:extLst>
              </p:nvPr>
            </p:nvGraphicFramePr>
            <p:xfrm>
              <a:off x="338158" y="5095884"/>
              <a:ext cx="8399964" cy="1483360"/>
            </p:xfrm>
            <a:graphic>
              <a:graphicData uri="http://schemas.openxmlformats.org/drawingml/2006/table">
                <a:tbl>
                  <a:tblPr firstRow="1" bandRow="1">
                    <a:tableStyleId>{5C22544A-7EE6-4342-B048-85BDC9FD1C3A}</a:tableStyleId>
                  </a:tblPr>
                  <a:tblGrid>
                    <a:gridCol w="1399994"/>
                    <a:gridCol w="1399994"/>
                    <a:gridCol w="1399994"/>
                    <a:gridCol w="1399994"/>
                    <a:gridCol w="1399994"/>
                    <a:gridCol w="1399994"/>
                  </a:tblGrid>
                  <a:tr h="370840">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2</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3</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4</a:t>
                          </a:r>
                          <a:endParaRPr lang="zh-CN" altLang="en-US" sz="1800" b="0" dirty="0">
                            <a:solidFill>
                              <a:schemeClr val="tx1"/>
                            </a:solidFill>
                            <a:latin typeface="Microsoft YaHei" charset="-122"/>
                            <a:ea typeface="Microsoft YaHei" charset="-122"/>
                            <a:cs typeface="Microsoft YaHei" charset="-122"/>
                          </a:endParaRPr>
                        </a:p>
                      </a:txBody>
                      <a:tcPr>
                        <a:noFill/>
                      </a:tcPr>
                    </a:tc>
                  </a:tr>
                  <a:tr h="370840">
                    <a:tc>
                      <a:txBody>
                        <a:bodyPr/>
                        <a:lstStyle/>
                        <a:p>
                          <a:pPr algn="ctr"/>
                          <a:r>
                            <a:rPr lang="en-US" altLang="zh-CN" sz="1800" b="0" dirty="0" smtClean="0">
                              <a:solidFill>
                                <a:schemeClr val="tx1"/>
                              </a:solidFill>
                              <a:latin typeface="Microsoft YaHei" charset="-122"/>
                              <a:ea typeface="Microsoft YaHei" charset="-122"/>
                              <a:cs typeface="Microsoft YaHei" charset="-122"/>
                            </a:rPr>
                            <a:t>s</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r>
                  <a:tr h="370840">
                    <a:tc>
                      <a:txBody>
                        <a:bodyPr/>
                        <a:lstStyle/>
                        <a:p>
                          <a:pPr algn="ctr"/>
                          <a:r>
                            <a:rPr lang="en-US" altLang="zh-CN" sz="1800" b="0" dirty="0" err="1" smtClean="0">
                              <a:solidFill>
                                <a:schemeClr val="tx1"/>
                              </a:solidFill>
                              <a:latin typeface="Microsoft YaHei" charset="-122"/>
                              <a:ea typeface="Microsoft YaHei" charset="-122"/>
                              <a:cs typeface="Microsoft YaHei" charset="-122"/>
                            </a:rPr>
                            <a:t>dist</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3</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28</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dirty="0" smtClean="0">
                              <a:solidFill>
                                <a:schemeClr val="tx1"/>
                              </a:solidFill>
                              <a:latin typeface="Microsoft YaHei" charset="-122"/>
                              <a:ea typeface="Microsoft YaHei" charset="-122"/>
                              <a:cs typeface="Microsoft YaHei" charset="-122"/>
                            </a:rPr>
                            <a:t>11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dirty="0" smtClean="0">
                              <a:solidFill>
                                <a:schemeClr val="tx1"/>
                              </a:solidFill>
                              <a:latin typeface="Microsoft YaHei" charset="-122"/>
                              <a:ea typeface="Microsoft YaHei" charset="-122"/>
                              <a:cs typeface="Microsoft YaHei" charset="-122"/>
                            </a:rPr>
                            <a:t>30</a:t>
                          </a:r>
                          <a:endParaRPr lang="zh-CN" altLang="en-US" sz="1800" b="0" dirty="0">
                            <a:solidFill>
                              <a:schemeClr val="tx1"/>
                            </a:solidFill>
                            <a:latin typeface="Microsoft YaHei" charset="-122"/>
                            <a:ea typeface="Microsoft YaHei" charset="-122"/>
                            <a:cs typeface="Microsoft YaHei" charset="-122"/>
                          </a:endParaRPr>
                        </a:p>
                      </a:txBody>
                      <a:tcPr/>
                    </a:tc>
                  </a:tr>
                  <a:tr h="370840">
                    <a:tc>
                      <a:txBody>
                        <a:bodyPr/>
                        <a:lstStyle/>
                        <a:p>
                          <a:pPr algn="ctr"/>
                          <a:r>
                            <a:rPr lang="en-US" altLang="zh-CN" sz="1800" b="0" dirty="0" smtClean="0">
                              <a:solidFill>
                                <a:schemeClr val="tx1"/>
                              </a:solidFill>
                              <a:latin typeface="Microsoft YaHei" charset="-122"/>
                              <a:ea typeface="Microsoft YaHei" charset="-122"/>
                              <a:cs typeface="Microsoft YaHei" charset="-122"/>
                            </a:rPr>
                            <a:t>path</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zh-CN" sz="1800" i="1" smtClean="0">
                                        <a:solidFill>
                                          <a:schemeClr val="tx1"/>
                                        </a:solidFill>
                                        <a:latin typeface="Cambria Math"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0</m:t>
                                    </m:r>
                                  </m:sub>
                                </m:sSub>
                                <m:r>
                                  <a:rPr kumimoji="1" lang="en-US" altLang="zh-CN" sz="1800" b="0" i="1" smtClean="0">
                                    <a:solidFill>
                                      <a:schemeClr val="tx1"/>
                                    </a:solidFill>
                                    <a:latin typeface="Cambria Math" charset="0"/>
                                    <a:ea typeface="Microsoft YaHei" charset="-122"/>
                                    <a:cs typeface="Microsoft YaHei" charset="-122"/>
                                  </a:rPr>
                                  <m:t>,</m:t>
                                </m:r>
                                <m:sSub>
                                  <m:sSubPr>
                                    <m:ctrlPr>
                                      <a:rPr kumimoji="1" lang="en-US" altLang="zh-CN" sz="1800" i="1" smtClean="0">
                                        <a:solidFill>
                                          <a:schemeClr val="tx1"/>
                                        </a:solidFill>
                                        <a:latin typeface="Cambria Math"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1</m:t>
                                    </m:r>
                                  </m:sub>
                                </m:sSub>
                              </m:oMath>
                            </m:oMathPara>
                          </a14:m>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zh-CN" sz="1800" i="1" smtClean="0">
                                        <a:solidFill>
                                          <a:schemeClr val="tx1"/>
                                        </a:solidFill>
                                        <a:latin typeface="Cambria Math"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i="1">
                                        <a:solidFill>
                                          <a:schemeClr val="tx1"/>
                                        </a:solidFill>
                                        <a:latin typeface="Cambria Math" charset="0"/>
                                        <a:ea typeface="Microsoft YaHei" charset="-122"/>
                                        <a:cs typeface="Microsoft YaHei" charset="-122"/>
                                      </a:rPr>
                                      <m:t>0</m:t>
                                    </m:r>
                                  </m:sub>
                                </m:sSub>
                                <m:r>
                                  <a:rPr kumimoji="1" lang="en-US" altLang="zh-CN" sz="1800" i="1">
                                    <a:solidFill>
                                      <a:schemeClr val="tx1"/>
                                    </a:solidFill>
                                    <a:latin typeface="Cambria Math" charset="0"/>
                                    <a:ea typeface="Microsoft YaHei" charset="-122"/>
                                    <a:cs typeface="Microsoft YaHei" charset="-122"/>
                                  </a:rPr>
                                  <m:t>,</m:t>
                                </m:r>
                                <m:sSub>
                                  <m:sSubPr>
                                    <m:ctrlPr>
                                      <a:rPr kumimoji="1" lang="en-US" altLang="zh-CN" sz="1800" i="1">
                                        <a:solidFill>
                                          <a:schemeClr val="tx1"/>
                                        </a:solidFill>
                                        <a:latin typeface="Cambria Math"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i="1">
                                        <a:solidFill>
                                          <a:schemeClr val="tx1"/>
                                        </a:solidFill>
                                        <a:latin typeface="Cambria Math" charset="0"/>
                                        <a:ea typeface="Microsoft YaHei" charset="-122"/>
                                        <a:cs typeface="Microsoft YaHei" charset="-122"/>
                                      </a:rPr>
                                      <m:t>1</m:t>
                                    </m:r>
                                  </m:sub>
                                </m:sSub>
                                <m:r>
                                  <a:rPr kumimoji="1" lang="en-US" altLang="zh-CN" sz="1800" b="0" i="1" smtClean="0">
                                    <a:solidFill>
                                      <a:schemeClr val="tx1"/>
                                    </a:solidFill>
                                    <a:latin typeface="Cambria Math" charset="0"/>
                                    <a:ea typeface="Microsoft YaHei" charset="-122"/>
                                    <a:cs typeface="Microsoft YaHei" charset="-122"/>
                                  </a:rPr>
                                  <m:t>,</m:t>
                                </m:r>
                                <m:sSub>
                                  <m:sSubPr>
                                    <m:ctrlPr>
                                      <a:rPr kumimoji="1" lang="en-US" altLang="zh-CN" sz="1800" i="1">
                                        <a:solidFill>
                                          <a:schemeClr val="tx1"/>
                                        </a:solidFill>
                                        <a:latin typeface="Cambria Math"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2</m:t>
                                    </m:r>
                                  </m:sub>
                                </m:sSub>
                              </m:oMath>
                            </m:oMathPara>
                          </a14:m>
                          <a:endParaRPr kumimoji="1" lang="zh-CN" altLang="en-US" sz="1800" b="1"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zh-CN" sz="1800" i="1" smtClean="0">
                                        <a:solidFill>
                                          <a:schemeClr val="tx1"/>
                                        </a:solidFill>
                                        <a:latin typeface="Cambria Math"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i="1">
                                        <a:solidFill>
                                          <a:schemeClr val="tx1"/>
                                        </a:solidFill>
                                        <a:latin typeface="Cambria Math" charset="0"/>
                                        <a:ea typeface="Microsoft YaHei" charset="-122"/>
                                        <a:cs typeface="Microsoft YaHei" charset="-122"/>
                                      </a:rPr>
                                      <m:t>0</m:t>
                                    </m:r>
                                  </m:sub>
                                </m:sSub>
                                <m:r>
                                  <a:rPr kumimoji="1" lang="en-US" altLang="zh-CN" sz="1800" i="1">
                                    <a:solidFill>
                                      <a:schemeClr val="tx1"/>
                                    </a:solidFill>
                                    <a:latin typeface="Cambria Math" charset="0"/>
                                    <a:ea typeface="Microsoft YaHei" charset="-122"/>
                                    <a:cs typeface="Microsoft YaHei" charset="-122"/>
                                  </a:rPr>
                                  <m:t>,</m:t>
                                </m:r>
                                <m:sSub>
                                  <m:sSubPr>
                                    <m:ctrlPr>
                                      <a:rPr kumimoji="1" lang="en-US" altLang="zh-CN" sz="1800" i="1">
                                        <a:solidFill>
                                          <a:schemeClr val="tx1"/>
                                        </a:solidFill>
                                        <a:latin typeface="Cambria Math"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i="1">
                                        <a:solidFill>
                                          <a:schemeClr val="tx1"/>
                                        </a:solidFill>
                                        <a:latin typeface="Cambria Math" charset="0"/>
                                        <a:ea typeface="Microsoft YaHei" charset="-122"/>
                                        <a:cs typeface="Microsoft YaHei" charset="-122"/>
                                      </a:rPr>
                                      <m:t>1</m:t>
                                    </m:r>
                                  </m:sub>
                                </m:sSub>
                                <m:r>
                                  <a:rPr kumimoji="1" lang="en-US" altLang="zh-CN" sz="1800" b="0" i="1" smtClean="0">
                                    <a:solidFill>
                                      <a:schemeClr val="tx1"/>
                                    </a:solidFill>
                                    <a:latin typeface="Cambria Math" charset="0"/>
                                    <a:ea typeface="Microsoft YaHei" charset="-122"/>
                                    <a:cs typeface="Microsoft YaHei" charset="-122"/>
                                  </a:rPr>
                                  <m:t>,</m:t>
                                </m:r>
                                <m:sSub>
                                  <m:sSubPr>
                                    <m:ctrlPr>
                                      <a:rPr kumimoji="1" lang="en-US" altLang="zh-CN" sz="1800" i="1">
                                        <a:solidFill>
                                          <a:schemeClr val="tx1"/>
                                        </a:solidFill>
                                        <a:latin typeface="Cambria Math"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3</m:t>
                                    </m:r>
                                  </m:sub>
                                </m:sSub>
                              </m:oMath>
                            </m:oMathPara>
                          </a14:m>
                          <a:endParaRPr kumimoji="1" lang="zh-CN" altLang="en-US" sz="1800" b="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zh-CN" sz="1800" i="1" smtClean="0">
                                        <a:solidFill>
                                          <a:schemeClr val="tx1"/>
                                        </a:solidFill>
                                        <a:latin typeface="Cambria Math"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0</m:t>
                                    </m:r>
                                  </m:sub>
                                </m:sSub>
                                <m:r>
                                  <a:rPr kumimoji="1" lang="en-US" altLang="zh-CN" sz="1800" b="0" i="1" smtClean="0">
                                    <a:solidFill>
                                      <a:schemeClr val="tx1"/>
                                    </a:solidFill>
                                    <a:latin typeface="Cambria Math" charset="0"/>
                                    <a:ea typeface="Microsoft YaHei" charset="-122"/>
                                    <a:cs typeface="Microsoft YaHei" charset="-122"/>
                                  </a:rPr>
                                  <m:t>,</m:t>
                                </m:r>
                                <m:sSub>
                                  <m:sSubPr>
                                    <m:ctrlPr>
                                      <a:rPr kumimoji="1" lang="en-US" altLang="zh-CN" sz="1800" i="1" smtClean="0">
                                        <a:solidFill>
                                          <a:schemeClr val="tx1"/>
                                        </a:solidFill>
                                        <a:latin typeface="Cambria Math"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4</m:t>
                                    </m:r>
                                  </m:sub>
                                </m:sSub>
                              </m:oMath>
                            </m:oMathPara>
                          </a14:m>
                          <a:endParaRPr lang="zh-CN" altLang="en-US" sz="1800" b="0" dirty="0">
                            <a:solidFill>
                              <a:schemeClr val="tx1"/>
                            </a:solidFill>
                            <a:latin typeface="Microsoft YaHei" charset="-122"/>
                            <a:ea typeface="Microsoft YaHei" charset="-122"/>
                            <a:cs typeface="Microsoft YaHei" charset="-122"/>
                          </a:endParaRPr>
                        </a:p>
                      </a:txBody>
                      <a:tcPr/>
                    </a:tc>
                  </a:tr>
                </a:tbl>
              </a:graphicData>
            </a:graphic>
          </p:graphicFrame>
        </mc:Choice>
        <mc:Fallback xmlns="">
          <p:graphicFrame>
            <p:nvGraphicFramePr>
              <p:cNvPr id="43" name="表格 42"/>
              <p:cNvGraphicFramePr>
                <a:graphicFrameLocks noGrp="1"/>
              </p:cNvGraphicFramePr>
              <p:nvPr>
                <p:extLst>
                  <p:ext uri="{D42A27DB-BD31-4B8C-83A1-F6EECF244321}">
                    <p14:modId xmlns:p14="http://schemas.microsoft.com/office/powerpoint/2010/main" val="1288804783"/>
                  </p:ext>
                </p:extLst>
              </p:nvPr>
            </p:nvGraphicFramePr>
            <p:xfrm>
              <a:off x="338158" y="5095884"/>
              <a:ext cx="8399964" cy="1483360"/>
            </p:xfrm>
            <a:graphic>
              <a:graphicData uri="http://schemas.openxmlformats.org/drawingml/2006/table">
                <a:tbl>
                  <a:tblPr firstRow="1" bandRow="1">
                    <a:tableStyleId>{5C22544A-7EE6-4342-B048-85BDC9FD1C3A}</a:tableStyleId>
                  </a:tblPr>
                  <a:tblGrid>
                    <a:gridCol w="1399994"/>
                    <a:gridCol w="1399994"/>
                    <a:gridCol w="1399994"/>
                    <a:gridCol w="1399994"/>
                    <a:gridCol w="1399994"/>
                    <a:gridCol w="1399994"/>
                  </a:tblGrid>
                  <a:tr h="370840">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2</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3</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4</a:t>
                          </a:r>
                          <a:endParaRPr lang="zh-CN" altLang="en-US" sz="1800" b="0" dirty="0">
                            <a:solidFill>
                              <a:schemeClr val="tx1"/>
                            </a:solidFill>
                            <a:latin typeface="Microsoft YaHei" charset="-122"/>
                            <a:ea typeface="Microsoft YaHei" charset="-122"/>
                            <a:cs typeface="Microsoft YaHei" charset="-122"/>
                          </a:endParaRPr>
                        </a:p>
                      </a:txBody>
                      <a:tcPr>
                        <a:noFill/>
                      </a:tcPr>
                    </a:tc>
                  </a:tr>
                  <a:tr h="370840">
                    <a:tc>
                      <a:txBody>
                        <a:bodyPr/>
                        <a:lstStyle/>
                        <a:p>
                          <a:pPr algn="ctr"/>
                          <a:r>
                            <a:rPr lang="en-US" altLang="zh-CN" sz="1800" b="0" dirty="0" smtClean="0">
                              <a:solidFill>
                                <a:schemeClr val="tx1"/>
                              </a:solidFill>
                              <a:latin typeface="Microsoft YaHei" charset="-122"/>
                              <a:ea typeface="Microsoft YaHei" charset="-122"/>
                              <a:cs typeface="Microsoft YaHei" charset="-122"/>
                            </a:rPr>
                            <a:t>s</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r>
                  <a:tr h="370840">
                    <a:tc>
                      <a:txBody>
                        <a:bodyPr/>
                        <a:lstStyle/>
                        <a:p>
                          <a:pPr algn="ctr"/>
                          <a:r>
                            <a:rPr lang="en-US" altLang="zh-CN" sz="1800" b="0" dirty="0" err="1" smtClean="0">
                              <a:solidFill>
                                <a:schemeClr val="tx1"/>
                              </a:solidFill>
                              <a:latin typeface="Microsoft YaHei" charset="-122"/>
                              <a:ea typeface="Microsoft YaHei" charset="-122"/>
                              <a:cs typeface="Microsoft YaHei" charset="-122"/>
                            </a:rPr>
                            <a:t>dist</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3</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28</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dirty="0" smtClean="0">
                              <a:solidFill>
                                <a:schemeClr val="tx1"/>
                              </a:solidFill>
                              <a:latin typeface="Microsoft YaHei" charset="-122"/>
                              <a:ea typeface="Microsoft YaHei" charset="-122"/>
                              <a:cs typeface="Microsoft YaHei" charset="-122"/>
                            </a:rPr>
                            <a:t>11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dirty="0" smtClean="0">
                              <a:solidFill>
                                <a:schemeClr val="tx1"/>
                              </a:solidFill>
                              <a:latin typeface="Microsoft YaHei" charset="-122"/>
                              <a:ea typeface="Microsoft YaHei" charset="-122"/>
                              <a:cs typeface="Microsoft YaHei" charset="-122"/>
                            </a:rPr>
                            <a:t>30</a:t>
                          </a:r>
                          <a:endParaRPr lang="zh-CN" altLang="en-US" sz="1800" b="0" dirty="0">
                            <a:solidFill>
                              <a:schemeClr val="tx1"/>
                            </a:solidFill>
                            <a:latin typeface="Microsoft YaHei" charset="-122"/>
                            <a:ea typeface="Microsoft YaHei" charset="-122"/>
                            <a:cs typeface="Microsoft YaHei" charset="-122"/>
                          </a:endParaRPr>
                        </a:p>
                      </a:txBody>
                      <a:tcPr/>
                    </a:tc>
                  </a:tr>
                  <a:tr h="370840">
                    <a:tc>
                      <a:txBody>
                        <a:bodyPr/>
                        <a:lstStyle/>
                        <a:p>
                          <a:pPr algn="ctr"/>
                          <a:r>
                            <a:rPr lang="en-US" altLang="zh-CN" sz="1800" b="0" dirty="0" smtClean="0">
                              <a:solidFill>
                                <a:schemeClr val="tx1"/>
                              </a:solidFill>
                              <a:latin typeface="Microsoft YaHei" charset="-122"/>
                              <a:ea typeface="Microsoft YaHei" charset="-122"/>
                              <a:cs typeface="Microsoft YaHei" charset="-122"/>
                            </a:rPr>
                            <a:t>path</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tc>
                    <a:tc>
                      <a:txBody>
                        <a:bodyPr/>
                        <a:lstStyle/>
                        <a:p>
                          <a:endParaRPr lang="zh-CN"/>
                        </a:p>
                      </a:txBody>
                      <a:tcPr>
                        <a:blipFill rotWithShape="0">
                          <a:blip r:embed="rId3"/>
                          <a:stretch>
                            <a:fillRect l="-200435" t="-309836" r="-301304" b="-22951"/>
                          </a:stretch>
                        </a:blipFill>
                      </a:tcPr>
                    </a:tc>
                    <a:tc>
                      <a:txBody>
                        <a:bodyPr/>
                        <a:lstStyle/>
                        <a:p>
                          <a:endParaRPr lang="zh-CN"/>
                        </a:p>
                      </a:txBody>
                      <a:tcPr>
                        <a:blipFill rotWithShape="0">
                          <a:blip r:embed="rId3"/>
                          <a:stretch>
                            <a:fillRect l="-301747" t="-309836" r="-202620" b="-22951"/>
                          </a:stretch>
                        </a:blipFill>
                      </a:tcPr>
                    </a:tc>
                    <a:tc>
                      <a:txBody>
                        <a:bodyPr/>
                        <a:lstStyle/>
                        <a:p>
                          <a:endParaRPr lang="zh-CN"/>
                        </a:p>
                      </a:txBody>
                      <a:tcPr>
                        <a:blipFill rotWithShape="0">
                          <a:blip r:embed="rId3"/>
                          <a:stretch>
                            <a:fillRect l="-400000" t="-309836" r="-101739" b="-22951"/>
                          </a:stretch>
                        </a:blipFill>
                      </a:tcPr>
                    </a:tc>
                    <a:tc>
                      <a:txBody>
                        <a:bodyPr/>
                        <a:lstStyle/>
                        <a:p>
                          <a:endParaRPr lang="zh-CN"/>
                        </a:p>
                      </a:txBody>
                      <a:tcPr>
                        <a:blipFill rotWithShape="0">
                          <a:blip r:embed="rId3"/>
                          <a:stretch>
                            <a:fillRect l="-500000" t="-309836" r="-1739" b="-22951"/>
                          </a:stretch>
                        </a:blipFill>
                      </a:tcPr>
                    </a:tc>
                  </a:tr>
                </a:tbl>
              </a:graphicData>
            </a:graphic>
          </p:graphicFrame>
        </mc:Fallback>
      </mc:AlternateContent>
      <p:sp>
        <p:nvSpPr>
          <p:cNvPr id="2" name="标题 1"/>
          <p:cNvSpPr>
            <a:spLocks noGrp="1"/>
          </p:cNvSpPr>
          <p:nvPr>
            <p:ph type="title"/>
          </p:nvPr>
        </p:nvSpPr>
        <p:spPr/>
        <p:txBody>
          <a:bodyPr>
            <a:normAutofit fontScale="90000"/>
          </a:bodyPr>
          <a:lstStyle/>
          <a:p>
            <a:r>
              <a:rPr kumimoji="1" lang="en-US" altLang="zh-CN" dirty="0" smtClean="0"/>
              <a:t>2</a:t>
            </a:r>
            <a:r>
              <a:rPr kumimoji="1" lang="zh-CN" altLang="en-US" dirty="0" smtClean="0"/>
              <a:t> 从一个顶点到其余各顶点的最短路径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9" name="组 8"/>
          <p:cNvGrpSpPr/>
          <p:nvPr/>
        </p:nvGrpSpPr>
        <p:grpSpPr>
          <a:xfrm>
            <a:off x="995130" y="363803"/>
            <a:ext cx="3641342" cy="4585734"/>
            <a:chOff x="611560" y="211418"/>
            <a:chExt cx="3641342" cy="4585734"/>
          </a:xfrm>
        </p:grpSpPr>
        <p:sp>
          <p:nvSpPr>
            <p:cNvPr id="10" name="弧 9"/>
            <p:cNvSpPr/>
            <p:nvPr/>
          </p:nvSpPr>
          <p:spPr>
            <a:xfrm rot="9464582">
              <a:off x="2224740" y="211418"/>
              <a:ext cx="2028162" cy="2825238"/>
            </a:xfrm>
            <a:prstGeom prst="arc">
              <a:avLst>
                <a:gd name="adj1" fmla="val 17814513"/>
                <a:gd name="adj2" fmla="val 530073"/>
              </a:avLst>
            </a:prstGeom>
            <a:ln>
              <a:headEnd type="triangle" w="med" len="med"/>
              <a:tailEnd type="non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grpSp>
          <p:nvGrpSpPr>
            <p:cNvPr id="12" name="组 11"/>
            <p:cNvGrpSpPr/>
            <p:nvPr/>
          </p:nvGrpSpPr>
          <p:grpSpPr>
            <a:xfrm>
              <a:off x="611560" y="1503588"/>
              <a:ext cx="2808312" cy="3293564"/>
              <a:chOff x="611560" y="1503588"/>
              <a:chExt cx="2808312" cy="3293564"/>
            </a:xfrm>
          </p:grpSpPr>
          <p:sp>
            <p:nvSpPr>
              <p:cNvPr id="15" name="同心圆 14"/>
              <p:cNvSpPr/>
              <p:nvPr/>
            </p:nvSpPr>
            <p:spPr>
              <a:xfrm>
                <a:off x="1835696" y="15567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mtClean="0">
                    <a:solidFill>
                      <a:schemeClr val="tx1"/>
                    </a:solidFill>
                  </a:rPr>
                  <a:t>0</a:t>
                </a:r>
                <a:endParaRPr kumimoji="1" lang="zh-CN" altLang="en-US" dirty="0">
                  <a:solidFill>
                    <a:schemeClr val="tx1"/>
                  </a:solidFill>
                </a:endParaRPr>
              </a:p>
            </p:txBody>
          </p:sp>
          <p:cxnSp>
            <p:nvCxnSpPr>
              <p:cNvPr id="16" name="直线箭头连接符 15"/>
              <p:cNvCxnSpPr>
                <a:stCxn id="21" idx="3"/>
                <a:endCxn id="24" idx="7"/>
              </p:cNvCxnSpPr>
              <p:nvPr/>
            </p:nvCxnSpPr>
            <p:spPr>
              <a:xfrm flipH="1">
                <a:off x="980336" y="1925568"/>
                <a:ext cx="918632" cy="990640"/>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7" name="同心圆 16"/>
              <p:cNvSpPr/>
              <p:nvPr/>
            </p:nvSpPr>
            <p:spPr>
              <a:xfrm>
                <a:off x="611560" y="285293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1</a:t>
                </a:r>
                <a:endParaRPr kumimoji="1" lang="zh-CN" altLang="en-US" dirty="0">
                  <a:solidFill>
                    <a:schemeClr val="tx1"/>
                  </a:solidFill>
                </a:endParaRPr>
              </a:p>
            </p:txBody>
          </p:sp>
          <p:sp>
            <p:nvSpPr>
              <p:cNvPr id="18" name="同心圆 17"/>
              <p:cNvSpPr/>
              <p:nvPr/>
            </p:nvSpPr>
            <p:spPr>
              <a:xfrm>
                <a:off x="2987824" y="285691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4</a:t>
                </a:r>
                <a:endParaRPr kumimoji="1" lang="zh-CN" altLang="en-US" dirty="0">
                  <a:solidFill>
                    <a:schemeClr val="tx1"/>
                  </a:solidFill>
                </a:endParaRPr>
              </a:p>
            </p:txBody>
          </p:sp>
          <p:sp>
            <p:nvSpPr>
              <p:cNvPr id="19" name="同心圆 18"/>
              <p:cNvSpPr/>
              <p:nvPr/>
            </p:nvSpPr>
            <p:spPr>
              <a:xfrm>
                <a:off x="971600" y="428912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2</a:t>
                </a:r>
                <a:endParaRPr kumimoji="1" lang="zh-CN" altLang="en-US" dirty="0">
                  <a:solidFill>
                    <a:schemeClr val="tx1"/>
                  </a:solidFill>
                </a:endParaRPr>
              </a:p>
            </p:txBody>
          </p:sp>
          <p:sp>
            <p:nvSpPr>
              <p:cNvPr id="20" name="同心圆 19"/>
              <p:cNvSpPr/>
              <p:nvPr/>
            </p:nvSpPr>
            <p:spPr>
              <a:xfrm>
                <a:off x="2627784" y="429309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3</a:t>
                </a:r>
                <a:endParaRPr kumimoji="1" lang="zh-CN" altLang="en-US" dirty="0">
                  <a:solidFill>
                    <a:schemeClr val="tx1"/>
                  </a:solidFill>
                </a:endParaRPr>
              </a:p>
            </p:txBody>
          </p:sp>
          <p:cxnSp>
            <p:nvCxnSpPr>
              <p:cNvPr id="21" name="直线箭头连接符 20"/>
              <p:cNvCxnSpPr>
                <a:stCxn id="24" idx="5"/>
                <a:endCxn id="27" idx="1"/>
              </p:cNvCxnSpPr>
              <p:nvPr/>
            </p:nvCxnSpPr>
            <p:spPr>
              <a:xfrm>
                <a:off x="980336" y="3221712"/>
                <a:ext cx="1710720" cy="1134656"/>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22" name="直线箭头连接符 21"/>
              <p:cNvCxnSpPr>
                <a:stCxn id="27" idx="0"/>
                <a:endCxn id="21" idx="4"/>
              </p:cNvCxnSpPr>
              <p:nvPr/>
            </p:nvCxnSpPr>
            <p:spPr>
              <a:xfrm flipH="1" flipV="1">
                <a:off x="2051720" y="1988840"/>
                <a:ext cx="792088" cy="2304256"/>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直线箭头连接符 22"/>
              <p:cNvCxnSpPr>
                <a:stCxn id="27" idx="7"/>
                <a:endCxn id="25" idx="4"/>
              </p:cNvCxnSpPr>
              <p:nvPr/>
            </p:nvCxnSpPr>
            <p:spPr>
              <a:xfrm flipV="1">
                <a:off x="2996560" y="3288958"/>
                <a:ext cx="207288" cy="1067410"/>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a:stCxn id="24" idx="4"/>
                <a:endCxn id="26" idx="0"/>
              </p:cNvCxnSpPr>
              <p:nvPr/>
            </p:nvCxnSpPr>
            <p:spPr>
              <a:xfrm>
                <a:off x="827584" y="3284984"/>
                <a:ext cx="360040" cy="1004138"/>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25" name="直线箭头连接符 24"/>
              <p:cNvCxnSpPr>
                <a:stCxn id="26" idx="7"/>
                <a:endCxn id="25" idx="3"/>
              </p:cNvCxnSpPr>
              <p:nvPr/>
            </p:nvCxnSpPr>
            <p:spPr>
              <a:xfrm flipV="1">
                <a:off x="1340376" y="3225686"/>
                <a:ext cx="1710720" cy="1126708"/>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线箭头连接符 25"/>
              <p:cNvCxnSpPr>
                <a:stCxn id="27" idx="2"/>
                <a:endCxn id="26" idx="6"/>
              </p:cNvCxnSpPr>
              <p:nvPr/>
            </p:nvCxnSpPr>
            <p:spPr>
              <a:xfrm flipH="1" flipV="1">
                <a:off x="1403648" y="4505146"/>
                <a:ext cx="1224136" cy="3974"/>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弧 26"/>
              <p:cNvSpPr/>
              <p:nvPr/>
            </p:nvSpPr>
            <p:spPr>
              <a:xfrm rot="20035948">
                <a:off x="1181655" y="1503588"/>
                <a:ext cx="2028162" cy="2825238"/>
              </a:xfrm>
              <a:prstGeom prst="arc">
                <a:avLst>
                  <a:gd name="adj1" fmla="val 17814513"/>
                  <a:gd name="adj2" fmla="val 1267314"/>
                </a:avLst>
              </a:prstGeom>
              <a:ln w="28575">
                <a:solidFill>
                  <a:srgbClr val="01BAF8"/>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8" name="文本框 27"/>
              <p:cNvSpPr txBox="1"/>
              <p:nvPr/>
            </p:nvSpPr>
            <p:spPr>
              <a:xfrm>
                <a:off x="2843808" y="1844824"/>
                <a:ext cx="301686" cy="369332"/>
              </a:xfrm>
              <a:prstGeom prst="rect">
                <a:avLst/>
              </a:prstGeom>
              <a:noFill/>
            </p:spPr>
            <p:txBody>
              <a:bodyPr wrap="none" rtlCol="0">
                <a:spAutoFit/>
              </a:bodyPr>
              <a:lstStyle/>
              <a:p>
                <a:r>
                  <a:rPr kumimoji="1" lang="en-US" altLang="zh-CN" dirty="0" smtClean="0"/>
                  <a:t>5</a:t>
                </a:r>
                <a:endParaRPr kumimoji="1" lang="zh-CN" altLang="en-US" dirty="0"/>
              </a:p>
            </p:txBody>
          </p:sp>
          <p:sp>
            <p:nvSpPr>
              <p:cNvPr id="29" name="文本框 28"/>
              <p:cNvSpPr txBox="1"/>
              <p:nvPr/>
            </p:nvSpPr>
            <p:spPr>
              <a:xfrm>
                <a:off x="2483768" y="2195572"/>
                <a:ext cx="418704" cy="369332"/>
              </a:xfrm>
              <a:prstGeom prst="rect">
                <a:avLst/>
              </a:prstGeom>
              <a:noFill/>
            </p:spPr>
            <p:txBody>
              <a:bodyPr wrap="none" rtlCol="0">
                <a:spAutoFit/>
              </a:bodyPr>
              <a:lstStyle/>
              <a:p>
                <a:r>
                  <a:rPr kumimoji="1" lang="en-US" altLang="zh-CN" smtClean="0"/>
                  <a:t>30</a:t>
                </a:r>
                <a:endParaRPr kumimoji="1" lang="zh-CN" altLang="en-US" dirty="0"/>
              </a:p>
            </p:txBody>
          </p:sp>
          <p:sp>
            <p:nvSpPr>
              <p:cNvPr id="30" name="文本框 29"/>
              <p:cNvSpPr txBox="1"/>
              <p:nvPr/>
            </p:nvSpPr>
            <p:spPr>
              <a:xfrm>
                <a:off x="3001168" y="3635732"/>
                <a:ext cx="418704" cy="369332"/>
              </a:xfrm>
              <a:prstGeom prst="rect">
                <a:avLst/>
              </a:prstGeom>
              <a:noFill/>
            </p:spPr>
            <p:txBody>
              <a:bodyPr wrap="none" rtlCol="0">
                <a:spAutoFit/>
              </a:bodyPr>
              <a:lstStyle/>
              <a:p>
                <a:r>
                  <a:rPr kumimoji="1" lang="en-US" altLang="zh-CN" dirty="0" smtClean="0"/>
                  <a:t>12</a:t>
                </a:r>
                <a:endParaRPr kumimoji="1" lang="zh-CN" altLang="en-US" dirty="0"/>
              </a:p>
            </p:txBody>
          </p:sp>
          <p:sp>
            <p:nvSpPr>
              <p:cNvPr id="31" name="文本框 30"/>
              <p:cNvSpPr txBox="1"/>
              <p:nvPr/>
            </p:nvSpPr>
            <p:spPr>
              <a:xfrm>
                <a:off x="2123728" y="3356992"/>
                <a:ext cx="418704" cy="369332"/>
              </a:xfrm>
              <a:prstGeom prst="rect">
                <a:avLst/>
              </a:prstGeom>
              <a:noFill/>
            </p:spPr>
            <p:txBody>
              <a:bodyPr wrap="none" rtlCol="0">
                <a:spAutoFit/>
              </a:bodyPr>
              <a:lstStyle/>
              <a:p>
                <a:r>
                  <a:rPr kumimoji="1" lang="en-US" altLang="zh-CN" smtClean="0"/>
                  <a:t>10</a:t>
                </a:r>
                <a:endParaRPr kumimoji="1" lang="zh-CN" altLang="en-US" dirty="0"/>
              </a:p>
            </p:txBody>
          </p:sp>
          <p:sp>
            <p:nvSpPr>
              <p:cNvPr id="32" name="文本框 31"/>
              <p:cNvSpPr txBox="1"/>
              <p:nvPr/>
            </p:nvSpPr>
            <p:spPr>
              <a:xfrm>
                <a:off x="1979712" y="2636912"/>
                <a:ext cx="418704" cy="369332"/>
              </a:xfrm>
              <a:prstGeom prst="rect">
                <a:avLst/>
              </a:prstGeom>
              <a:noFill/>
            </p:spPr>
            <p:txBody>
              <a:bodyPr wrap="none" rtlCol="0">
                <a:spAutoFit/>
              </a:bodyPr>
              <a:lstStyle/>
              <a:p>
                <a:r>
                  <a:rPr kumimoji="1" lang="en-US" altLang="zh-CN" smtClean="0"/>
                  <a:t>20</a:t>
                </a:r>
                <a:endParaRPr kumimoji="1" lang="zh-CN" altLang="en-US" dirty="0"/>
              </a:p>
            </p:txBody>
          </p:sp>
          <p:sp>
            <p:nvSpPr>
              <p:cNvPr id="33" name="文本框 32"/>
              <p:cNvSpPr txBox="1"/>
              <p:nvPr/>
            </p:nvSpPr>
            <p:spPr>
              <a:xfrm>
                <a:off x="1245978" y="2132856"/>
                <a:ext cx="301686" cy="369332"/>
              </a:xfrm>
              <a:prstGeom prst="rect">
                <a:avLst/>
              </a:prstGeom>
              <a:noFill/>
            </p:spPr>
            <p:txBody>
              <a:bodyPr wrap="none" rtlCol="0">
                <a:spAutoFit/>
              </a:bodyPr>
              <a:lstStyle/>
              <a:p>
                <a:r>
                  <a:rPr kumimoji="1" lang="en-US" altLang="zh-CN" smtClean="0"/>
                  <a:t>3</a:t>
                </a:r>
                <a:endParaRPr kumimoji="1" lang="zh-CN" altLang="en-US" dirty="0"/>
              </a:p>
            </p:txBody>
          </p:sp>
          <p:sp>
            <p:nvSpPr>
              <p:cNvPr id="34" name="文本框 33"/>
              <p:cNvSpPr txBox="1"/>
              <p:nvPr/>
            </p:nvSpPr>
            <p:spPr>
              <a:xfrm>
                <a:off x="1398378" y="3275692"/>
                <a:ext cx="301686" cy="369332"/>
              </a:xfrm>
              <a:prstGeom prst="rect">
                <a:avLst/>
              </a:prstGeom>
              <a:noFill/>
            </p:spPr>
            <p:txBody>
              <a:bodyPr wrap="none" rtlCol="0">
                <a:spAutoFit/>
              </a:bodyPr>
              <a:lstStyle/>
              <a:p>
                <a:r>
                  <a:rPr kumimoji="1" lang="en-US" altLang="zh-CN" smtClean="0"/>
                  <a:t>8</a:t>
                </a:r>
                <a:endParaRPr kumimoji="1" lang="zh-CN" altLang="en-US" dirty="0"/>
              </a:p>
            </p:txBody>
          </p:sp>
          <p:sp>
            <p:nvSpPr>
              <p:cNvPr id="35" name="文本框 34"/>
              <p:cNvSpPr txBox="1"/>
              <p:nvPr/>
            </p:nvSpPr>
            <p:spPr>
              <a:xfrm>
                <a:off x="683568" y="3635732"/>
                <a:ext cx="418704" cy="369332"/>
              </a:xfrm>
              <a:prstGeom prst="rect">
                <a:avLst/>
              </a:prstGeom>
              <a:noFill/>
            </p:spPr>
            <p:txBody>
              <a:bodyPr wrap="none" rtlCol="0">
                <a:spAutoFit/>
              </a:bodyPr>
              <a:lstStyle/>
              <a:p>
                <a:r>
                  <a:rPr kumimoji="1" lang="en-US" altLang="zh-CN" smtClean="0"/>
                  <a:t>25</a:t>
                </a:r>
              </a:p>
            </p:txBody>
          </p:sp>
          <p:sp>
            <p:nvSpPr>
              <p:cNvPr id="36" name="文本框 35"/>
              <p:cNvSpPr txBox="1"/>
              <p:nvPr/>
            </p:nvSpPr>
            <p:spPr>
              <a:xfrm>
                <a:off x="1835696" y="4427820"/>
                <a:ext cx="301686" cy="369332"/>
              </a:xfrm>
              <a:prstGeom prst="rect">
                <a:avLst/>
              </a:prstGeom>
              <a:noFill/>
            </p:spPr>
            <p:txBody>
              <a:bodyPr wrap="none" rtlCol="0">
                <a:spAutoFit/>
              </a:bodyPr>
              <a:lstStyle/>
              <a:p>
                <a:r>
                  <a:rPr kumimoji="1" lang="en-US" altLang="zh-CN" dirty="0" smtClean="0"/>
                  <a:t>4</a:t>
                </a:r>
              </a:p>
            </p:txBody>
          </p:sp>
        </p:grpSp>
      </p:grpSp>
      <p:sp>
        <p:nvSpPr>
          <p:cNvPr id="38" name="文本框 37"/>
          <p:cNvSpPr txBox="1"/>
          <p:nvPr/>
        </p:nvSpPr>
        <p:spPr>
          <a:xfrm>
            <a:off x="338158" y="1044795"/>
            <a:ext cx="1850998" cy="497957"/>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smtClean="0">
                <a:latin typeface="Microsoft YaHei" charset="-122"/>
                <a:ea typeface="Microsoft YaHei" charset="-122"/>
                <a:cs typeface="Microsoft YaHei" charset="-122"/>
              </a:rPr>
              <a:t>第二次</a:t>
            </a:r>
            <a:endParaRPr lang="en-US" altLang="zh-CN" sz="2000" dirty="0" smtClean="0">
              <a:solidFill>
                <a:schemeClr val="bg1">
                  <a:lumMod val="50000"/>
                </a:schemeClr>
              </a:solidFill>
              <a:latin typeface="Microsoft YaHei" charset="-122"/>
              <a:ea typeface="Microsoft YaHei" charset="-122"/>
              <a:cs typeface="Microsoft YaHei" charset="-122"/>
            </a:endParaRPr>
          </a:p>
        </p:txBody>
      </p:sp>
      <p:sp>
        <p:nvSpPr>
          <p:cNvPr id="39" name="同心圆 38"/>
          <p:cNvSpPr/>
          <p:nvPr/>
        </p:nvSpPr>
        <p:spPr>
          <a:xfrm>
            <a:off x="2219266" y="1699751"/>
            <a:ext cx="423312" cy="445447"/>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aphicFrame>
        <p:nvGraphicFramePr>
          <p:cNvPr id="40" name="对象 39"/>
          <p:cNvGraphicFramePr>
            <a:graphicFrameLocks noChangeAspect="1"/>
          </p:cNvGraphicFramePr>
          <p:nvPr>
            <p:extLst/>
          </p:nvPr>
        </p:nvGraphicFramePr>
        <p:xfrm>
          <a:off x="5154613" y="1787525"/>
          <a:ext cx="3032125" cy="2436813"/>
        </p:xfrm>
        <a:graphic>
          <a:graphicData uri="http://schemas.openxmlformats.org/presentationml/2006/ole">
            <mc:AlternateContent xmlns:mc="http://schemas.openxmlformats.org/markup-compatibility/2006">
              <mc:Choice xmlns:v="urn:schemas-microsoft-com:vml" Requires="v">
                <p:oleObj spid="_x0000_s43019" name="Equation" r:id="rId4" imgW="1422360" imgH="1143000" progId="Equation.DSMT4">
                  <p:embed/>
                </p:oleObj>
              </mc:Choice>
              <mc:Fallback>
                <p:oleObj name="Equation" r:id="rId4" imgW="1422360" imgH="1143000" progId="Equation.DSMT4">
                  <p:embed/>
                  <p:pic>
                    <p:nvPicPr>
                      <p:cNvPr id="0" name=""/>
                      <p:cNvPicPr/>
                      <p:nvPr/>
                    </p:nvPicPr>
                    <p:blipFill>
                      <a:blip r:embed="rId5"/>
                      <a:stretch>
                        <a:fillRect/>
                      </a:stretch>
                    </p:blipFill>
                    <p:spPr>
                      <a:xfrm>
                        <a:off x="5154613" y="1787525"/>
                        <a:ext cx="3032125" cy="2436813"/>
                      </a:xfrm>
                      <a:prstGeom prst="rect">
                        <a:avLst/>
                      </a:prstGeom>
                    </p:spPr>
                  </p:pic>
                </p:oleObj>
              </mc:Fallback>
            </mc:AlternateContent>
          </a:graphicData>
        </a:graphic>
      </p:graphicFrame>
      <p:sp>
        <p:nvSpPr>
          <p:cNvPr id="37" name="同心圆 36"/>
          <p:cNvSpPr/>
          <p:nvPr/>
        </p:nvSpPr>
        <p:spPr>
          <a:xfrm>
            <a:off x="1000635" y="3001044"/>
            <a:ext cx="423312" cy="445447"/>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41" name="同心圆 40"/>
          <p:cNvSpPr/>
          <p:nvPr/>
        </p:nvSpPr>
        <p:spPr>
          <a:xfrm rot="10800000">
            <a:off x="6372201" y="5805264"/>
            <a:ext cx="451196" cy="464456"/>
          </a:xfrm>
          <a:prstGeom prst="donut">
            <a:avLst>
              <a:gd name="adj" fmla="val 47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8" name="文本框 7"/>
          <p:cNvSpPr txBox="1"/>
          <p:nvPr/>
        </p:nvSpPr>
        <p:spPr>
          <a:xfrm>
            <a:off x="318063" y="4727045"/>
            <a:ext cx="1269899" cy="461665"/>
          </a:xfrm>
          <a:prstGeom prst="rect">
            <a:avLst/>
          </a:prstGeom>
          <a:noFill/>
        </p:spPr>
        <p:txBody>
          <a:bodyPr wrap="none" rtlCol="0">
            <a:spAutoFit/>
          </a:bodyPr>
          <a:lstStyle/>
          <a:p>
            <a:r>
              <a:rPr kumimoji="1" lang="en-US" altLang="zh-CN" sz="2400" dirty="0" smtClean="0"/>
              <a:t>11+4&lt;28</a:t>
            </a:r>
            <a:endParaRPr lang="zh-CN" altLang="en-US" sz="2400" dirty="0">
              <a:latin typeface="Microsoft YaHei" charset="-122"/>
              <a:ea typeface="Microsoft YaHei" charset="-122"/>
              <a:cs typeface="Microsoft YaHei" charset="-122"/>
            </a:endParaRPr>
          </a:p>
        </p:txBody>
      </p:sp>
      <p:sp>
        <p:nvSpPr>
          <p:cNvPr id="46" name="同心圆 45"/>
          <p:cNvSpPr/>
          <p:nvPr/>
        </p:nvSpPr>
        <p:spPr>
          <a:xfrm>
            <a:off x="1351775" y="4434510"/>
            <a:ext cx="423312" cy="445447"/>
          </a:xfrm>
          <a:prstGeom prst="donut">
            <a:avLst>
              <a:gd name="adj" fmla="val 13559"/>
            </a:avLst>
          </a:prstGeom>
          <a:solidFill>
            <a:srgbClr val="FFC001"/>
          </a:solidFill>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49" name="同心圆 48"/>
          <p:cNvSpPr/>
          <p:nvPr/>
        </p:nvSpPr>
        <p:spPr>
          <a:xfrm>
            <a:off x="3392022" y="3014308"/>
            <a:ext cx="423312" cy="445447"/>
          </a:xfrm>
          <a:prstGeom prst="donut">
            <a:avLst>
              <a:gd name="adj" fmla="val 13559"/>
            </a:avLst>
          </a:prstGeom>
          <a:solidFill>
            <a:srgbClr val="FFC001"/>
          </a:solidFill>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50" name="文本框 49"/>
          <p:cNvSpPr txBox="1"/>
          <p:nvPr/>
        </p:nvSpPr>
        <p:spPr>
          <a:xfrm>
            <a:off x="3626479" y="2584772"/>
            <a:ext cx="1425390" cy="461665"/>
          </a:xfrm>
          <a:prstGeom prst="rect">
            <a:avLst/>
          </a:prstGeom>
          <a:noFill/>
        </p:spPr>
        <p:txBody>
          <a:bodyPr wrap="none" rtlCol="0">
            <a:spAutoFit/>
          </a:bodyPr>
          <a:lstStyle/>
          <a:p>
            <a:r>
              <a:rPr kumimoji="1" lang="en-US" altLang="zh-CN" sz="2400" dirty="0" smtClean="0"/>
              <a:t>11+12&lt;30</a:t>
            </a:r>
            <a:endParaRPr kumimoji="1" lang="zh-CN" altLang="en-US" sz="2400" dirty="0"/>
          </a:p>
        </p:txBody>
      </p:sp>
      <p:sp>
        <p:nvSpPr>
          <p:cNvPr id="51" name="同心圆 50"/>
          <p:cNvSpPr/>
          <p:nvPr/>
        </p:nvSpPr>
        <p:spPr>
          <a:xfrm>
            <a:off x="3015722" y="4432942"/>
            <a:ext cx="423312" cy="445447"/>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3" name="任意形状 2"/>
          <p:cNvSpPr/>
          <p:nvPr/>
        </p:nvSpPr>
        <p:spPr>
          <a:xfrm>
            <a:off x="374940" y="1441938"/>
            <a:ext cx="3356776" cy="3704493"/>
          </a:xfrm>
          <a:custGeom>
            <a:avLst/>
            <a:gdLst>
              <a:gd name="connsiteX0" fmla="*/ 2239306 w 3356776"/>
              <a:gd name="connsiteY0" fmla="*/ 0 h 3704493"/>
              <a:gd name="connsiteX1" fmla="*/ 2063460 w 3356776"/>
              <a:gd name="connsiteY1" fmla="*/ 23447 h 3704493"/>
              <a:gd name="connsiteX2" fmla="*/ 1817275 w 3356776"/>
              <a:gd name="connsiteY2" fmla="*/ 46893 h 3704493"/>
              <a:gd name="connsiteX3" fmla="*/ 1524198 w 3356776"/>
              <a:gd name="connsiteY3" fmla="*/ 117231 h 3704493"/>
              <a:gd name="connsiteX4" fmla="*/ 1360075 w 3356776"/>
              <a:gd name="connsiteY4" fmla="*/ 164124 h 3704493"/>
              <a:gd name="connsiteX5" fmla="*/ 949768 w 3356776"/>
              <a:gd name="connsiteY5" fmla="*/ 410308 h 3704493"/>
              <a:gd name="connsiteX6" fmla="*/ 480845 w 3356776"/>
              <a:gd name="connsiteY6" fmla="*/ 691662 h 3704493"/>
              <a:gd name="connsiteX7" fmla="*/ 293275 w 3356776"/>
              <a:gd name="connsiteY7" fmla="*/ 937847 h 3704493"/>
              <a:gd name="connsiteX8" fmla="*/ 246383 w 3356776"/>
              <a:gd name="connsiteY8" fmla="*/ 1019908 h 3704493"/>
              <a:gd name="connsiteX9" fmla="*/ 23645 w 3356776"/>
              <a:gd name="connsiteY9" fmla="*/ 1336431 h 3704493"/>
              <a:gd name="connsiteX10" fmla="*/ 11922 w 3356776"/>
              <a:gd name="connsiteY10" fmla="*/ 1664677 h 3704493"/>
              <a:gd name="connsiteX11" fmla="*/ 105706 w 3356776"/>
              <a:gd name="connsiteY11" fmla="*/ 1922585 h 3704493"/>
              <a:gd name="connsiteX12" fmla="*/ 480845 w 3356776"/>
              <a:gd name="connsiteY12" fmla="*/ 2215662 h 3704493"/>
              <a:gd name="connsiteX13" fmla="*/ 762198 w 3356776"/>
              <a:gd name="connsiteY13" fmla="*/ 2356339 h 3704493"/>
              <a:gd name="connsiteX14" fmla="*/ 902875 w 3356776"/>
              <a:gd name="connsiteY14" fmla="*/ 2438400 h 3704493"/>
              <a:gd name="connsiteX15" fmla="*/ 949768 w 3356776"/>
              <a:gd name="connsiteY15" fmla="*/ 2461847 h 3704493"/>
              <a:gd name="connsiteX16" fmla="*/ 1371798 w 3356776"/>
              <a:gd name="connsiteY16" fmla="*/ 2754924 h 3704493"/>
              <a:gd name="connsiteX17" fmla="*/ 1664875 w 3356776"/>
              <a:gd name="connsiteY17" fmla="*/ 2977662 h 3704493"/>
              <a:gd name="connsiteX18" fmla="*/ 1922783 w 3356776"/>
              <a:gd name="connsiteY18" fmla="*/ 3141785 h 3704493"/>
              <a:gd name="connsiteX19" fmla="*/ 2274475 w 3356776"/>
              <a:gd name="connsiteY19" fmla="*/ 3387970 h 3704493"/>
              <a:gd name="connsiteX20" fmla="*/ 2309645 w 3356776"/>
              <a:gd name="connsiteY20" fmla="*/ 3411416 h 3704493"/>
              <a:gd name="connsiteX21" fmla="*/ 2415152 w 3356776"/>
              <a:gd name="connsiteY21" fmla="*/ 3481754 h 3704493"/>
              <a:gd name="connsiteX22" fmla="*/ 2450322 w 3356776"/>
              <a:gd name="connsiteY22" fmla="*/ 3505200 h 3704493"/>
              <a:gd name="connsiteX23" fmla="*/ 2661337 w 3356776"/>
              <a:gd name="connsiteY23" fmla="*/ 3598985 h 3704493"/>
              <a:gd name="connsiteX24" fmla="*/ 3212322 w 3356776"/>
              <a:gd name="connsiteY24" fmla="*/ 3704493 h 3704493"/>
              <a:gd name="connsiteX25" fmla="*/ 3341275 w 3356776"/>
              <a:gd name="connsiteY25" fmla="*/ 3669324 h 3704493"/>
              <a:gd name="connsiteX26" fmla="*/ 3352998 w 3356776"/>
              <a:gd name="connsiteY26" fmla="*/ 3587262 h 3704493"/>
              <a:gd name="connsiteX27" fmla="*/ 3259214 w 3356776"/>
              <a:gd name="connsiteY27" fmla="*/ 3118339 h 3704493"/>
              <a:gd name="connsiteX28" fmla="*/ 3036475 w 3356776"/>
              <a:gd name="connsiteY28" fmla="*/ 2625970 h 3704493"/>
              <a:gd name="connsiteX29" fmla="*/ 2977860 w 3356776"/>
              <a:gd name="connsiteY29" fmla="*/ 2520462 h 3704493"/>
              <a:gd name="connsiteX30" fmla="*/ 2872352 w 3356776"/>
              <a:gd name="connsiteY30" fmla="*/ 2250831 h 3704493"/>
              <a:gd name="connsiteX31" fmla="*/ 2848906 w 3356776"/>
              <a:gd name="connsiteY31" fmla="*/ 2180493 h 3704493"/>
              <a:gd name="connsiteX32" fmla="*/ 2825460 w 3356776"/>
              <a:gd name="connsiteY32" fmla="*/ 2063262 h 3704493"/>
              <a:gd name="connsiteX33" fmla="*/ 2684783 w 3356776"/>
              <a:gd name="connsiteY33" fmla="*/ 1582616 h 3704493"/>
              <a:gd name="connsiteX34" fmla="*/ 2637891 w 3356776"/>
              <a:gd name="connsiteY34" fmla="*/ 1160585 h 3704493"/>
              <a:gd name="connsiteX35" fmla="*/ 2626168 w 3356776"/>
              <a:gd name="connsiteY35" fmla="*/ 656493 h 3704493"/>
              <a:gd name="connsiteX36" fmla="*/ 2567552 w 3356776"/>
              <a:gd name="connsiteY36" fmla="*/ 164124 h 3704493"/>
              <a:gd name="connsiteX37" fmla="*/ 2508937 w 3356776"/>
              <a:gd name="connsiteY37" fmla="*/ 128954 h 3704493"/>
              <a:gd name="connsiteX38" fmla="*/ 2286198 w 3356776"/>
              <a:gd name="connsiteY38" fmla="*/ 58616 h 3704493"/>
              <a:gd name="connsiteX39" fmla="*/ 2227583 w 3356776"/>
              <a:gd name="connsiteY39" fmla="*/ 46893 h 3704493"/>
              <a:gd name="connsiteX40" fmla="*/ 2168968 w 3356776"/>
              <a:gd name="connsiteY40" fmla="*/ 23447 h 3704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356776" h="3704493">
                <a:moveTo>
                  <a:pt x="2239306" y="0"/>
                </a:moveTo>
                <a:cubicBezTo>
                  <a:pt x="2180691" y="7816"/>
                  <a:pt x="2122232" y="16917"/>
                  <a:pt x="2063460" y="23447"/>
                </a:cubicBezTo>
                <a:cubicBezTo>
                  <a:pt x="1981531" y="32550"/>
                  <a:pt x="1898489" y="32769"/>
                  <a:pt x="1817275" y="46893"/>
                </a:cubicBezTo>
                <a:cubicBezTo>
                  <a:pt x="1718294" y="64107"/>
                  <a:pt x="1621516" y="92278"/>
                  <a:pt x="1524198" y="117231"/>
                </a:cubicBezTo>
                <a:cubicBezTo>
                  <a:pt x="1469084" y="131363"/>
                  <a:pt x="1412767" y="142657"/>
                  <a:pt x="1360075" y="164124"/>
                </a:cubicBezTo>
                <a:cubicBezTo>
                  <a:pt x="1250911" y="208598"/>
                  <a:pt x="1021532" y="366916"/>
                  <a:pt x="949768" y="410308"/>
                </a:cubicBezTo>
                <a:cubicBezTo>
                  <a:pt x="229544" y="845792"/>
                  <a:pt x="1153089" y="267086"/>
                  <a:pt x="480845" y="691662"/>
                </a:cubicBezTo>
                <a:cubicBezTo>
                  <a:pt x="418322" y="773724"/>
                  <a:pt x="353239" y="853897"/>
                  <a:pt x="293275" y="937847"/>
                </a:cubicBezTo>
                <a:cubicBezTo>
                  <a:pt x="274963" y="963483"/>
                  <a:pt x="264035" y="993813"/>
                  <a:pt x="246383" y="1019908"/>
                </a:cubicBezTo>
                <a:cubicBezTo>
                  <a:pt x="174096" y="1126767"/>
                  <a:pt x="97891" y="1230923"/>
                  <a:pt x="23645" y="1336431"/>
                </a:cubicBezTo>
                <a:cubicBezTo>
                  <a:pt x="16780" y="1408507"/>
                  <a:pt x="-17897" y="1568593"/>
                  <a:pt x="11922" y="1664677"/>
                </a:cubicBezTo>
                <a:cubicBezTo>
                  <a:pt x="39036" y="1752043"/>
                  <a:pt x="62063" y="1842190"/>
                  <a:pt x="105706" y="1922585"/>
                </a:cubicBezTo>
                <a:cubicBezTo>
                  <a:pt x="193622" y="2084536"/>
                  <a:pt x="321879" y="2130880"/>
                  <a:pt x="480845" y="2215662"/>
                </a:cubicBezTo>
                <a:cubicBezTo>
                  <a:pt x="573363" y="2265005"/>
                  <a:pt x="669467" y="2307397"/>
                  <a:pt x="762198" y="2356339"/>
                </a:cubicBezTo>
                <a:cubicBezTo>
                  <a:pt x="810209" y="2381678"/>
                  <a:pt x="855559" y="2411785"/>
                  <a:pt x="902875" y="2438400"/>
                </a:cubicBezTo>
                <a:cubicBezTo>
                  <a:pt x="918107" y="2446968"/>
                  <a:pt x="934856" y="2452734"/>
                  <a:pt x="949768" y="2461847"/>
                </a:cubicBezTo>
                <a:cubicBezTo>
                  <a:pt x="1118302" y="2564840"/>
                  <a:pt x="1200235" y="2627164"/>
                  <a:pt x="1371798" y="2754924"/>
                </a:cubicBezTo>
                <a:cubicBezTo>
                  <a:pt x="1470212" y="2828211"/>
                  <a:pt x="1561354" y="2911785"/>
                  <a:pt x="1664875" y="2977662"/>
                </a:cubicBezTo>
                <a:cubicBezTo>
                  <a:pt x="1750844" y="3032370"/>
                  <a:pt x="1839303" y="3083349"/>
                  <a:pt x="1922783" y="3141785"/>
                </a:cubicBezTo>
                <a:lnTo>
                  <a:pt x="2274475" y="3387970"/>
                </a:lnTo>
                <a:cubicBezTo>
                  <a:pt x="2286034" y="3396026"/>
                  <a:pt x="2297922" y="3403601"/>
                  <a:pt x="2309645" y="3411416"/>
                </a:cubicBezTo>
                <a:lnTo>
                  <a:pt x="2415152" y="3481754"/>
                </a:lnTo>
                <a:cubicBezTo>
                  <a:pt x="2426875" y="3489569"/>
                  <a:pt x="2437447" y="3499478"/>
                  <a:pt x="2450322" y="3505200"/>
                </a:cubicBezTo>
                <a:cubicBezTo>
                  <a:pt x="2520660" y="3536462"/>
                  <a:pt x="2587806" y="3576225"/>
                  <a:pt x="2661337" y="3598985"/>
                </a:cubicBezTo>
                <a:cubicBezTo>
                  <a:pt x="2755408" y="3628102"/>
                  <a:pt x="3111700" y="3686993"/>
                  <a:pt x="3212322" y="3704493"/>
                </a:cubicBezTo>
                <a:cubicBezTo>
                  <a:pt x="3255306" y="3692770"/>
                  <a:pt x="3307048" y="3697847"/>
                  <a:pt x="3341275" y="3669324"/>
                </a:cubicBezTo>
                <a:cubicBezTo>
                  <a:pt x="3362502" y="3651635"/>
                  <a:pt x="3357068" y="3614592"/>
                  <a:pt x="3352998" y="3587262"/>
                </a:cubicBezTo>
                <a:cubicBezTo>
                  <a:pt x="3329516" y="3429598"/>
                  <a:pt x="3292204" y="3274291"/>
                  <a:pt x="3259214" y="3118339"/>
                </a:cubicBezTo>
                <a:cubicBezTo>
                  <a:pt x="3209374" y="2882731"/>
                  <a:pt x="3198544" y="2926955"/>
                  <a:pt x="3036475" y="2625970"/>
                </a:cubicBezTo>
                <a:cubicBezTo>
                  <a:pt x="3017401" y="2590547"/>
                  <a:pt x="2990583" y="2558630"/>
                  <a:pt x="2977860" y="2520462"/>
                </a:cubicBezTo>
                <a:cubicBezTo>
                  <a:pt x="2935908" y="2394607"/>
                  <a:pt x="2995320" y="2570546"/>
                  <a:pt x="2872352" y="2250831"/>
                </a:cubicBezTo>
                <a:cubicBezTo>
                  <a:pt x="2863480" y="2227764"/>
                  <a:pt x="2854900" y="2204469"/>
                  <a:pt x="2848906" y="2180493"/>
                </a:cubicBezTo>
                <a:cubicBezTo>
                  <a:pt x="2839241" y="2141832"/>
                  <a:pt x="2836009" y="2101691"/>
                  <a:pt x="2825460" y="2063262"/>
                </a:cubicBezTo>
                <a:cubicBezTo>
                  <a:pt x="2781269" y="1902281"/>
                  <a:pt x="2731675" y="1742831"/>
                  <a:pt x="2684783" y="1582616"/>
                </a:cubicBezTo>
                <a:cubicBezTo>
                  <a:pt x="2663933" y="1436663"/>
                  <a:pt x="2647106" y="1326456"/>
                  <a:pt x="2637891" y="1160585"/>
                </a:cubicBezTo>
                <a:cubicBezTo>
                  <a:pt x="2628568" y="992768"/>
                  <a:pt x="2630835" y="824504"/>
                  <a:pt x="2626168" y="656493"/>
                </a:cubicBezTo>
                <a:cubicBezTo>
                  <a:pt x="2622750" y="533436"/>
                  <a:pt x="2643041" y="298326"/>
                  <a:pt x="2567552" y="164124"/>
                </a:cubicBezTo>
                <a:cubicBezTo>
                  <a:pt x="2556381" y="144265"/>
                  <a:pt x="2529812" y="138087"/>
                  <a:pt x="2508937" y="128954"/>
                </a:cubicBezTo>
                <a:cubicBezTo>
                  <a:pt x="2424838" y="92160"/>
                  <a:pt x="2371419" y="78282"/>
                  <a:pt x="2286198" y="58616"/>
                </a:cubicBezTo>
                <a:cubicBezTo>
                  <a:pt x="2266783" y="54136"/>
                  <a:pt x="2246913" y="51726"/>
                  <a:pt x="2227583" y="46893"/>
                </a:cubicBezTo>
                <a:cubicBezTo>
                  <a:pt x="2198611" y="39650"/>
                  <a:pt x="2193223" y="35575"/>
                  <a:pt x="2168968" y="2344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文本框 51"/>
          <p:cNvSpPr txBox="1"/>
          <p:nvPr/>
        </p:nvSpPr>
        <p:spPr>
          <a:xfrm>
            <a:off x="6185733" y="5405154"/>
            <a:ext cx="824129"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kumimoji="1" lang="en-US" altLang="zh-CN" sz="2000" b="1" dirty="0" smtClean="0"/>
              <a:t>1</a:t>
            </a:r>
            <a:endParaRPr kumimoji="1" lang="zh-CN" altLang="en-US" sz="2000" b="1" dirty="0"/>
          </a:p>
        </p:txBody>
      </p:sp>
      <p:cxnSp>
        <p:nvCxnSpPr>
          <p:cNvPr id="53" name="直线箭头连接符 52"/>
          <p:cNvCxnSpPr>
            <a:stCxn id="20" idx="2"/>
            <a:endCxn id="19" idx="6"/>
          </p:cNvCxnSpPr>
          <p:nvPr/>
        </p:nvCxnSpPr>
        <p:spPr>
          <a:xfrm flipH="1" flipV="1">
            <a:off x="1787218" y="4657531"/>
            <a:ext cx="1224136" cy="3974"/>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54" name="文本框 53"/>
          <p:cNvSpPr txBox="1"/>
          <p:nvPr/>
        </p:nvSpPr>
        <p:spPr>
          <a:xfrm>
            <a:off x="4860032" y="5818629"/>
            <a:ext cx="824129"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kumimoji="1" lang="en-US" altLang="zh-CN" sz="2000" b="1" dirty="0" smtClean="0"/>
              <a:t>15</a:t>
            </a:r>
            <a:endParaRPr kumimoji="1" lang="zh-CN" altLang="en-US" sz="2000" b="1" dirty="0"/>
          </a:p>
        </p:txBody>
      </p:sp>
      <mc:AlternateContent xmlns:mc="http://schemas.openxmlformats.org/markup-compatibility/2006" xmlns:a14="http://schemas.microsoft.com/office/drawing/2010/main">
        <mc:Choice Requires="a14">
          <p:sp>
            <p:nvSpPr>
              <p:cNvPr id="55" name="文本框 54"/>
              <p:cNvSpPr txBox="1"/>
              <p:nvPr/>
            </p:nvSpPr>
            <p:spPr>
              <a:xfrm>
                <a:off x="4611967" y="6250913"/>
                <a:ext cx="1256177"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sz="2000" i="1" smtClean="0">
                              <a:solidFill>
                                <a:schemeClr val="tx1"/>
                              </a:solidFill>
                              <a:latin typeface="Cambria Math" charset="0"/>
                              <a:ea typeface="Microsoft YaHei" charset="-122"/>
                              <a:cs typeface="Microsoft YaHei" charset="-122"/>
                            </a:rPr>
                          </m:ctrlPr>
                        </m:sSubPr>
                        <m:e>
                          <m:r>
                            <a:rPr kumimoji="1" lang="en-US" altLang="zh-CN" sz="2000" i="1">
                              <a:solidFill>
                                <a:schemeClr val="tx1"/>
                              </a:solidFill>
                              <a:latin typeface="Cambria Math" charset="0"/>
                              <a:ea typeface="Microsoft YaHei" charset="-122"/>
                              <a:cs typeface="Microsoft YaHei" charset="-122"/>
                            </a:rPr>
                            <m:t>𝑣</m:t>
                          </m:r>
                        </m:e>
                        <m:sub>
                          <m:r>
                            <a:rPr kumimoji="1" lang="en-US" altLang="zh-CN" sz="2000" i="1">
                              <a:solidFill>
                                <a:schemeClr val="tx1"/>
                              </a:solidFill>
                              <a:latin typeface="Cambria Math" charset="0"/>
                              <a:ea typeface="Microsoft YaHei" charset="-122"/>
                              <a:cs typeface="Microsoft YaHei" charset="-122"/>
                            </a:rPr>
                            <m:t>0</m:t>
                          </m:r>
                        </m:sub>
                      </m:sSub>
                      <m:r>
                        <a:rPr kumimoji="1" lang="en-US" altLang="zh-CN" sz="2000" i="1">
                          <a:solidFill>
                            <a:schemeClr val="tx1"/>
                          </a:solidFill>
                          <a:latin typeface="Cambria Math" charset="0"/>
                          <a:ea typeface="Microsoft YaHei" charset="-122"/>
                          <a:cs typeface="Microsoft YaHei" charset="-122"/>
                        </a:rPr>
                        <m:t>,</m:t>
                      </m:r>
                      <m:sSub>
                        <m:sSubPr>
                          <m:ctrlPr>
                            <a:rPr kumimoji="1" lang="en-US" altLang="zh-CN" sz="2000" i="1">
                              <a:solidFill>
                                <a:schemeClr val="tx1"/>
                              </a:solidFill>
                              <a:latin typeface="Cambria Math" charset="0"/>
                              <a:ea typeface="Microsoft YaHei" charset="-122"/>
                              <a:cs typeface="Microsoft YaHei" charset="-122"/>
                            </a:rPr>
                          </m:ctrlPr>
                        </m:sSubPr>
                        <m:e>
                          <m:r>
                            <a:rPr kumimoji="1" lang="en-US" altLang="zh-CN" sz="2000" i="1">
                              <a:solidFill>
                                <a:schemeClr val="tx1"/>
                              </a:solidFill>
                              <a:latin typeface="Cambria Math" charset="0"/>
                              <a:ea typeface="Microsoft YaHei" charset="-122"/>
                              <a:cs typeface="Microsoft YaHei" charset="-122"/>
                            </a:rPr>
                            <m:t>𝑣</m:t>
                          </m:r>
                        </m:e>
                        <m:sub>
                          <m:r>
                            <a:rPr kumimoji="1" lang="en-US" altLang="zh-CN" sz="2000" i="1">
                              <a:solidFill>
                                <a:schemeClr val="tx1"/>
                              </a:solidFill>
                              <a:latin typeface="Cambria Math" charset="0"/>
                              <a:ea typeface="Microsoft YaHei" charset="-122"/>
                              <a:cs typeface="Microsoft YaHei" charset="-122"/>
                            </a:rPr>
                            <m:t>1</m:t>
                          </m:r>
                        </m:sub>
                      </m:sSub>
                      <m:r>
                        <a:rPr kumimoji="1" lang="en-US" altLang="zh-CN" sz="2000" b="0" i="1" smtClean="0">
                          <a:solidFill>
                            <a:schemeClr val="tx1"/>
                          </a:solidFill>
                          <a:latin typeface="Cambria Math" charset="0"/>
                          <a:ea typeface="Microsoft YaHei" charset="-122"/>
                          <a:cs typeface="Microsoft YaHei" charset="-122"/>
                        </a:rPr>
                        <m:t>,</m:t>
                      </m:r>
                      <m:sSub>
                        <m:sSubPr>
                          <m:ctrlPr>
                            <a:rPr kumimoji="1" lang="en-US" altLang="zh-CN" sz="2000" i="1">
                              <a:solidFill>
                                <a:schemeClr val="tx1"/>
                              </a:solidFill>
                              <a:latin typeface="Cambria Math" charset="0"/>
                              <a:ea typeface="Microsoft YaHei" charset="-122"/>
                              <a:cs typeface="Microsoft YaHei" charset="-122"/>
                            </a:rPr>
                          </m:ctrlPr>
                        </m:sSubPr>
                        <m:e>
                          <m:r>
                            <a:rPr kumimoji="1" lang="en-US" altLang="zh-CN" sz="2000" i="1">
                              <a:solidFill>
                                <a:schemeClr val="tx1"/>
                              </a:solidFill>
                              <a:latin typeface="Cambria Math" charset="0"/>
                              <a:ea typeface="Microsoft YaHei" charset="-122"/>
                              <a:cs typeface="Microsoft YaHei" charset="-122"/>
                            </a:rPr>
                            <m:t>𝑣</m:t>
                          </m:r>
                        </m:e>
                        <m:sub>
                          <m:r>
                            <a:rPr kumimoji="1" lang="en-US" altLang="zh-CN" sz="2000" b="0" i="1" smtClean="0">
                              <a:solidFill>
                                <a:schemeClr val="tx1"/>
                              </a:solidFill>
                              <a:latin typeface="Cambria Math" charset="0"/>
                              <a:ea typeface="Microsoft YaHei" charset="-122"/>
                              <a:cs typeface="Microsoft YaHei" charset="-122"/>
                            </a:rPr>
                            <m:t>3</m:t>
                          </m:r>
                        </m:sub>
                      </m:sSub>
                      <m:r>
                        <a:rPr kumimoji="1" lang="en-US" altLang="zh-CN" sz="2000" b="0" i="1" smtClean="0">
                          <a:solidFill>
                            <a:schemeClr val="tx1"/>
                          </a:solidFill>
                          <a:latin typeface="Cambria Math" charset="0"/>
                          <a:ea typeface="Microsoft YaHei" charset="-122"/>
                          <a:cs typeface="Microsoft YaHei" charset="-122"/>
                        </a:rPr>
                        <m:t>,</m:t>
                      </m:r>
                      <m:sSub>
                        <m:sSubPr>
                          <m:ctrlPr>
                            <a:rPr kumimoji="1" lang="en-US" altLang="zh-CN" sz="2000" i="1">
                              <a:solidFill>
                                <a:schemeClr val="tx1"/>
                              </a:solidFill>
                              <a:latin typeface="Cambria Math" charset="0"/>
                              <a:ea typeface="Microsoft YaHei" charset="-122"/>
                              <a:cs typeface="Microsoft YaHei" charset="-122"/>
                            </a:rPr>
                          </m:ctrlPr>
                        </m:sSubPr>
                        <m:e>
                          <m:r>
                            <a:rPr kumimoji="1" lang="en-US" altLang="zh-CN" sz="2000" i="1">
                              <a:solidFill>
                                <a:schemeClr val="tx1"/>
                              </a:solidFill>
                              <a:latin typeface="Cambria Math" charset="0"/>
                              <a:ea typeface="Microsoft YaHei" charset="-122"/>
                              <a:cs typeface="Microsoft YaHei" charset="-122"/>
                            </a:rPr>
                            <m:t>𝑣</m:t>
                          </m:r>
                        </m:e>
                        <m:sub>
                          <m:r>
                            <a:rPr kumimoji="1" lang="en-US" altLang="zh-CN" sz="2000" b="0" i="1" smtClean="0">
                              <a:solidFill>
                                <a:schemeClr val="tx1"/>
                              </a:solidFill>
                              <a:latin typeface="Cambria Math" charset="0"/>
                              <a:ea typeface="Microsoft YaHei" charset="-122"/>
                              <a:cs typeface="Microsoft YaHei" charset="-122"/>
                            </a:rPr>
                            <m:t>2</m:t>
                          </m:r>
                        </m:sub>
                      </m:sSub>
                    </m:oMath>
                  </m:oMathPara>
                </a14:m>
                <a:endParaRPr kumimoji="1" lang="zh-CN" altLang="en-US" sz="2000" b="1" dirty="0"/>
              </a:p>
            </p:txBody>
          </p:sp>
        </mc:Choice>
        <mc:Fallback xmlns="">
          <p:sp>
            <p:nvSpPr>
              <p:cNvPr id="55" name="文本框 54"/>
              <p:cNvSpPr txBox="1">
                <a:spLocks noRot="1" noChangeAspect="1" noMove="1" noResize="1" noEditPoints="1" noAdjustHandles="1" noChangeArrowheads="1" noChangeShapeType="1" noTextEdit="1"/>
              </p:cNvSpPr>
              <p:nvPr/>
            </p:nvSpPr>
            <p:spPr>
              <a:xfrm>
                <a:off x="4611967" y="6250913"/>
                <a:ext cx="1256177" cy="400110"/>
              </a:xfrm>
              <a:prstGeom prst="rect">
                <a:avLst/>
              </a:prstGeom>
              <a:blipFill rotWithShape="0">
                <a:blip r:embed="rId6"/>
                <a:stretch>
                  <a:fillRect/>
                </a:stretch>
              </a:blipFill>
            </p:spPr>
            <p:txBody>
              <a:bodyPr/>
              <a:lstStyle/>
              <a:p>
                <a:r>
                  <a:rPr lang="zh-CN" altLang="en-US">
                    <a:noFill/>
                  </a:rPr>
                  <a:t> </a:t>
                </a:r>
              </a:p>
            </p:txBody>
          </p:sp>
        </mc:Fallback>
      </mc:AlternateContent>
      <p:cxnSp>
        <p:nvCxnSpPr>
          <p:cNvPr id="56" name="直线箭头连接符 55"/>
          <p:cNvCxnSpPr>
            <a:stCxn id="51" idx="7"/>
            <a:endCxn id="18" idx="4"/>
          </p:cNvCxnSpPr>
          <p:nvPr/>
        </p:nvCxnSpPr>
        <p:spPr>
          <a:xfrm flipV="1">
            <a:off x="3377041" y="3441343"/>
            <a:ext cx="210377" cy="1056833"/>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57" name="文本框 56"/>
          <p:cNvSpPr txBox="1"/>
          <p:nvPr/>
        </p:nvSpPr>
        <p:spPr>
          <a:xfrm>
            <a:off x="7629600" y="5818629"/>
            <a:ext cx="824129"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kumimoji="1" lang="en-US" altLang="zh-CN" sz="2000" b="1" dirty="0" smtClean="0"/>
              <a:t>23</a:t>
            </a:r>
            <a:endParaRPr kumimoji="1" lang="zh-CN" altLang="en-US" sz="2000" b="1" dirty="0"/>
          </a:p>
        </p:txBody>
      </p:sp>
      <mc:AlternateContent xmlns:mc="http://schemas.openxmlformats.org/markup-compatibility/2006" xmlns:a14="http://schemas.microsoft.com/office/drawing/2010/main">
        <mc:Choice Requires="a14">
          <p:sp>
            <p:nvSpPr>
              <p:cNvPr id="58" name="文本框 57"/>
              <p:cNvSpPr txBox="1"/>
              <p:nvPr/>
            </p:nvSpPr>
            <p:spPr>
              <a:xfrm>
                <a:off x="7413575" y="6201125"/>
                <a:ext cx="1256177"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sz="2000" i="1" smtClean="0">
                              <a:solidFill>
                                <a:schemeClr val="tx1"/>
                              </a:solidFill>
                              <a:latin typeface="Cambria Math" charset="0"/>
                              <a:ea typeface="Microsoft YaHei" charset="-122"/>
                              <a:cs typeface="Microsoft YaHei" charset="-122"/>
                            </a:rPr>
                          </m:ctrlPr>
                        </m:sSubPr>
                        <m:e>
                          <m:r>
                            <a:rPr kumimoji="1" lang="en-US" altLang="zh-CN" sz="2000" i="1">
                              <a:solidFill>
                                <a:schemeClr val="tx1"/>
                              </a:solidFill>
                              <a:latin typeface="Cambria Math" charset="0"/>
                              <a:ea typeface="Microsoft YaHei" charset="-122"/>
                              <a:cs typeface="Microsoft YaHei" charset="-122"/>
                            </a:rPr>
                            <m:t>𝑣</m:t>
                          </m:r>
                        </m:e>
                        <m:sub>
                          <m:r>
                            <a:rPr kumimoji="1" lang="en-US" altLang="zh-CN" sz="2000" i="1">
                              <a:solidFill>
                                <a:schemeClr val="tx1"/>
                              </a:solidFill>
                              <a:latin typeface="Cambria Math" charset="0"/>
                              <a:ea typeface="Microsoft YaHei" charset="-122"/>
                              <a:cs typeface="Microsoft YaHei" charset="-122"/>
                            </a:rPr>
                            <m:t>0</m:t>
                          </m:r>
                        </m:sub>
                      </m:sSub>
                      <m:r>
                        <a:rPr kumimoji="1" lang="en-US" altLang="zh-CN" sz="2000" i="1">
                          <a:solidFill>
                            <a:schemeClr val="tx1"/>
                          </a:solidFill>
                          <a:latin typeface="Cambria Math" charset="0"/>
                          <a:ea typeface="Microsoft YaHei" charset="-122"/>
                          <a:cs typeface="Microsoft YaHei" charset="-122"/>
                        </a:rPr>
                        <m:t>,</m:t>
                      </m:r>
                      <m:sSub>
                        <m:sSubPr>
                          <m:ctrlPr>
                            <a:rPr kumimoji="1" lang="en-US" altLang="zh-CN" sz="2000" i="1">
                              <a:solidFill>
                                <a:schemeClr val="tx1"/>
                              </a:solidFill>
                              <a:latin typeface="Cambria Math" charset="0"/>
                              <a:ea typeface="Microsoft YaHei" charset="-122"/>
                              <a:cs typeface="Microsoft YaHei" charset="-122"/>
                            </a:rPr>
                          </m:ctrlPr>
                        </m:sSubPr>
                        <m:e>
                          <m:r>
                            <a:rPr kumimoji="1" lang="en-US" altLang="zh-CN" sz="2000" i="1">
                              <a:solidFill>
                                <a:schemeClr val="tx1"/>
                              </a:solidFill>
                              <a:latin typeface="Cambria Math" charset="0"/>
                              <a:ea typeface="Microsoft YaHei" charset="-122"/>
                              <a:cs typeface="Microsoft YaHei" charset="-122"/>
                            </a:rPr>
                            <m:t>𝑣</m:t>
                          </m:r>
                        </m:e>
                        <m:sub>
                          <m:r>
                            <a:rPr kumimoji="1" lang="en-US" altLang="zh-CN" sz="2000" i="1">
                              <a:solidFill>
                                <a:schemeClr val="tx1"/>
                              </a:solidFill>
                              <a:latin typeface="Cambria Math" charset="0"/>
                              <a:ea typeface="Microsoft YaHei" charset="-122"/>
                              <a:cs typeface="Microsoft YaHei" charset="-122"/>
                            </a:rPr>
                            <m:t>1</m:t>
                          </m:r>
                        </m:sub>
                      </m:sSub>
                      <m:r>
                        <a:rPr kumimoji="1" lang="en-US" altLang="zh-CN" sz="2000" b="0" i="1" smtClean="0">
                          <a:solidFill>
                            <a:schemeClr val="tx1"/>
                          </a:solidFill>
                          <a:latin typeface="Cambria Math" charset="0"/>
                          <a:ea typeface="Microsoft YaHei" charset="-122"/>
                          <a:cs typeface="Microsoft YaHei" charset="-122"/>
                        </a:rPr>
                        <m:t>,</m:t>
                      </m:r>
                      <m:sSub>
                        <m:sSubPr>
                          <m:ctrlPr>
                            <a:rPr kumimoji="1" lang="en-US" altLang="zh-CN" sz="2000" i="1">
                              <a:solidFill>
                                <a:schemeClr val="tx1"/>
                              </a:solidFill>
                              <a:latin typeface="Cambria Math" charset="0"/>
                              <a:ea typeface="Microsoft YaHei" charset="-122"/>
                              <a:cs typeface="Microsoft YaHei" charset="-122"/>
                            </a:rPr>
                          </m:ctrlPr>
                        </m:sSubPr>
                        <m:e>
                          <m:r>
                            <a:rPr kumimoji="1" lang="en-US" altLang="zh-CN" sz="2000" i="1">
                              <a:solidFill>
                                <a:schemeClr val="tx1"/>
                              </a:solidFill>
                              <a:latin typeface="Cambria Math" charset="0"/>
                              <a:ea typeface="Microsoft YaHei" charset="-122"/>
                              <a:cs typeface="Microsoft YaHei" charset="-122"/>
                            </a:rPr>
                            <m:t>𝑣</m:t>
                          </m:r>
                        </m:e>
                        <m:sub>
                          <m:r>
                            <a:rPr kumimoji="1" lang="en-US" altLang="zh-CN" sz="2000" b="0" i="1" smtClean="0">
                              <a:solidFill>
                                <a:schemeClr val="tx1"/>
                              </a:solidFill>
                              <a:latin typeface="Cambria Math" charset="0"/>
                              <a:ea typeface="Microsoft YaHei" charset="-122"/>
                              <a:cs typeface="Microsoft YaHei" charset="-122"/>
                            </a:rPr>
                            <m:t>3</m:t>
                          </m:r>
                        </m:sub>
                      </m:sSub>
                      <m:r>
                        <a:rPr kumimoji="1" lang="en-US" altLang="zh-CN" sz="2000" b="0" i="1" smtClean="0">
                          <a:solidFill>
                            <a:schemeClr val="tx1"/>
                          </a:solidFill>
                          <a:latin typeface="Cambria Math" charset="0"/>
                          <a:ea typeface="Microsoft YaHei" charset="-122"/>
                          <a:cs typeface="Microsoft YaHei" charset="-122"/>
                        </a:rPr>
                        <m:t>,</m:t>
                      </m:r>
                      <m:sSub>
                        <m:sSubPr>
                          <m:ctrlPr>
                            <a:rPr kumimoji="1" lang="en-US" altLang="zh-CN" sz="2000" i="1">
                              <a:solidFill>
                                <a:schemeClr val="tx1"/>
                              </a:solidFill>
                              <a:latin typeface="Cambria Math" charset="0"/>
                              <a:ea typeface="Microsoft YaHei" charset="-122"/>
                              <a:cs typeface="Microsoft YaHei" charset="-122"/>
                            </a:rPr>
                          </m:ctrlPr>
                        </m:sSubPr>
                        <m:e>
                          <m:r>
                            <a:rPr kumimoji="1" lang="en-US" altLang="zh-CN" sz="2000" i="1">
                              <a:solidFill>
                                <a:schemeClr val="tx1"/>
                              </a:solidFill>
                              <a:latin typeface="Cambria Math" charset="0"/>
                              <a:ea typeface="Microsoft YaHei" charset="-122"/>
                              <a:cs typeface="Microsoft YaHei" charset="-122"/>
                            </a:rPr>
                            <m:t>𝑣</m:t>
                          </m:r>
                        </m:e>
                        <m:sub>
                          <m:r>
                            <a:rPr kumimoji="1" lang="en-US" altLang="zh-CN" sz="2000" b="0" i="1" smtClean="0">
                              <a:solidFill>
                                <a:schemeClr val="tx1"/>
                              </a:solidFill>
                              <a:latin typeface="Cambria Math" charset="0"/>
                              <a:ea typeface="Microsoft YaHei" charset="-122"/>
                              <a:cs typeface="Microsoft YaHei" charset="-122"/>
                            </a:rPr>
                            <m:t>4</m:t>
                          </m:r>
                        </m:sub>
                      </m:sSub>
                    </m:oMath>
                  </m:oMathPara>
                </a14:m>
                <a:endParaRPr kumimoji="1" lang="zh-CN" altLang="en-US" sz="2000" b="1" dirty="0"/>
              </a:p>
            </p:txBody>
          </p:sp>
        </mc:Choice>
        <mc:Fallback xmlns="">
          <p:sp>
            <p:nvSpPr>
              <p:cNvPr id="58" name="文本框 57"/>
              <p:cNvSpPr txBox="1">
                <a:spLocks noRot="1" noChangeAspect="1" noMove="1" noResize="1" noEditPoints="1" noAdjustHandles="1" noChangeArrowheads="1" noChangeShapeType="1" noTextEdit="1"/>
              </p:cNvSpPr>
              <p:nvPr/>
            </p:nvSpPr>
            <p:spPr>
              <a:xfrm>
                <a:off x="7413575" y="6201125"/>
                <a:ext cx="1256177" cy="400110"/>
              </a:xfrm>
              <a:prstGeom prst="rect">
                <a:avLst/>
              </a:prstGeom>
              <a:blipFill rotWithShape="0">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58847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anim calcmode="lin" valueType="num">
                                      <p:cBhvr additive="base">
                                        <p:cTn id="17" dur="500" fill="hold"/>
                                        <p:tgtEl>
                                          <p:spTgt spid="43"/>
                                        </p:tgtEl>
                                        <p:attrNameLst>
                                          <p:attrName>ppt_x</p:attrName>
                                        </p:attrNameLst>
                                      </p:cBhvr>
                                      <p:tavLst>
                                        <p:tav tm="0">
                                          <p:val>
                                            <p:strVal val="#ppt_x"/>
                                          </p:val>
                                        </p:tav>
                                        <p:tav tm="100000">
                                          <p:val>
                                            <p:strVal val="#ppt_x"/>
                                          </p:val>
                                        </p:tav>
                                      </p:tavLst>
                                    </p:anim>
                                    <p:anim calcmode="lin" valueType="num">
                                      <p:cBhvr additive="base">
                                        <p:cTn id="18" dur="500" fill="hold"/>
                                        <p:tgtEl>
                                          <p:spTgt spid="4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 calcmode="lin" valueType="num">
                                      <p:cBhvr additive="base">
                                        <p:cTn id="21" dur="500" fill="hold"/>
                                        <p:tgtEl>
                                          <p:spTgt spid="39"/>
                                        </p:tgtEl>
                                        <p:attrNameLst>
                                          <p:attrName>ppt_x</p:attrName>
                                        </p:attrNameLst>
                                      </p:cBhvr>
                                      <p:tavLst>
                                        <p:tav tm="0">
                                          <p:val>
                                            <p:strVal val="#ppt_x"/>
                                          </p:val>
                                        </p:tav>
                                        <p:tav tm="100000">
                                          <p:val>
                                            <p:strVal val="#ppt_x"/>
                                          </p:val>
                                        </p:tav>
                                      </p:tavLst>
                                    </p:anim>
                                    <p:anim calcmode="lin" valueType="num">
                                      <p:cBhvr additive="base">
                                        <p:cTn id="22" dur="500" fill="hold"/>
                                        <p:tgtEl>
                                          <p:spTgt spid="3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 calcmode="lin" valueType="num">
                                      <p:cBhvr additive="base">
                                        <p:cTn id="25" dur="500" fill="hold"/>
                                        <p:tgtEl>
                                          <p:spTgt spid="40"/>
                                        </p:tgtEl>
                                        <p:attrNameLst>
                                          <p:attrName>ppt_x</p:attrName>
                                        </p:attrNameLst>
                                      </p:cBhvr>
                                      <p:tavLst>
                                        <p:tav tm="0">
                                          <p:val>
                                            <p:strVal val="#ppt_x"/>
                                          </p:val>
                                        </p:tav>
                                        <p:tav tm="100000">
                                          <p:val>
                                            <p:strVal val="#ppt_x"/>
                                          </p:val>
                                        </p:tav>
                                      </p:tavLst>
                                    </p:anim>
                                    <p:anim calcmode="lin" valueType="num">
                                      <p:cBhvr additive="base">
                                        <p:cTn id="26" dur="500" fill="hold"/>
                                        <p:tgtEl>
                                          <p:spTgt spid="4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anim calcmode="lin" valueType="num">
                                      <p:cBhvr additive="base">
                                        <p:cTn id="29" dur="500" fill="hold"/>
                                        <p:tgtEl>
                                          <p:spTgt spid="37"/>
                                        </p:tgtEl>
                                        <p:attrNameLst>
                                          <p:attrName>ppt_x</p:attrName>
                                        </p:attrNameLst>
                                      </p:cBhvr>
                                      <p:tavLst>
                                        <p:tav tm="0">
                                          <p:val>
                                            <p:strVal val="#ppt_x"/>
                                          </p:val>
                                        </p:tav>
                                        <p:tav tm="100000">
                                          <p:val>
                                            <p:strVal val="#ppt_x"/>
                                          </p:val>
                                        </p:tav>
                                      </p:tavLst>
                                    </p:anim>
                                    <p:anim calcmode="lin" valueType="num">
                                      <p:cBhvr additive="base">
                                        <p:cTn id="3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1"/>
                                        </p:tgtEl>
                                        <p:attrNameLst>
                                          <p:attrName>style.visibility</p:attrName>
                                        </p:attrNameLst>
                                      </p:cBhvr>
                                      <p:to>
                                        <p:strVal val="visible"/>
                                      </p:to>
                                    </p:set>
                                    <p:anim calcmode="lin" valueType="num">
                                      <p:cBhvr additive="base">
                                        <p:cTn id="35" dur="500" fill="hold"/>
                                        <p:tgtEl>
                                          <p:spTgt spid="41"/>
                                        </p:tgtEl>
                                        <p:attrNameLst>
                                          <p:attrName>ppt_x</p:attrName>
                                        </p:attrNameLst>
                                      </p:cBhvr>
                                      <p:tavLst>
                                        <p:tav tm="0">
                                          <p:val>
                                            <p:strVal val="#ppt_x"/>
                                          </p:val>
                                        </p:tav>
                                        <p:tav tm="100000">
                                          <p:val>
                                            <p:strVal val="#ppt_x"/>
                                          </p:val>
                                        </p:tav>
                                      </p:tavLst>
                                    </p:anim>
                                    <p:anim calcmode="lin" valueType="num">
                                      <p:cBhvr additive="base">
                                        <p:cTn id="36"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51"/>
                                        </p:tgtEl>
                                        <p:attrNameLst>
                                          <p:attrName>style.visibility</p:attrName>
                                        </p:attrNameLst>
                                      </p:cBhvr>
                                      <p:to>
                                        <p:strVal val="visible"/>
                                      </p:to>
                                    </p:set>
                                    <p:anim calcmode="lin" valueType="num">
                                      <p:cBhvr additive="base">
                                        <p:cTn id="41" dur="500" fill="hold"/>
                                        <p:tgtEl>
                                          <p:spTgt spid="51"/>
                                        </p:tgtEl>
                                        <p:attrNameLst>
                                          <p:attrName>ppt_x</p:attrName>
                                        </p:attrNameLst>
                                      </p:cBhvr>
                                      <p:tavLst>
                                        <p:tav tm="0">
                                          <p:val>
                                            <p:strVal val="#ppt_x"/>
                                          </p:val>
                                        </p:tav>
                                        <p:tav tm="100000">
                                          <p:val>
                                            <p:strVal val="#ppt_x"/>
                                          </p:val>
                                        </p:tav>
                                      </p:tavLst>
                                    </p:anim>
                                    <p:anim calcmode="lin" valueType="num">
                                      <p:cBhvr additive="base">
                                        <p:cTn id="42"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cBhvr additive="base">
                                        <p:cTn id="47" dur="500" fill="hold"/>
                                        <p:tgtEl>
                                          <p:spTgt spid="3"/>
                                        </p:tgtEl>
                                        <p:attrNameLst>
                                          <p:attrName>ppt_x</p:attrName>
                                        </p:attrNameLst>
                                      </p:cBhvr>
                                      <p:tavLst>
                                        <p:tav tm="0">
                                          <p:val>
                                            <p:strVal val="#ppt_x"/>
                                          </p:val>
                                        </p:tav>
                                        <p:tav tm="100000">
                                          <p:val>
                                            <p:strVal val="#ppt_x"/>
                                          </p:val>
                                        </p:tav>
                                      </p:tavLst>
                                    </p:anim>
                                    <p:anim calcmode="lin" valueType="num">
                                      <p:cBhvr additive="base">
                                        <p:cTn id="4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barn(inVertical)">
                                      <p:cBhvr>
                                        <p:cTn id="53" dur="500"/>
                                        <p:tgtEl>
                                          <p:spTgt spid="52"/>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46"/>
                                        </p:tgtEl>
                                        <p:attrNameLst>
                                          <p:attrName>style.visibility</p:attrName>
                                        </p:attrNameLst>
                                      </p:cBhvr>
                                      <p:to>
                                        <p:strVal val="visible"/>
                                      </p:to>
                                    </p:set>
                                    <p:anim calcmode="lin" valueType="num">
                                      <p:cBhvr additive="base">
                                        <p:cTn id="58" dur="500" fill="hold"/>
                                        <p:tgtEl>
                                          <p:spTgt spid="46"/>
                                        </p:tgtEl>
                                        <p:attrNameLst>
                                          <p:attrName>ppt_x</p:attrName>
                                        </p:attrNameLst>
                                      </p:cBhvr>
                                      <p:tavLst>
                                        <p:tav tm="0">
                                          <p:val>
                                            <p:strVal val="#ppt_x"/>
                                          </p:val>
                                        </p:tav>
                                        <p:tav tm="100000">
                                          <p:val>
                                            <p:strVal val="#ppt_x"/>
                                          </p:val>
                                        </p:tav>
                                      </p:tavLst>
                                    </p:anim>
                                    <p:anim calcmode="lin" valueType="num">
                                      <p:cBhvr additive="base">
                                        <p:cTn id="59"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nodeType="clickEffect">
                                  <p:stCondLst>
                                    <p:cond delay="0"/>
                                  </p:stCondLst>
                                  <p:childTnLst>
                                    <p:set>
                                      <p:cBhvr>
                                        <p:cTn id="63" dur="1" fill="hold">
                                          <p:stCondLst>
                                            <p:cond delay="0"/>
                                          </p:stCondLst>
                                        </p:cTn>
                                        <p:tgtEl>
                                          <p:spTgt spid="53"/>
                                        </p:tgtEl>
                                        <p:attrNameLst>
                                          <p:attrName>style.visibility</p:attrName>
                                        </p:attrNameLst>
                                      </p:cBhvr>
                                      <p:to>
                                        <p:strVal val="visible"/>
                                      </p:to>
                                    </p:set>
                                    <p:anim calcmode="lin" valueType="num">
                                      <p:cBhvr additive="base">
                                        <p:cTn id="64" dur="500" fill="hold"/>
                                        <p:tgtEl>
                                          <p:spTgt spid="53"/>
                                        </p:tgtEl>
                                        <p:attrNameLst>
                                          <p:attrName>ppt_x</p:attrName>
                                        </p:attrNameLst>
                                      </p:cBhvr>
                                      <p:tavLst>
                                        <p:tav tm="0">
                                          <p:val>
                                            <p:strVal val="#ppt_x"/>
                                          </p:val>
                                        </p:tav>
                                        <p:tav tm="100000">
                                          <p:val>
                                            <p:strVal val="#ppt_x"/>
                                          </p:val>
                                        </p:tav>
                                      </p:tavLst>
                                    </p:anim>
                                    <p:anim calcmode="lin" valueType="num">
                                      <p:cBhvr additive="base">
                                        <p:cTn id="65"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8">
                                            <p:txEl>
                                              <p:pRg st="0" end="0"/>
                                            </p:txEl>
                                          </p:spTgt>
                                        </p:tgtEl>
                                        <p:attrNameLst>
                                          <p:attrName>style.visibility</p:attrName>
                                        </p:attrNameLst>
                                      </p:cBhvr>
                                      <p:to>
                                        <p:strVal val="visible"/>
                                      </p:to>
                                    </p:set>
                                    <p:anim calcmode="lin" valueType="num">
                                      <p:cBhvr additive="base">
                                        <p:cTn id="70"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16" presetClass="entr" presetSubtype="21" fill="hold" grpId="0" nodeType="clickEffect">
                                  <p:stCondLst>
                                    <p:cond delay="0"/>
                                  </p:stCondLst>
                                  <p:childTnLst>
                                    <p:set>
                                      <p:cBhvr>
                                        <p:cTn id="75" dur="1" fill="hold">
                                          <p:stCondLst>
                                            <p:cond delay="0"/>
                                          </p:stCondLst>
                                        </p:cTn>
                                        <p:tgtEl>
                                          <p:spTgt spid="54"/>
                                        </p:tgtEl>
                                        <p:attrNameLst>
                                          <p:attrName>style.visibility</p:attrName>
                                        </p:attrNameLst>
                                      </p:cBhvr>
                                      <p:to>
                                        <p:strVal val="visible"/>
                                      </p:to>
                                    </p:set>
                                    <p:animEffect transition="in" filter="barn(inVertical)">
                                      <p:cBhvr>
                                        <p:cTn id="76" dur="500"/>
                                        <p:tgtEl>
                                          <p:spTgt spid="54"/>
                                        </p:tgtEl>
                                      </p:cBhvr>
                                    </p:animEffect>
                                  </p:childTnLst>
                                </p:cTn>
                              </p:par>
                            </p:childTnLst>
                          </p:cTn>
                        </p:par>
                      </p:childTnLst>
                    </p:cTn>
                  </p:par>
                  <p:par>
                    <p:cTn id="77" fill="hold">
                      <p:stCondLst>
                        <p:cond delay="indefinite"/>
                      </p:stCondLst>
                      <p:childTnLst>
                        <p:par>
                          <p:cTn id="78" fill="hold">
                            <p:stCondLst>
                              <p:cond delay="0"/>
                            </p:stCondLst>
                            <p:childTnLst>
                              <p:par>
                                <p:cTn id="79" presetID="16" presetClass="entr" presetSubtype="21" fill="hold" grpId="0" nodeType="clickEffect">
                                  <p:stCondLst>
                                    <p:cond delay="0"/>
                                  </p:stCondLst>
                                  <p:childTnLst>
                                    <p:set>
                                      <p:cBhvr>
                                        <p:cTn id="80" dur="1" fill="hold">
                                          <p:stCondLst>
                                            <p:cond delay="0"/>
                                          </p:stCondLst>
                                        </p:cTn>
                                        <p:tgtEl>
                                          <p:spTgt spid="55"/>
                                        </p:tgtEl>
                                        <p:attrNameLst>
                                          <p:attrName>style.visibility</p:attrName>
                                        </p:attrNameLst>
                                      </p:cBhvr>
                                      <p:to>
                                        <p:strVal val="visible"/>
                                      </p:to>
                                    </p:set>
                                    <p:animEffect transition="in" filter="barn(inVertical)">
                                      <p:cBhvr>
                                        <p:cTn id="81" dur="500"/>
                                        <p:tgtEl>
                                          <p:spTgt spid="55"/>
                                        </p:tgtEl>
                                      </p:cBhvr>
                                    </p:animEffect>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grpId="0" nodeType="clickEffect">
                                  <p:stCondLst>
                                    <p:cond delay="0"/>
                                  </p:stCondLst>
                                  <p:childTnLst>
                                    <p:set>
                                      <p:cBhvr>
                                        <p:cTn id="85" dur="1" fill="hold">
                                          <p:stCondLst>
                                            <p:cond delay="0"/>
                                          </p:stCondLst>
                                        </p:cTn>
                                        <p:tgtEl>
                                          <p:spTgt spid="49"/>
                                        </p:tgtEl>
                                        <p:attrNameLst>
                                          <p:attrName>style.visibility</p:attrName>
                                        </p:attrNameLst>
                                      </p:cBhvr>
                                      <p:to>
                                        <p:strVal val="visible"/>
                                      </p:to>
                                    </p:set>
                                    <p:anim calcmode="lin" valueType="num">
                                      <p:cBhvr additive="base">
                                        <p:cTn id="86" dur="500" fill="hold"/>
                                        <p:tgtEl>
                                          <p:spTgt spid="49"/>
                                        </p:tgtEl>
                                        <p:attrNameLst>
                                          <p:attrName>ppt_x</p:attrName>
                                        </p:attrNameLst>
                                      </p:cBhvr>
                                      <p:tavLst>
                                        <p:tav tm="0">
                                          <p:val>
                                            <p:strVal val="#ppt_x"/>
                                          </p:val>
                                        </p:tav>
                                        <p:tav tm="100000">
                                          <p:val>
                                            <p:strVal val="#ppt_x"/>
                                          </p:val>
                                        </p:tav>
                                      </p:tavLst>
                                    </p:anim>
                                    <p:anim calcmode="lin" valueType="num">
                                      <p:cBhvr additive="base">
                                        <p:cTn id="87"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nodeType="clickEffect">
                                  <p:stCondLst>
                                    <p:cond delay="0"/>
                                  </p:stCondLst>
                                  <p:childTnLst>
                                    <p:set>
                                      <p:cBhvr>
                                        <p:cTn id="91" dur="1" fill="hold">
                                          <p:stCondLst>
                                            <p:cond delay="0"/>
                                          </p:stCondLst>
                                        </p:cTn>
                                        <p:tgtEl>
                                          <p:spTgt spid="56"/>
                                        </p:tgtEl>
                                        <p:attrNameLst>
                                          <p:attrName>style.visibility</p:attrName>
                                        </p:attrNameLst>
                                      </p:cBhvr>
                                      <p:to>
                                        <p:strVal val="visible"/>
                                      </p:to>
                                    </p:set>
                                    <p:anim calcmode="lin" valueType="num">
                                      <p:cBhvr additive="base">
                                        <p:cTn id="92" dur="500" fill="hold"/>
                                        <p:tgtEl>
                                          <p:spTgt spid="56"/>
                                        </p:tgtEl>
                                        <p:attrNameLst>
                                          <p:attrName>ppt_x</p:attrName>
                                        </p:attrNameLst>
                                      </p:cBhvr>
                                      <p:tavLst>
                                        <p:tav tm="0">
                                          <p:val>
                                            <p:strVal val="#ppt_x"/>
                                          </p:val>
                                        </p:tav>
                                        <p:tav tm="100000">
                                          <p:val>
                                            <p:strVal val="#ppt_x"/>
                                          </p:val>
                                        </p:tav>
                                      </p:tavLst>
                                    </p:anim>
                                    <p:anim calcmode="lin" valueType="num">
                                      <p:cBhvr additive="base">
                                        <p:cTn id="93"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nodeType="clickEffect">
                                  <p:stCondLst>
                                    <p:cond delay="0"/>
                                  </p:stCondLst>
                                  <p:childTnLst>
                                    <p:set>
                                      <p:cBhvr>
                                        <p:cTn id="97" dur="1" fill="hold">
                                          <p:stCondLst>
                                            <p:cond delay="0"/>
                                          </p:stCondLst>
                                        </p:cTn>
                                        <p:tgtEl>
                                          <p:spTgt spid="50">
                                            <p:txEl>
                                              <p:pRg st="0" end="0"/>
                                            </p:txEl>
                                          </p:spTgt>
                                        </p:tgtEl>
                                        <p:attrNameLst>
                                          <p:attrName>style.visibility</p:attrName>
                                        </p:attrNameLst>
                                      </p:cBhvr>
                                      <p:to>
                                        <p:strVal val="visible"/>
                                      </p:to>
                                    </p:set>
                                    <p:anim calcmode="lin" valueType="num">
                                      <p:cBhvr additive="base">
                                        <p:cTn id="98"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additive="base">
                                        <p:cTn id="99" dur="500" fill="hold"/>
                                        <p:tgtEl>
                                          <p:spTgt spid="5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16" presetClass="entr" presetSubtype="21" fill="hold" grpId="0" nodeType="clickEffect">
                                  <p:stCondLst>
                                    <p:cond delay="0"/>
                                  </p:stCondLst>
                                  <p:childTnLst>
                                    <p:set>
                                      <p:cBhvr>
                                        <p:cTn id="103" dur="1" fill="hold">
                                          <p:stCondLst>
                                            <p:cond delay="0"/>
                                          </p:stCondLst>
                                        </p:cTn>
                                        <p:tgtEl>
                                          <p:spTgt spid="57"/>
                                        </p:tgtEl>
                                        <p:attrNameLst>
                                          <p:attrName>style.visibility</p:attrName>
                                        </p:attrNameLst>
                                      </p:cBhvr>
                                      <p:to>
                                        <p:strVal val="visible"/>
                                      </p:to>
                                    </p:set>
                                    <p:animEffect transition="in" filter="barn(inVertical)">
                                      <p:cBhvr>
                                        <p:cTn id="104" dur="500"/>
                                        <p:tgtEl>
                                          <p:spTgt spid="57"/>
                                        </p:tgtEl>
                                      </p:cBhvr>
                                    </p:animEffect>
                                  </p:childTnLst>
                                </p:cTn>
                              </p:par>
                            </p:childTnLst>
                          </p:cTn>
                        </p:par>
                      </p:childTnLst>
                    </p:cTn>
                  </p:par>
                  <p:par>
                    <p:cTn id="105" fill="hold">
                      <p:stCondLst>
                        <p:cond delay="indefinite"/>
                      </p:stCondLst>
                      <p:childTnLst>
                        <p:par>
                          <p:cTn id="106" fill="hold">
                            <p:stCondLst>
                              <p:cond delay="0"/>
                            </p:stCondLst>
                            <p:childTnLst>
                              <p:par>
                                <p:cTn id="107" presetID="16" presetClass="entr" presetSubtype="21" fill="hold" grpId="0" nodeType="clickEffect">
                                  <p:stCondLst>
                                    <p:cond delay="0"/>
                                  </p:stCondLst>
                                  <p:childTnLst>
                                    <p:set>
                                      <p:cBhvr>
                                        <p:cTn id="108" dur="1" fill="hold">
                                          <p:stCondLst>
                                            <p:cond delay="0"/>
                                          </p:stCondLst>
                                        </p:cTn>
                                        <p:tgtEl>
                                          <p:spTgt spid="58"/>
                                        </p:tgtEl>
                                        <p:attrNameLst>
                                          <p:attrName>style.visibility</p:attrName>
                                        </p:attrNameLst>
                                      </p:cBhvr>
                                      <p:to>
                                        <p:strVal val="visible"/>
                                      </p:to>
                                    </p:set>
                                    <p:animEffect transition="in" filter="barn(inVertical)">
                                      <p:cBhvr>
                                        <p:cTn id="10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37" grpId="0" animBg="1"/>
      <p:bldP spid="41" grpId="0" animBg="1"/>
      <p:bldP spid="46" grpId="0" animBg="1"/>
      <p:bldP spid="49" grpId="0" animBg="1"/>
      <p:bldP spid="51" grpId="0" animBg="1"/>
      <p:bldP spid="3" grpId="0" animBg="1"/>
      <p:bldP spid="52" grpId="0" animBg="1"/>
      <p:bldP spid="54" grpId="0" animBg="1"/>
      <p:bldP spid="55" grpId="0" animBg="1"/>
      <p:bldP spid="57" grpId="0" animBg="1"/>
      <p:bldP spid="58"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3" name="表格 42"/>
              <p:cNvGraphicFramePr>
                <a:graphicFrameLocks noGrp="1"/>
              </p:cNvGraphicFramePr>
              <p:nvPr>
                <p:extLst>
                  <p:ext uri="{D42A27DB-BD31-4B8C-83A1-F6EECF244321}">
                    <p14:modId xmlns:p14="http://schemas.microsoft.com/office/powerpoint/2010/main" val="377633543"/>
                  </p:ext>
                </p:extLst>
              </p:nvPr>
            </p:nvGraphicFramePr>
            <p:xfrm>
              <a:off x="338158" y="5095884"/>
              <a:ext cx="8399964" cy="1483360"/>
            </p:xfrm>
            <a:graphic>
              <a:graphicData uri="http://schemas.openxmlformats.org/drawingml/2006/table">
                <a:tbl>
                  <a:tblPr firstRow="1" bandRow="1">
                    <a:tableStyleId>{5C22544A-7EE6-4342-B048-85BDC9FD1C3A}</a:tableStyleId>
                  </a:tblPr>
                  <a:tblGrid>
                    <a:gridCol w="1399994"/>
                    <a:gridCol w="1399994"/>
                    <a:gridCol w="1399994"/>
                    <a:gridCol w="1399994"/>
                    <a:gridCol w="1399994"/>
                    <a:gridCol w="1399994"/>
                  </a:tblGrid>
                  <a:tr h="370840">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smtClean="0">
                              <a:solidFill>
                                <a:schemeClr val="tx1"/>
                              </a:solidFill>
                              <a:latin typeface="Microsoft YaHei" charset="-122"/>
                              <a:ea typeface="Microsoft YaHei" charset="-122"/>
                              <a:cs typeface="Microsoft YaHei" charset="-122"/>
                            </a:rPr>
                            <a:t>2</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smtClean="0">
                              <a:solidFill>
                                <a:schemeClr val="tx1"/>
                              </a:solidFill>
                              <a:latin typeface="Microsoft YaHei" charset="-122"/>
                              <a:ea typeface="Microsoft YaHei" charset="-122"/>
                              <a:cs typeface="Microsoft YaHei" charset="-122"/>
                            </a:rPr>
                            <a:t>3</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smtClean="0">
                              <a:solidFill>
                                <a:schemeClr val="tx1"/>
                              </a:solidFill>
                              <a:latin typeface="Microsoft YaHei" charset="-122"/>
                              <a:ea typeface="Microsoft YaHei" charset="-122"/>
                              <a:cs typeface="Microsoft YaHei" charset="-122"/>
                            </a:rPr>
                            <a:t>4</a:t>
                          </a:r>
                          <a:endParaRPr lang="zh-CN" altLang="en-US" sz="1800" b="0" dirty="0">
                            <a:solidFill>
                              <a:schemeClr val="tx1"/>
                            </a:solidFill>
                            <a:latin typeface="Microsoft YaHei" charset="-122"/>
                            <a:ea typeface="Microsoft YaHei" charset="-122"/>
                            <a:cs typeface="Microsoft YaHei" charset="-122"/>
                          </a:endParaRPr>
                        </a:p>
                      </a:txBody>
                      <a:tcPr>
                        <a:noFill/>
                      </a:tcPr>
                    </a:tc>
                  </a:tr>
                  <a:tr h="370840">
                    <a:tc>
                      <a:txBody>
                        <a:bodyPr/>
                        <a:lstStyle/>
                        <a:p>
                          <a:pPr algn="ctr"/>
                          <a:r>
                            <a:rPr lang="en-US" altLang="zh-CN" sz="1800" b="0" smtClean="0">
                              <a:solidFill>
                                <a:schemeClr val="tx1"/>
                              </a:solidFill>
                              <a:latin typeface="Microsoft YaHei" charset="-122"/>
                              <a:ea typeface="Microsoft YaHei" charset="-122"/>
                              <a:cs typeface="Microsoft YaHei" charset="-122"/>
                            </a:rPr>
                            <a:t>s</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r>
                  <a:tr h="370840">
                    <a:tc>
                      <a:txBody>
                        <a:bodyPr/>
                        <a:lstStyle/>
                        <a:p>
                          <a:pPr algn="ctr"/>
                          <a:r>
                            <a:rPr lang="en-US" altLang="zh-CN" sz="1800" b="0" smtClean="0">
                              <a:solidFill>
                                <a:schemeClr val="tx1"/>
                              </a:solidFill>
                              <a:latin typeface="Microsoft YaHei" charset="-122"/>
                              <a:ea typeface="Microsoft YaHei" charset="-122"/>
                              <a:cs typeface="Microsoft YaHei" charset="-122"/>
                            </a:rPr>
                            <a:t>dist</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smtClean="0">
                              <a:solidFill>
                                <a:schemeClr val="tx1"/>
                              </a:solidFill>
                              <a:latin typeface="Microsoft YaHei" charset="-122"/>
                              <a:ea typeface="Microsoft YaHei" charset="-122"/>
                              <a:cs typeface="Microsoft YaHei" charset="-122"/>
                            </a:rPr>
                            <a:t>3</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smtClean="0">
                              <a:solidFill>
                                <a:schemeClr val="tx1"/>
                              </a:solidFill>
                              <a:latin typeface="Microsoft YaHei" charset="-122"/>
                              <a:ea typeface="Microsoft YaHei" charset="-122"/>
                              <a:cs typeface="Microsoft YaHei" charset="-122"/>
                            </a:rPr>
                            <a:t>15</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smtClean="0">
                              <a:solidFill>
                                <a:schemeClr val="tx1"/>
                              </a:solidFill>
                              <a:latin typeface="Microsoft YaHei" charset="-122"/>
                              <a:ea typeface="Microsoft YaHei" charset="-122"/>
                              <a:cs typeface="Microsoft YaHei" charset="-122"/>
                            </a:rPr>
                            <a:t>11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smtClean="0">
                              <a:solidFill>
                                <a:schemeClr val="tx1"/>
                              </a:solidFill>
                              <a:latin typeface="Microsoft YaHei" charset="-122"/>
                              <a:ea typeface="Microsoft YaHei" charset="-122"/>
                              <a:cs typeface="Microsoft YaHei" charset="-122"/>
                            </a:rPr>
                            <a:t>23</a:t>
                          </a:r>
                          <a:endParaRPr lang="zh-CN" altLang="en-US" sz="1800" b="0" dirty="0">
                            <a:solidFill>
                              <a:schemeClr val="tx1"/>
                            </a:solidFill>
                            <a:latin typeface="Microsoft YaHei" charset="-122"/>
                            <a:ea typeface="Microsoft YaHei" charset="-122"/>
                            <a:cs typeface="Microsoft YaHei" charset="-122"/>
                          </a:endParaRPr>
                        </a:p>
                      </a:txBody>
                      <a:tcPr/>
                    </a:tc>
                  </a:tr>
                  <a:tr h="370840">
                    <a:tc>
                      <a:txBody>
                        <a:bodyPr/>
                        <a:lstStyle/>
                        <a:p>
                          <a:pPr algn="ctr"/>
                          <a:r>
                            <a:rPr lang="en-US" altLang="zh-CN" sz="1800" b="0" smtClean="0">
                              <a:solidFill>
                                <a:schemeClr val="tx1"/>
                              </a:solidFill>
                              <a:latin typeface="Microsoft YaHei" charset="-122"/>
                              <a:ea typeface="Microsoft YaHei" charset="-122"/>
                              <a:cs typeface="Microsoft YaHei" charset="-122"/>
                            </a:rPr>
                            <a:t>path</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zh-CN" sz="1800" i="1" smtClean="0">
                                        <a:solidFill>
                                          <a:schemeClr val="tx1"/>
                                        </a:solidFill>
                                        <a:latin typeface="Cambria Math"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0</m:t>
                                    </m:r>
                                  </m:sub>
                                </m:sSub>
                                <m:r>
                                  <a:rPr kumimoji="1" lang="en-US" altLang="zh-CN" sz="1800" b="0" i="1" smtClean="0">
                                    <a:solidFill>
                                      <a:schemeClr val="tx1"/>
                                    </a:solidFill>
                                    <a:latin typeface="Cambria Math" charset="0"/>
                                    <a:ea typeface="Microsoft YaHei" charset="-122"/>
                                    <a:cs typeface="Microsoft YaHei" charset="-122"/>
                                  </a:rPr>
                                  <m:t>,</m:t>
                                </m:r>
                                <m:sSub>
                                  <m:sSubPr>
                                    <m:ctrlPr>
                                      <a:rPr kumimoji="1" lang="en-US" altLang="zh-CN" sz="1800" i="1" smtClean="0">
                                        <a:solidFill>
                                          <a:schemeClr val="tx1"/>
                                        </a:solidFill>
                                        <a:latin typeface="Cambria Math"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1</m:t>
                                    </m:r>
                                  </m:sub>
                                </m:sSub>
                              </m:oMath>
                            </m:oMathPara>
                          </a14:m>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zh-CN" sz="1800" i="1" smtClean="0">
                                        <a:solidFill>
                                          <a:schemeClr val="tx1"/>
                                        </a:solidFill>
                                        <a:latin typeface="Cambria Math"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i="1">
                                        <a:solidFill>
                                          <a:schemeClr val="tx1"/>
                                        </a:solidFill>
                                        <a:latin typeface="Cambria Math" charset="0"/>
                                        <a:ea typeface="Microsoft YaHei" charset="-122"/>
                                        <a:cs typeface="Microsoft YaHei" charset="-122"/>
                                      </a:rPr>
                                      <m:t>0</m:t>
                                    </m:r>
                                  </m:sub>
                                </m:sSub>
                                <m:r>
                                  <a:rPr kumimoji="1" lang="en-US" altLang="zh-CN" sz="1800" i="1">
                                    <a:solidFill>
                                      <a:schemeClr val="tx1"/>
                                    </a:solidFill>
                                    <a:latin typeface="Cambria Math" charset="0"/>
                                    <a:ea typeface="Microsoft YaHei" charset="-122"/>
                                    <a:cs typeface="Microsoft YaHei" charset="-122"/>
                                  </a:rPr>
                                  <m:t>,</m:t>
                                </m:r>
                                <m:sSub>
                                  <m:sSubPr>
                                    <m:ctrlPr>
                                      <a:rPr kumimoji="1" lang="en-US" altLang="zh-CN" sz="1800" i="1">
                                        <a:solidFill>
                                          <a:schemeClr val="tx1"/>
                                        </a:solidFill>
                                        <a:latin typeface="Cambria Math"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i="1">
                                        <a:solidFill>
                                          <a:schemeClr val="tx1"/>
                                        </a:solidFill>
                                        <a:latin typeface="Cambria Math" charset="0"/>
                                        <a:ea typeface="Microsoft YaHei" charset="-122"/>
                                        <a:cs typeface="Microsoft YaHei" charset="-122"/>
                                      </a:rPr>
                                      <m:t>1</m:t>
                                    </m:r>
                                  </m:sub>
                                </m:sSub>
                                <m:r>
                                  <a:rPr kumimoji="1" lang="en-US" altLang="zh-CN" sz="1800" b="0" i="1" smtClean="0">
                                    <a:solidFill>
                                      <a:schemeClr val="tx1"/>
                                    </a:solidFill>
                                    <a:latin typeface="Cambria Math" charset="0"/>
                                    <a:ea typeface="Microsoft YaHei" charset="-122"/>
                                    <a:cs typeface="Microsoft YaHei" charset="-122"/>
                                  </a:rPr>
                                  <m:t>,</m:t>
                                </m:r>
                                <m:sSub>
                                  <m:sSubPr>
                                    <m:ctrlPr>
                                      <a:rPr kumimoji="1" lang="en-US" altLang="zh-CN" sz="1800" i="1">
                                        <a:solidFill>
                                          <a:schemeClr val="tx1"/>
                                        </a:solidFill>
                                        <a:latin typeface="Cambria Math"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3</m:t>
                                    </m:r>
                                  </m:sub>
                                </m:sSub>
                                <m:r>
                                  <a:rPr kumimoji="1" lang="en-US" altLang="zh-CN" sz="1800" b="0" i="1" smtClean="0">
                                    <a:solidFill>
                                      <a:schemeClr val="tx1"/>
                                    </a:solidFill>
                                    <a:latin typeface="Cambria Math" charset="0"/>
                                    <a:ea typeface="Microsoft YaHei" charset="-122"/>
                                    <a:cs typeface="Microsoft YaHei" charset="-122"/>
                                  </a:rPr>
                                  <m:t>,</m:t>
                                </m:r>
                                <m:sSub>
                                  <m:sSubPr>
                                    <m:ctrlPr>
                                      <a:rPr kumimoji="1" lang="en-US" altLang="zh-CN" sz="1800" i="1">
                                        <a:solidFill>
                                          <a:schemeClr val="tx1"/>
                                        </a:solidFill>
                                        <a:latin typeface="Cambria Math"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2</m:t>
                                    </m:r>
                                  </m:sub>
                                </m:sSub>
                              </m:oMath>
                            </m:oMathPara>
                          </a14:m>
                          <a:endParaRPr kumimoji="1" lang="zh-CN" altLang="en-US" sz="1800" b="1"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zh-CN" sz="1800" i="1" smtClean="0">
                                        <a:solidFill>
                                          <a:schemeClr val="tx1"/>
                                        </a:solidFill>
                                        <a:latin typeface="Cambria Math"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i="1">
                                        <a:solidFill>
                                          <a:schemeClr val="tx1"/>
                                        </a:solidFill>
                                        <a:latin typeface="Cambria Math" charset="0"/>
                                        <a:ea typeface="Microsoft YaHei" charset="-122"/>
                                        <a:cs typeface="Microsoft YaHei" charset="-122"/>
                                      </a:rPr>
                                      <m:t>0</m:t>
                                    </m:r>
                                  </m:sub>
                                </m:sSub>
                                <m:r>
                                  <a:rPr kumimoji="1" lang="en-US" altLang="zh-CN" sz="1800" i="1">
                                    <a:solidFill>
                                      <a:schemeClr val="tx1"/>
                                    </a:solidFill>
                                    <a:latin typeface="Cambria Math" charset="0"/>
                                    <a:ea typeface="Microsoft YaHei" charset="-122"/>
                                    <a:cs typeface="Microsoft YaHei" charset="-122"/>
                                  </a:rPr>
                                  <m:t>,</m:t>
                                </m:r>
                                <m:sSub>
                                  <m:sSubPr>
                                    <m:ctrlPr>
                                      <a:rPr kumimoji="1" lang="en-US" altLang="zh-CN" sz="1800" i="1">
                                        <a:solidFill>
                                          <a:schemeClr val="tx1"/>
                                        </a:solidFill>
                                        <a:latin typeface="Cambria Math"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i="1">
                                        <a:solidFill>
                                          <a:schemeClr val="tx1"/>
                                        </a:solidFill>
                                        <a:latin typeface="Cambria Math" charset="0"/>
                                        <a:ea typeface="Microsoft YaHei" charset="-122"/>
                                        <a:cs typeface="Microsoft YaHei" charset="-122"/>
                                      </a:rPr>
                                      <m:t>1</m:t>
                                    </m:r>
                                  </m:sub>
                                </m:sSub>
                                <m:r>
                                  <a:rPr kumimoji="1" lang="en-US" altLang="zh-CN" sz="1800" b="0" i="1" smtClean="0">
                                    <a:solidFill>
                                      <a:schemeClr val="tx1"/>
                                    </a:solidFill>
                                    <a:latin typeface="Cambria Math" charset="0"/>
                                    <a:ea typeface="Microsoft YaHei" charset="-122"/>
                                    <a:cs typeface="Microsoft YaHei" charset="-122"/>
                                  </a:rPr>
                                  <m:t>,</m:t>
                                </m:r>
                                <m:sSub>
                                  <m:sSubPr>
                                    <m:ctrlPr>
                                      <a:rPr kumimoji="1" lang="en-US" altLang="zh-CN" sz="1800" i="1">
                                        <a:solidFill>
                                          <a:schemeClr val="tx1"/>
                                        </a:solidFill>
                                        <a:latin typeface="Cambria Math"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3</m:t>
                                    </m:r>
                                  </m:sub>
                                </m:sSub>
                              </m:oMath>
                            </m:oMathPara>
                          </a14:m>
                          <a:endParaRPr kumimoji="1" lang="zh-CN" altLang="en-US" sz="1800" b="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zh-CN" sz="1800" i="1" smtClean="0">
                                        <a:solidFill>
                                          <a:schemeClr val="tx1"/>
                                        </a:solidFill>
                                        <a:latin typeface="Cambria Math"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i="1">
                                        <a:solidFill>
                                          <a:schemeClr val="tx1"/>
                                        </a:solidFill>
                                        <a:latin typeface="Cambria Math" charset="0"/>
                                        <a:ea typeface="Microsoft YaHei" charset="-122"/>
                                        <a:cs typeface="Microsoft YaHei" charset="-122"/>
                                      </a:rPr>
                                      <m:t>0</m:t>
                                    </m:r>
                                  </m:sub>
                                </m:sSub>
                                <m:r>
                                  <a:rPr kumimoji="1" lang="en-US" altLang="zh-CN" sz="1800" i="1">
                                    <a:solidFill>
                                      <a:schemeClr val="tx1"/>
                                    </a:solidFill>
                                    <a:latin typeface="Cambria Math" charset="0"/>
                                    <a:ea typeface="Microsoft YaHei" charset="-122"/>
                                    <a:cs typeface="Microsoft YaHei" charset="-122"/>
                                  </a:rPr>
                                  <m:t>,</m:t>
                                </m:r>
                                <m:sSub>
                                  <m:sSubPr>
                                    <m:ctrlPr>
                                      <a:rPr kumimoji="1" lang="en-US" altLang="zh-CN" sz="1800" i="1">
                                        <a:solidFill>
                                          <a:schemeClr val="tx1"/>
                                        </a:solidFill>
                                        <a:latin typeface="Cambria Math"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i="1">
                                        <a:solidFill>
                                          <a:schemeClr val="tx1"/>
                                        </a:solidFill>
                                        <a:latin typeface="Cambria Math" charset="0"/>
                                        <a:ea typeface="Microsoft YaHei" charset="-122"/>
                                        <a:cs typeface="Microsoft YaHei" charset="-122"/>
                                      </a:rPr>
                                      <m:t>1</m:t>
                                    </m:r>
                                  </m:sub>
                                </m:sSub>
                                <m:r>
                                  <a:rPr kumimoji="1" lang="en-US" altLang="zh-CN" sz="1800" b="0" i="1" smtClean="0">
                                    <a:solidFill>
                                      <a:schemeClr val="tx1"/>
                                    </a:solidFill>
                                    <a:latin typeface="Cambria Math" charset="0"/>
                                    <a:ea typeface="Microsoft YaHei" charset="-122"/>
                                    <a:cs typeface="Microsoft YaHei" charset="-122"/>
                                  </a:rPr>
                                  <m:t>,</m:t>
                                </m:r>
                                <m:sSub>
                                  <m:sSubPr>
                                    <m:ctrlPr>
                                      <a:rPr kumimoji="1" lang="en-US" altLang="zh-CN" sz="1800" i="1">
                                        <a:solidFill>
                                          <a:schemeClr val="tx1"/>
                                        </a:solidFill>
                                        <a:latin typeface="Cambria Math"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3</m:t>
                                    </m:r>
                                  </m:sub>
                                </m:sSub>
                                <m:r>
                                  <a:rPr kumimoji="1" lang="en-US" altLang="zh-CN" sz="1800" b="0" i="1" smtClean="0">
                                    <a:solidFill>
                                      <a:schemeClr val="tx1"/>
                                    </a:solidFill>
                                    <a:latin typeface="Cambria Math" charset="0"/>
                                    <a:ea typeface="Microsoft YaHei" charset="-122"/>
                                    <a:cs typeface="Microsoft YaHei" charset="-122"/>
                                  </a:rPr>
                                  <m:t>,</m:t>
                                </m:r>
                                <m:sSub>
                                  <m:sSubPr>
                                    <m:ctrlPr>
                                      <a:rPr kumimoji="1" lang="en-US" altLang="zh-CN" sz="1800" i="1">
                                        <a:solidFill>
                                          <a:schemeClr val="tx1"/>
                                        </a:solidFill>
                                        <a:latin typeface="Cambria Math"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4</m:t>
                                    </m:r>
                                  </m:sub>
                                </m:sSub>
                              </m:oMath>
                            </m:oMathPara>
                          </a14:m>
                          <a:endParaRPr kumimoji="1" lang="zh-CN" altLang="en-US" sz="1800" b="1" dirty="0"/>
                        </a:p>
                      </a:txBody>
                      <a:tcPr/>
                    </a:tc>
                  </a:tr>
                </a:tbl>
              </a:graphicData>
            </a:graphic>
          </p:graphicFrame>
        </mc:Choice>
        <mc:Fallback xmlns="">
          <p:graphicFrame>
            <p:nvGraphicFramePr>
              <p:cNvPr id="43" name="表格 42"/>
              <p:cNvGraphicFramePr>
                <a:graphicFrameLocks noGrp="1"/>
              </p:cNvGraphicFramePr>
              <p:nvPr>
                <p:extLst>
                  <p:ext uri="{D42A27DB-BD31-4B8C-83A1-F6EECF244321}">
                    <p14:modId xmlns:p14="http://schemas.microsoft.com/office/powerpoint/2010/main" val="377633543"/>
                  </p:ext>
                </p:extLst>
              </p:nvPr>
            </p:nvGraphicFramePr>
            <p:xfrm>
              <a:off x="338158" y="5095884"/>
              <a:ext cx="8399964" cy="1483360"/>
            </p:xfrm>
            <a:graphic>
              <a:graphicData uri="http://schemas.openxmlformats.org/drawingml/2006/table">
                <a:tbl>
                  <a:tblPr firstRow="1" bandRow="1">
                    <a:tableStyleId>{5C22544A-7EE6-4342-B048-85BDC9FD1C3A}</a:tableStyleId>
                  </a:tblPr>
                  <a:tblGrid>
                    <a:gridCol w="1399994"/>
                    <a:gridCol w="1399994"/>
                    <a:gridCol w="1399994"/>
                    <a:gridCol w="1399994"/>
                    <a:gridCol w="1399994"/>
                    <a:gridCol w="1399994"/>
                  </a:tblGrid>
                  <a:tr h="370840">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smtClean="0">
                              <a:solidFill>
                                <a:schemeClr val="tx1"/>
                              </a:solidFill>
                              <a:latin typeface="Microsoft YaHei" charset="-122"/>
                              <a:ea typeface="Microsoft YaHei" charset="-122"/>
                              <a:cs typeface="Microsoft YaHei" charset="-122"/>
                            </a:rPr>
                            <a:t>2</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smtClean="0">
                              <a:solidFill>
                                <a:schemeClr val="tx1"/>
                              </a:solidFill>
                              <a:latin typeface="Microsoft YaHei" charset="-122"/>
                              <a:ea typeface="Microsoft YaHei" charset="-122"/>
                              <a:cs typeface="Microsoft YaHei" charset="-122"/>
                            </a:rPr>
                            <a:t>3</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smtClean="0">
                              <a:solidFill>
                                <a:schemeClr val="tx1"/>
                              </a:solidFill>
                              <a:latin typeface="Microsoft YaHei" charset="-122"/>
                              <a:ea typeface="Microsoft YaHei" charset="-122"/>
                              <a:cs typeface="Microsoft YaHei" charset="-122"/>
                            </a:rPr>
                            <a:t>4</a:t>
                          </a:r>
                          <a:endParaRPr lang="zh-CN" altLang="en-US" sz="1800" b="0" dirty="0">
                            <a:solidFill>
                              <a:schemeClr val="tx1"/>
                            </a:solidFill>
                            <a:latin typeface="Microsoft YaHei" charset="-122"/>
                            <a:ea typeface="Microsoft YaHei" charset="-122"/>
                            <a:cs typeface="Microsoft YaHei" charset="-122"/>
                          </a:endParaRPr>
                        </a:p>
                      </a:txBody>
                      <a:tcPr>
                        <a:noFill/>
                      </a:tcPr>
                    </a:tc>
                  </a:tr>
                  <a:tr h="370840">
                    <a:tc>
                      <a:txBody>
                        <a:bodyPr/>
                        <a:lstStyle/>
                        <a:p>
                          <a:pPr algn="ctr"/>
                          <a:r>
                            <a:rPr lang="en-US" altLang="zh-CN" sz="1800" b="0" smtClean="0">
                              <a:solidFill>
                                <a:schemeClr val="tx1"/>
                              </a:solidFill>
                              <a:latin typeface="Microsoft YaHei" charset="-122"/>
                              <a:ea typeface="Microsoft YaHei" charset="-122"/>
                              <a:cs typeface="Microsoft YaHei" charset="-122"/>
                            </a:rPr>
                            <a:t>s</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r>
                  <a:tr h="370840">
                    <a:tc>
                      <a:txBody>
                        <a:bodyPr/>
                        <a:lstStyle/>
                        <a:p>
                          <a:pPr algn="ctr"/>
                          <a:r>
                            <a:rPr lang="en-US" altLang="zh-CN" sz="1800" b="0" smtClean="0">
                              <a:solidFill>
                                <a:schemeClr val="tx1"/>
                              </a:solidFill>
                              <a:latin typeface="Microsoft YaHei" charset="-122"/>
                              <a:ea typeface="Microsoft YaHei" charset="-122"/>
                              <a:cs typeface="Microsoft YaHei" charset="-122"/>
                            </a:rPr>
                            <a:t>dist</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smtClean="0">
                              <a:solidFill>
                                <a:schemeClr val="tx1"/>
                              </a:solidFill>
                              <a:latin typeface="Microsoft YaHei" charset="-122"/>
                              <a:ea typeface="Microsoft YaHei" charset="-122"/>
                              <a:cs typeface="Microsoft YaHei" charset="-122"/>
                            </a:rPr>
                            <a:t>3</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smtClean="0">
                              <a:solidFill>
                                <a:schemeClr val="tx1"/>
                              </a:solidFill>
                              <a:latin typeface="Microsoft YaHei" charset="-122"/>
                              <a:ea typeface="Microsoft YaHei" charset="-122"/>
                              <a:cs typeface="Microsoft YaHei" charset="-122"/>
                            </a:rPr>
                            <a:t>15</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smtClean="0">
                              <a:solidFill>
                                <a:schemeClr val="tx1"/>
                              </a:solidFill>
                              <a:latin typeface="Microsoft YaHei" charset="-122"/>
                              <a:ea typeface="Microsoft YaHei" charset="-122"/>
                              <a:cs typeface="Microsoft YaHei" charset="-122"/>
                            </a:rPr>
                            <a:t>11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smtClean="0">
                              <a:solidFill>
                                <a:schemeClr val="tx1"/>
                              </a:solidFill>
                              <a:latin typeface="Microsoft YaHei" charset="-122"/>
                              <a:ea typeface="Microsoft YaHei" charset="-122"/>
                              <a:cs typeface="Microsoft YaHei" charset="-122"/>
                            </a:rPr>
                            <a:t>23</a:t>
                          </a:r>
                          <a:endParaRPr lang="zh-CN" altLang="en-US" sz="1800" b="0" dirty="0">
                            <a:solidFill>
                              <a:schemeClr val="tx1"/>
                            </a:solidFill>
                            <a:latin typeface="Microsoft YaHei" charset="-122"/>
                            <a:ea typeface="Microsoft YaHei" charset="-122"/>
                            <a:cs typeface="Microsoft YaHei" charset="-122"/>
                          </a:endParaRPr>
                        </a:p>
                      </a:txBody>
                      <a:tcPr/>
                    </a:tc>
                  </a:tr>
                  <a:tr h="370840">
                    <a:tc>
                      <a:txBody>
                        <a:bodyPr/>
                        <a:lstStyle/>
                        <a:p>
                          <a:pPr algn="ctr"/>
                          <a:r>
                            <a:rPr lang="en-US" altLang="zh-CN" sz="1800" b="0" smtClean="0">
                              <a:solidFill>
                                <a:schemeClr val="tx1"/>
                              </a:solidFill>
                              <a:latin typeface="Microsoft YaHei" charset="-122"/>
                              <a:ea typeface="Microsoft YaHei" charset="-122"/>
                              <a:cs typeface="Microsoft YaHei" charset="-122"/>
                            </a:rPr>
                            <a:t>path</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tc>
                    <a:tc>
                      <a:txBody>
                        <a:bodyPr/>
                        <a:lstStyle/>
                        <a:p>
                          <a:endParaRPr lang="zh-CN"/>
                        </a:p>
                      </a:txBody>
                      <a:tcPr>
                        <a:blipFill rotWithShape="0">
                          <a:blip r:embed="rId3"/>
                          <a:stretch>
                            <a:fillRect l="-200435" t="-309836" r="-301304" b="-22951"/>
                          </a:stretch>
                        </a:blipFill>
                      </a:tcPr>
                    </a:tc>
                    <a:tc>
                      <a:txBody>
                        <a:bodyPr/>
                        <a:lstStyle/>
                        <a:p>
                          <a:endParaRPr lang="zh-CN"/>
                        </a:p>
                      </a:txBody>
                      <a:tcPr>
                        <a:blipFill rotWithShape="0">
                          <a:blip r:embed="rId3"/>
                          <a:stretch>
                            <a:fillRect l="-301747" t="-309836" r="-202620" b="-22951"/>
                          </a:stretch>
                        </a:blipFill>
                      </a:tcPr>
                    </a:tc>
                    <a:tc>
                      <a:txBody>
                        <a:bodyPr/>
                        <a:lstStyle/>
                        <a:p>
                          <a:endParaRPr lang="zh-CN"/>
                        </a:p>
                      </a:txBody>
                      <a:tcPr>
                        <a:blipFill rotWithShape="0">
                          <a:blip r:embed="rId3"/>
                          <a:stretch>
                            <a:fillRect l="-400000" t="-309836" r="-101739" b="-22951"/>
                          </a:stretch>
                        </a:blipFill>
                      </a:tcPr>
                    </a:tc>
                    <a:tc>
                      <a:txBody>
                        <a:bodyPr/>
                        <a:lstStyle/>
                        <a:p>
                          <a:endParaRPr lang="zh-CN"/>
                        </a:p>
                      </a:txBody>
                      <a:tcPr>
                        <a:blipFill rotWithShape="0">
                          <a:blip r:embed="rId3"/>
                          <a:stretch>
                            <a:fillRect l="-500000" t="-309836" r="-1739" b="-22951"/>
                          </a:stretch>
                        </a:blipFill>
                      </a:tcPr>
                    </a:tc>
                  </a:tr>
                </a:tbl>
              </a:graphicData>
            </a:graphic>
          </p:graphicFrame>
        </mc:Fallback>
      </mc:AlternateContent>
      <p:sp>
        <p:nvSpPr>
          <p:cNvPr id="2" name="标题 1"/>
          <p:cNvSpPr>
            <a:spLocks noGrp="1"/>
          </p:cNvSpPr>
          <p:nvPr>
            <p:ph type="title"/>
          </p:nvPr>
        </p:nvSpPr>
        <p:spPr/>
        <p:txBody>
          <a:bodyPr>
            <a:normAutofit fontScale="90000"/>
          </a:bodyPr>
          <a:lstStyle/>
          <a:p>
            <a:r>
              <a:rPr kumimoji="1" lang="en-US" altLang="zh-CN" dirty="0" smtClean="0"/>
              <a:t>2</a:t>
            </a:r>
            <a:r>
              <a:rPr kumimoji="1" lang="zh-CN" altLang="en-US" dirty="0" smtClean="0"/>
              <a:t> 从一个顶点到其余各顶点的最短路径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9" name="组 8"/>
          <p:cNvGrpSpPr/>
          <p:nvPr/>
        </p:nvGrpSpPr>
        <p:grpSpPr>
          <a:xfrm>
            <a:off x="995130" y="363803"/>
            <a:ext cx="3641342" cy="4585734"/>
            <a:chOff x="611560" y="211418"/>
            <a:chExt cx="3641342" cy="4585734"/>
          </a:xfrm>
        </p:grpSpPr>
        <p:sp>
          <p:nvSpPr>
            <p:cNvPr id="10" name="弧 9"/>
            <p:cNvSpPr/>
            <p:nvPr/>
          </p:nvSpPr>
          <p:spPr>
            <a:xfrm rot="9464582">
              <a:off x="2224740" y="211418"/>
              <a:ext cx="2028162" cy="2825238"/>
            </a:xfrm>
            <a:prstGeom prst="arc">
              <a:avLst>
                <a:gd name="adj1" fmla="val 17814513"/>
                <a:gd name="adj2" fmla="val 530073"/>
              </a:avLst>
            </a:prstGeom>
            <a:ln>
              <a:headEnd type="triangle" w="med" len="med"/>
              <a:tailEnd type="non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grpSp>
          <p:nvGrpSpPr>
            <p:cNvPr id="12" name="组 11"/>
            <p:cNvGrpSpPr/>
            <p:nvPr/>
          </p:nvGrpSpPr>
          <p:grpSpPr>
            <a:xfrm>
              <a:off x="611560" y="1503588"/>
              <a:ext cx="2808312" cy="3293564"/>
              <a:chOff x="611560" y="1503588"/>
              <a:chExt cx="2808312" cy="3293564"/>
            </a:xfrm>
          </p:grpSpPr>
          <p:sp>
            <p:nvSpPr>
              <p:cNvPr id="15" name="同心圆 14"/>
              <p:cNvSpPr/>
              <p:nvPr/>
            </p:nvSpPr>
            <p:spPr>
              <a:xfrm>
                <a:off x="1835696" y="15567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mtClean="0">
                    <a:solidFill>
                      <a:schemeClr val="tx1"/>
                    </a:solidFill>
                  </a:rPr>
                  <a:t>0</a:t>
                </a:r>
                <a:endParaRPr kumimoji="1" lang="zh-CN" altLang="en-US" dirty="0">
                  <a:solidFill>
                    <a:schemeClr val="tx1"/>
                  </a:solidFill>
                </a:endParaRPr>
              </a:p>
            </p:txBody>
          </p:sp>
          <p:cxnSp>
            <p:nvCxnSpPr>
              <p:cNvPr id="16" name="直线箭头连接符 15"/>
              <p:cNvCxnSpPr>
                <a:stCxn id="21" idx="3"/>
                <a:endCxn id="24" idx="7"/>
              </p:cNvCxnSpPr>
              <p:nvPr/>
            </p:nvCxnSpPr>
            <p:spPr>
              <a:xfrm flipH="1">
                <a:off x="980336" y="1925568"/>
                <a:ext cx="918632" cy="990640"/>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7" name="同心圆 16"/>
              <p:cNvSpPr/>
              <p:nvPr/>
            </p:nvSpPr>
            <p:spPr>
              <a:xfrm>
                <a:off x="611560" y="285293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1</a:t>
                </a:r>
                <a:endParaRPr kumimoji="1" lang="zh-CN" altLang="en-US" dirty="0">
                  <a:solidFill>
                    <a:schemeClr val="tx1"/>
                  </a:solidFill>
                </a:endParaRPr>
              </a:p>
            </p:txBody>
          </p:sp>
          <p:sp>
            <p:nvSpPr>
              <p:cNvPr id="18" name="同心圆 17"/>
              <p:cNvSpPr/>
              <p:nvPr/>
            </p:nvSpPr>
            <p:spPr>
              <a:xfrm>
                <a:off x="2987824" y="285691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4</a:t>
                </a:r>
                <a:endParaRPr kumimoji="1" lang="zh-CN" altLang="en-US" dirty="0">
                  <a:solidFill>
                    <a:schemeClr val="tx1"/>
                  </a:solidFill>
                </a:endParaRPr>
              </a:p>
            </p:txBody>
          </p:sp>
          <p:sp>
            <p:nvSpPr>
              <p:cNvPr id="19" name="同心圆 18"/>
              <p:cNvSpPr/>
              <p:nvPr/>
            </p:nvSpPr>
            <p:spPr>
              <a:xfrm>
                <a:off x="971600" y="428912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2</a:t>
                </a:r>
                <a:endParaRPr kumimoji="1" lang="zh-CN" altLang="en-US" dirty="0">
                  <a:solidFill>
                    <a:schemeClr val="tx1"/>
                  </a:solidFill>
                </a:endParaRPr>
              </a:p>
            </p:txBody>
          </p:sp>
          <p:sp>
            <p:nvSpPr>
              <p:cNvPr id="20" name="同心圆 19"/>
              <p:cNvSpPr/>
              <p:nvPr/>
            </p:nvSpPr>
            <p:spPr>
              <a:xfrm>
                <a:off x="2627784" y="429309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3</a:t>
                </a:r>
                <a:endParaRPr kumimoji="1" lang="zh-CN" altLang="en-US" dirty="0">
                  <a:solidFill>
                    <a:schemeClr val="tx1"/>
                  </a:solidFill>
                </a:endParaRPr>
              </a:p>
            </p:txBody>
          </p:sp>
          <p:cxnSp>
            <p:nvCxnSpPr>
              <p:cNvPr id="21" name="直线箭头连接符 20"/>
              <p:cNvCxnSpPr>
                <a:stCxn id="24" idx="5"/>
                <a:endCxn id="27" idx="1"/>
              </p:cNvCxnSpPr>
              <p:nvPr/>
            </p:nvCxnSpPr>
            <p:spPr>
              <a:xfrm>
                <a:off x="980336" y="3221712"/>
                <a:ext cx="1710720" cy="1134656"/>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22" name="直线箭头连接符 21"/>
              <p:cNvCxnSpPr>
                <a:stCxn id="27" idx="0"/>
                <a:endCxn id="21" idx="4"/>
              </p:cNvCxnSpPr>
              <p:nvPr/>
            </p:nvCxnSpPr>
            <p:spPr>
              <a:xfrm flipH="1" flipV="1">
                <a:off x="2051720" y="1988840"/>
                <a:ext cx="792088" cy="2304256"/>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直线箭头连接符 22"/>
              <p:cNvCxnSpPr>
                <a:stCxn id="27" idx="7"/>
                <a:endCxn id="25" idx="4"/>
              </p:cNvCxnSpPr>
              <p:nvPr/>
            </p:nvCxnSpPr>
            <p:spPr>
              <a:xfrm flipV="1">
                <a:off x="2996560" y="3288958"/>
                <a:ext cx="207288" cy="1067410"/>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24" name="直线箭头连接符 23"/>
              <p:cNvCxnSpPr>
                <a:stCxn id="24" idx="4"/>
                <a:endCxn id="26" idx="0"/>
              </p:cNvCxnSpPr>
              <p:nvPr/>
            </p:nvCxnSpPr>
            <p:spPr>
              <a:xfrm>
                <a:off x="827584" y="3284984"/>
                <a:ext cx="360040" cy="1004138"/>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25" name="直线箭头连接符 24"/>
              <p:cNvCxnSpPr>
                <a:stCxn id="26" idx="7"/>
                <a:endCxn id="25" idx="3"/>
              </p:cNvCxnSpPr>
              <p:nvPr/>
            </p:nvCxnSpPr>
            <p:spPr>
              <a:xfrm flipV="1">
                <a:off x="1340376" y="3225686"/>
                <a:ext cx="1710720" cy="1126708"/>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线箭头连接符 25"/>
              <p:cNvCxnSpPr>
                <a:stCxn id="27" idx="2"/>
                <a:endCxn id="26" idx="6"/>
              </p:cNvCxnSpPr>
              <p:nvPr/>
            </p:nvCxnSpPr>
            <p:spPr>
              <a:xfrm flipH="1" flipV="1">
                <a:off x="1403648" y="4505146"/>
                <a:ext cx="1224136" cy="3974"/>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27" name="弧 26"/>
              <p:cNvSpPr/>
              <p:nvPr/>
            </p:nvSpPr>
            <p:spPr>
              <a:xfrm rot="20035948">
                <a:off x="1181655" y="1503588"/>
                <a:ext cx="2028162" cy="2825238"/>
              </a:xfrm>
              <a:prstGeom prst="arc">
                <a:avLst>
                  <a:gd name="adj1" fmla="val 17814513"/>
                  <a:gd name="adj2" fmla="val 1267314"/>
                </a:avLst>
              </a:prstGeom>
              <a:ln w="28575">
                <a:solidFill>
                  <a:srgbClr val="01BAF8"/>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8" name="文本框 27"/>
              <p:cNvSpPr txBox="1"/>
              <p:nvPr/>
            </p:nvSpPr>
            <p:spPr>
              <a:xfrm>
                <a:off x="2843808" y="1844824"/>
                <a:ext cx="301686" cy="369332"/>
              </a:xfrm>
              <a:prstGeom prst="rect">
                <a:avLst/>
              </a:prstGeom>
              <a:noFill/>
            </p:spPr>
            <p:txBody>
              <a:bodyPr wrap="none" rtlCol="0">
                <a:spAutoFit/>
              </a:bodyPr>
              <a:lstStyle/>
              <a:p>
                <a:r>
                  <a:rPr kumimoji="1" lang="en-US" altLang="zh-CN" dirty="0" smtClean="0"/>
                  <a:t>5</a:t>
                </a:r>
                <a:endParaRPr kumimoji="1" lang="zh-CN" altLang="en-US" dirty="0"/>
              </a:p>
            </p:txBody>
          </p:sp>
          <p:sp>
            <p:nvSpPr>
              <p:cNvPr id="29" name="文本框 28"/>
              <p:cNvSpPr txBox="1"/>
              <p:nvPr/>
            </p:nvSpPr>
            <p:spPr>
              <a:xfrm>
                <a:off x="2483768" y="2195572"/>
                <a:ext cx="418704" cy="369332"/>
              </a:xfrm>
              <a:prstGeom prst="rect">
                <a:avLst/>
              </a:prstGeom>
              <a:noFill/>
            </p:spPr>
            <p:txBody>
              <a:bodyPr wrap="none" rtlCol="0">
                <a:spAutoFit/>
              </a:bodyPr>
              <a:lstStyle/>
              <a:p>
                <a:r>
                  <a:rPr kumimoji="1" lang="en-US" altLang="zh-CN" smtClean="0"/>
                  <a:t>30</a:t>
                </a:r>
                <a:endParaRPr kumimoji="1" lang="zh-CN" altLang="en-US" dirty="0"/>
              </a:p>
            </p:txBody>
          </p:sp>
          <p:sp>
            <p:nvSpPr>
              <p:cNvPr id="30" name="文本框 29"/>
              <p:cNvSpPr txBox="1"/>
              <p:nvPr/>
            </p:nvSpPr>
            <p:spPr>
              <a:xfrm>
                <a:off x="3001168" y="3635732"/>
                <a:ext cx="418704" cy="369332"/>
              </a:xfrm>
              <a:prstGeom prst="rect">
                <a:avLst/>
              </a:prstGeom>
              <a:noFill/>
            </p:spPr>
            <p:txBody>
              <a:bodyPr wrap="none" rtlCol="0">
                <a:spAutoFit/>
              </a:bodyPr>
              <a:lstStyle/>
              <a:p>
                <a:r>
                  <a:rPr kumimoji="1" lang="en-US" altLang="zh-CN" dirty="0" smtClean="0"/>
                  <a:t>12</a:t>
                </a:r>
                <a:endParaRPr kumimoji="1" lang="zh-CN" altLang="en-US" dirty="0"/>
              </a:p>
            </p:txBody>
          </p:sp>
          <p:sp>
            <p:nvSpPr>
              <p:cNvPr id="31" name="文本框 30"/>
              <p:cNvSpPr txBox="1"/>
              <p:nvPr/>
            </p:nvSpPr>
            <p:spPr>
              <a:xfrm>
                <a:off x="2123728" y="3356992"/>
                <a:ext cx="418704" cy="369332"/>
              </a:xfrm>
              <a:prstGeom prst="rect">
                <a:avLst/>
              </a:prstGeom>
              <a:noFill/>
            </p:spPr>
            <p:txBody>
              <a:bodyPr wrap="none" rtlCol="0">
                <a:spAutoFit/>
              </a:bodyPr>
              <a:lstStyle/>
              <a:p>
                <a:r>
                  <a:rPr kumimoji="1" lang="en-US" altLang="zh-CN" smtClean="0"/>
                  <a:t>10</a:t>
                </a:r>
                <a:endParaRPr kumimoji="1" lang="zh-CN" altLang="en-US" dirty="0"/>
              </a:p>
            </p:txBody>
          </p:sp>
          <p:sp>
            <p:nvSpPr>
              <p:cNvPr id="32" name="文本框 31"/>
              <p:cNvSpPr txBox="1"/>
              <p:nvPr/>
            </p:nvSpPr>
            <p:spPr>
              <a:xfrm>
                <a:off x="1979712" y="2636912"/>
                <a:ext cx="418704" cy="369332"/>
              </a:xfrm>
              <a:prstGeom prst="rect">
                <a:avLst/>
              </a:prstGeom>
              <a:noFill/>
            </p:spPr>
            <p:txBody>
              <a:bodyPr wrap="none" rtlCol="0">
                <a:spAutoFit/>
              </a:bodyPr>
              <a:lstStyle/>
              <a:p>
                <a:r>
                  <a:rPr kumimoji="1" lang="en-US" altLang="zh-CN" smtClean="0"/>
                  <a:t>20</a:t>
                </a:r>
                <a:endParaRPr kumimoji="1" lang="zh-CN" altLang="en-US" dirty="0"/>
              </a:p>
            </p:txBody>
          </p:sp>
          <p:sp>
            <p:nvSpPr>
              <p:cNvPr id="33" name="文本框 32"/>
              <p:cNvSpPr txBox="1"/>
              <p:nvPr/>
            </p:nvSpPr>
            <p:spPr>
              <a:xfrm>
                <a:off x="1245978" y="2132856"/>
                <a:ext cx="301686" cy="369332"/>
              </a:xfrm>
              <a:prstGeom prst="rect">
                <a:avLst/>
              </a:prstGeom>
              <a:noFill/>
            </p:spPr>
            <p:txBody>
              <a:bodyPr wrap="none" rtlCol="0">
                <a:spAutoFit/>
              </a:bodyPr>
              <a:lstStyle/>
              <a:p>
                <a:r>
                  <a:rPr kumimoji="1" lang="en-US" altLang="zh-CN" smtClean="0"/>
                  <a:t>3</a:t>
                </a:r>
                <a:endParaRPr kumimoji="1" lang="zh-CN" altLang="en-US" dirty="0"/>
              </a:p>
            </p:txBody>
          </p:sp>
          <p:sp>
            <p:nvSpPr>
              <p:cNvPr id="34" name="文本框 33"/>
              <p:cNvSpPr txBox="1"/>
              <p:nvPr/>
            </p:nvSpPr>
            <p:spPr>
              <a:xfrm>
                <a:off x="1398378" y="3275692"/>
                <a:ext cx="301686" cy="369332"/>
              </a:xfrm>
              <a:prstGeom prst="rect">
                <a:avLst/>
              </a:prstGeom>
              <a:noFill/>
            </p:spPr>
            <p:txBody>
              <a:bodyPr wrap="none" rtlCol="0">
                <a:spAutoFit/>
              </a:bodyPr>
              <a:lstStyle/>
              <a:p>
                <a:r>
                  <a:rPr kumimoji="1" lang="en-US" altLang="zh-CN" smtClean="0"/>
                  <a:t>8</a:t>
                </a:r>
                <a:endParaRPr kumimoji="1" lang="zh-CN" altLang="en-US" dirty="0"/>
              </a:p>
            </p:txBody>
          </p:sp>
          <p:sp>
            <p:nvSpPr>
              <p:cNvPr id="35" name="文本框 34"/>
              <p:cNvSpPr txBox="1"/>
              <p:nvPr/>
            </p:nvSpPr>
            <p:spPr>
              <a:xfrm>
                <a:off x="683568" y="3635732"/>
                <a:ext cx="418704" cy="369332"/>
              </a:xfrm>
              <a:prstGeom prst="rect">
                <a:avLst/>
              </a:prstGeom>
              <a:noFill/>
            </p:spPr>
            <p:txBody>
              <a:bodyPr wrap="none" rtlCol="0">
                <a:spAutoFit/>
              </a:bodyPr>
              <a:lstStyle/>
              <a:p>
                <a:r>
                  <a:rPr kumimoji="1" lang="en-US" altLang="zh-CN" smtClean="0"/>
                  <a:t>25</a:t>
                </a:r>
              </a:p>
            </p:txBody>
          </p:sp>
          <p:sp>
            <p:nvSpPr>
              <p:cNvPr id="36" name="文本框 35"/>
              <p:cNvSpPr txBox="1"/>
              <p:nvPr/>
            </p:nvSpPr>
            <p:spPr>
              <a:xfrm>
                <a:off x="1835696" y="4427820"/>
                <a:ext cx="301686" cy="369332"/>
              </a:xfrm>
              <a:prstGeom prst="rect">
                <a:avLst/>
              </a:prstGeom>
              <a:noFill/>
            </p:spPr>
            <p:txBody>
              <a:bodyPr wrap="none" rtlCol="0">
                <a:spAutoFit/>
              </a:bodyPr>
              <a:lstStyle/>
              <a:p>
                <a:r>
                  <a:rPr kumimoji="1" lang="en-US" altLang="zh-CN" dirty="0" smtClean="0"/>
                  <a:t>4</a:t>
                </a:r>
              </a:p>
            </p:txBody>
          </p:sp>
        </p:grpSp>
      </p:grpSp>
      <p:sp>
        <p:nvSpPr>
          <p:cNvPr id="38" name="文本框 37"/>
          <p:cNvSpPr txBox="1"/>
          <p:nvPr/>
        </p:nvSpPr>
        <p:spPr>
          <a:xfrm>
            <a:off x="338158" y="1044795"/>
            <a:ext cx="1850998" cy="497957"/>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smtClean="0">
                <a:latin typeface="Microsoft YaHei" charset="-122"/>
                <a:ea typeface="Microsoft YaHei" charset="-122"/>
                <a:cs typeface="Microsoft YaHei" charset="-122"/>
              </a:rPr>
              <a:t>第三次</a:t>
            </a:r>
            <a:endParaRPr lang="en-US" altLang="zh-CN" sz="2000" dirty="0" smtClean="0">
              <a:solidFill>
                <a:schemeClr val="bg1">
                  <a:lumMod val="50000"/>
                </a:schemeClr>
              </a:solidFill>
              <a:latin typeface="Microsoft YaHei" charset="-122"/>
              <a:ea typeface="Microsoft YaHei" charset="-122"/>
              <a:cs typeface="Microsoft YaHei" charset="-122"/>
            </a:endParaRPr>
          </a:p>
        </p:txBody>
      </p:sp>
      <p:sp>
        <p:nvSpPr>
          <p:cNvPr id="39" name="同心圆 38"/>
          <p:cNvSpPr/>
          <p:nvPr/>
        </p:nvSpPr>
        <p:spPr>
          <a:xfrm>
            <a:off x="2219266" y="1699751"/>
            <a:ext cx="423312" cy="445447"/>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aphicFrame>
        <p:nvGraphicFramePr>
          <p:cNvPr id="40" name="对象 39"/>
          <p:cNvGraphicFramePr>
            <a:graphicFrameLocks noChangeAspect="1"/>
          </p:cNvGraphicFramePr>
          <p:nvPr>
            <p:extLst/>
          </p:nvPr>
        </p:nvGraphicFramePr>
        <p:xfrm>
          <a:off x="5154613" y="1787525"/>
          <a:ext cx="3032125" cy="2436813"/>
        </p:xfrm>
        <a:graphic>
          <a:graphicData uri="http://schemas.openxmlformats.org/presentationml/2006/ole">
            <mc:AlternateContent xmlns:mc="http://schemas.openxmlformats.org/markup-compatibility/2006">
              <mc:Choice xmlns:v="urn:schemas-microsoft-com:vml" Requires="v">
                <p:oleObj spid="_x0000_s44041" name="Equation" r:id="rId4" imgW="1422360" imgH="1143000" progId="Equation.DSMT4">
                  <p:embed/>
                </p:oleObj>
              </mc:Choice>
              <mc:Fallback>
                <p:oleObj name="Equation" r:id="rId4" imgW="1422360" imgH="1143000" progId="Equation.DSMT4">
                  <p:embed/>
                  <p:pic>
                    <p:nvPicPr>
                      <p:cNvPr id="0" name=""/>
                      <p:cNvPicPr/>
                      <p:nvPr/>
                    </p:nvPicPr>
                    <p:blipFill>
                      <a:blip r:embed="rId5"/>
                      <a:stretch>
                        <a:fillRect/>
                      </a:stretch>
                    </p:blipFill>
                    <p:spPr>
                      <a:xfrm>
                        <a:off x="5154613" y="1787525"/>
                        <a:ext cx="3032125" cy="2436813"/>
                      </a:xfrm>
                      <a:prstGeom prst="rect">
                        <a:avLst/>
                      </a:prstGeom>
                    </p:spPr>
                  </p:pic>
                </p:oleObj>
              </mc:Fallback>
            </mc:AlternateContent>
          </a:graphicData>
        </a:graphic>
      </p:graphicFrame>
      <p:sp>
        <p:nvSpPr>
          <p:cNvPr id="37" name="同心圆 36"/>
          <p:cNvSpPr/>
          <p:nvPr/>
        </p:nvSpPr>
        <p:spPr>
          <a:xfrm>
            <a:off x="1000635" y="3001044"/>
            <a:ext cx="423312" cy="445447"/>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41" name="同心圆 40"/>
          <p:cNvSpPr/>
          <p:nvPr/>
        </p:nvSpPr>
        <p:spPr>
          <a:xfrm rot="10800000">
            <a:off x="5004049" y="5805264"/>
            <a:ext cx="451196" cy="464456"/>
          </a:xfrm>
          <a:prstGeom prst="donut">
            <a:avLst>
              <a:gd name="adj" fmla="val 47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9" name="同心圆 48"/>
          <p:cNvSpPr/>
          <p:nvPr/>
        </p:nvSpPr>
        <p:spPr>
          <a:xfrm>
            <a:off x="3392022" y="3014308"/>
            <a:ext cx="423312" cy="445447"/>
          </a:xfrm>
          <a:prstGeom prst="donut">
            <a:avLst>
              <a:gd name="adj" fmla="val 13559"/>
            </a:avLst>
          </a:prstGeom>
          <a:solidFill>
            <a:srgbClr val="FFC001"/>
          </a:solidFill>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50" name="文本框 49"/>
          <p:cNvSpPr txBox="1"/>
          <p:nvPr/>
        </p:nvSpPr>
        <p:spPr>
          <a:xfrm>
            <a:off x="3626479" y="2584772"/>
            <a:ext cx="1425390" cy="461665"/>
          </a:xfrm>
          <a:prstGeom prst="rect">
            <a:avLst/>
          </a:prstGeom>
          <a:noFill/>
        </p:spPr>
        <p:txBody>
          <a:bodyPr wrap="none" rtlCol="0">
            <a:spAutoFit/>
          </a:bodyPr>
          <a:lstStyle/>
          <a:p>
            <a:r>
              <a:rPr kumimoji="1" lang="en-US" altLang="zh-CN" sz="2400" dirty="0" smtClean="0"/>
              <a:t>15+10&gt;23</a:t>
            </a:r>
            <a:endParaRPr kumimoji="1" lang="zh-CN" altLang="en-US" sz="2400" dirty="0"/>
          </a:p>
        </p:txBody>
      </p:sp>
      <p:sp>
        <p:nvSpPr>
          <p:cNvPr id="51" name="同心圆 50"/>
          <p:cNvSpPr/>
          <p:nvPr/>
        </p:nvSpPr>
        <p:spPr>
          <a:xfrm>
            <a:off x="3015722" y="4432942"/>
            <a:ext cx="423312" cy="445447"/>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59" name="同心圆 58"/>
          <p:cNvSpPr/>
          <p:nvPr/>
        </p:nvSpPr>
        <p:spPr>
          <a:xfrm>
            <a:off x="1351801" y="4434807"/>
            <a:ext cx="423312" cy="445447"/>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6" name="任意形状 5"/>
          <p:cNvSpPr/>
          <p:nvPr/>
        </p:nvSpPr>
        <p:spPr>
          <a:xfrm>
            <a:off x="644769" y="1606770"/>
            <a:ext cx="3106616" cy="3622430"/>
          </a:xfrm>
          <a:custGeom>
            <a:avLst/>
            <a:gdLst>
              <a:gd name="connsiteX0" fmla="*/ 1770185 w 3106616"/>
              <a:gd name="connsiteY0" fmla="*/ 0 h 3622430"/>
              <a:gd name="connsiteX1" fmla="*/ 1395046 w 3106616"/>
              <a:gd name="connsiteY1" fmla="*/ 70338 h 3622430"/>
              <a:gd name="connsiteX2" fmla="*/ 1359877 w 3106616"/>
              <a:gd name="connsiteY2" fmla="*/ 82061 h 3622430"/>
              <a:gd name="connsiteX3" fmla="*/ 1008185 w 3106616"/>
              <a:gd name="connsiteY3" fmla="*/ 187569 h 3622430"/>
              <a:gd name="connsiteX4" fmla="*/ 937846 w 3106616"/>
              <a:gd name="connsiteY4" fmla="*/ 222738 h 3622430"/>
              <a:gd name="connsiteX5" fmla="*/ 738554 w 3106616"/>
              <a:gd name="connsiteY5" fmla="*/ 304800 h 3622430"/>
              <a:gd name="connsiteX6" fmla="*/ 281354 w 3106616"/>
              <a:gd name="connsiteY6" fmla="*/ 550984 h 3622430"/>
              <a:gd name="connsiteX7" fmla="*/ 187569 w 3106616"/>
              <a:gd name="connsiteY7" fmla="*/ 633046 h 3622430"/>
              <a:gd name="connsiteX8" fmla="*/ 58616 w 3106616"/>
              <a:gd name="connsiteY8" fmla="*/ 1031630 h 3622430"/>
              <a:gd name="connsiteX9" fmla="*/ 35169 w 3106616"/>
              <a:gd name="connsiteY9" fmla="*/ 1254369 h 3622430"/>
              <a:gd name="connsiteX10" fmla="*/ 23446 w 3106616"/>
              <a:gd name="connsiteY10" fmla="*/ 1524000 h 3622430"/>
              <a:gd name="connsiteX11" fmla="*/ 11723 w 3106616"/>
              <a:gd name="connsiteY11" fmla="*/ 1664676 h 3622430"/>
              <a:gd name="connsiteX12" fmla="*/ 0 w 3106616"/>
              <a:gd name="connsiteY12" fmla="*/ 1969476 h 3622430"/>
              <a:gd name="connsiteX13" fmla="*/ 46893 w 3106616"/>
              <a:gd name="connsiteY13" fmla="*/ 2414953 h 3622430"/>
              <a:gd name="connsiteX14" fmla="*/ 351693 w 3106616"/>
              <a:gd name="connsiteY14" fmla="*/ 2954215 h 3622430"/>
              <a:gd name="connsiteX15" fmla="*/ 527539 w 3106616"/>
              <a:gd name="connsiteY15" fmla="*/ 3130061 h 3622430"/>
              <a:gd name="connsiteX16" fmla="*/ 1019908 w 3106616"/>
              <a:gd name="connsiteY16" fmla="*/ 3305907 h 3622430"/>
              <a:gd name="connsiteX17" fmla="*/ 1359877 w 3106616"/>
              <a:gd name="connsiteY17" fmla="*/ 3411415 h 3622430"/>
              <a:gd name="connsiteX18" fmla="*/ 1453662 w 3106616"/>
              <a:gd name="connsiteY18" fmla="*/ 3446584 h 3622430"/>
              <a:gd name="connsiteX19" fmla="*/ 1922585 w 3106616"/>
              <a:gd name="connsiteY19" fmla="*/ 3575538 h 3622430"/>
              <a:gd name="connsiteX20" fmla="*/ 2262554 w 3106616"/>
              <a:gd name="connsiteY20" fmla="*/ 3622430 h 3622430"/>
              <a:gd name="connsiteX21" fmla="*/ 2813539 w 3106616"/>
              <a:gd name="connsiteY21" fmla="*/ 3610707 h 3622430"/>
              <a:gd name="connsiteX22" fmla="*/ 3012831 w 3106616"/>
              <a:gd name="connsiteY22" fmla="*/ 3587261 h 3622430"/>
              <a:gd name="connsiteX23" fmla="*/ 3048000 w 3106616"/>
              <a:gd name="connsiteY23" fmla="*/ 3575538 h 3622430"/>
              <a:gd name="connsiteX24" fmla="*/ 3106616 w 3106616"/>
              <a:gd name="connsiteY24" fmla="*/ 3540369 h 3622430"/>
              <a:gd name="connsiteX25" fmla="*/ 2989385 w 3106616"/>
              <a:gd name="connsiteY25" fmla="*/ 2930769 h 3622430"/>
              <a:gd name="connsiteX26" fmla="*/ 2848708 w 3106616"/>
              <a:gd name="connsiteY26" fmla="*/ 2708030 h 3622430"/>
              <a:gd name="connsiteX27" fmla="*/ 2649416 w 3106616"/>
              <a:gd name="connsiteY27" fmla="*/ 2192215 h 3622430"/>
              <a:gd name="connsiteX28" fmla="*/ 2637693 w 3106616"/>
              <a:gd name="connsiteY28" fmla="*/ 2133600 h 3622430"/>
              <a:gd name="connsiteX29" fmla="*/ 2614246 w 3106616"/>
              <a:gd name="connsiteY29" fmla="*/ 1957753 h 3622430"/>
              <a:gd name="connsiteX30" fmla="*/ 2579077 w 3106616"/>
              <a:gd name="connsiteY30" fmla="*/ 1078523 h 3622430"/>
              <a:gd name="connsiteX31" fmla="*/ 2567354 w 3106616"/>
              <a:gd name="connsiteY31" fmla="*/ 949569 h 3622430"/>
              <a:gd name="connsiteX32" fmla="*/ 2520462 w 3106616"/>
              <a:gd name="connsiteY32" fmla="*/ 691661 h 3622430"/>
              <a:gd name="connsiteX33" fmla="*/ 2414954 w 3106616"/>
              <a:gd name="connsiteY33" fmla="*/ 152400 h 3622430"/>
              <a:gd name="connsiteX34" fmla="*/ 2368062 w 3106616"/>
              <a:gd name="connsiteY34" fmla="*/ 93784 h 3622430"/>
              <a:gd name="connsiteX35" fmla="*/ 2332893 w 3106616"/>
              <a:gd name="connsiteY35" fmla="*/ 82061 h 3622430"/>
              <a:gd name="connsiteX36" fmla="*/ 2168769 w 3106616"/>
              <a:gd name="connsiteY36" fmla="*/ 58615 h 3622430"/>
              <a:gd name="connsiteX37" fmla="*/ 1781908 w 3106616"/>
              <a:gd name="connsiteY37" fmla="*/ 70338 h 3622430"/>
              <a:gd name="connsiteX38" fmla="*/ 1699846 w 3106616"/>
              <a:gd name="connsiteY38" fmla="*/ 58615 h 3622430"/>
              <a:gd name="connsiteX39" fmla="*/ 1641231 w 3106616"/>
              <a:gd name="connsiteY39" fmla="*/ 58615 h 362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06616" h="3622430">
                <a:moveTo>
                  <a:pt x="1770185" y="0"/>
                </a:moveTo>
                <a:cubicBezTo>
                  <a:pt x="1644673" y="22149"/>
                  <a:pt x="1519496" y="42683"/>
                  <a:pt x="1395046" y="70338"/>
                </a:cubicBezTo>
                <a:cubicBezTo>
                  <a:pt x="1382983" y="73019"/>
                  <a:pt x="1371759" y="78666"/>
                  <a:pt x="1359877" y="82061"/>
                </a:cubicBezTo>
                <a:cubicBezTo>
                  <a:pt x="1210448" y="124755"/>
                  <a:pt x="1177922" y="126464"/>
                  <a:pt x="1008185" y="187569"/>
                </a:cubicBezTo>
                <a:cubicBezTo>
                  <a:pt x="983521" y="196448"/>
                  <a:pt x="961886" y="212286"/>
                  <a:pt x="937846" y="222738"/>
                </a:cubicBezTo>
                <a:cubicBezTo>
                  <a:pt x="871962" y="251383"/>
                  <a:pt x="804473" y="276235"/>
                  <a:pt x="738554" y="304800"/>
                </a:cubicBezTo>
                <a:cubicBezTo>
                  <a:pt x="609908" y="360547"/>
                  <a:pt x="361544" y="480817"/>
                  <a:pt x="281354" y="550984"/>
                </a:cubicBezTo>
                <a:lnTo>
                  <a:pt x="187569" y="633046"/>
                </a:lnTo>
                <a:cubicBezTo>
                  <a:pt x="154447" y="726892"/>
                  <a:pt x="77875" y="932582"/>
                  <a:pt x="58616" y="1031630"/>
                </a:cubicBezTo>
                <a:cubicBezTo>
                  <a:pt x="44366" y="1104914"/>
                  <a:pt x="42985" y="1180123"/>
                  <a:pt x="35169" y="1254369"/>
                </a:cubicBezTo>
                <a:cubicBezTo>
                  <a:pt x="31261" y="1344246"/>
                  <a:pt x="28578" y="1434185"/>
                  <a:pt x="23446" y="1524000"/>
                </a:cubicBezTo>
                <a:cubicBezTo>
                  <a:pt x="20762" y="1570978"/>
                  <a:pt x="14196" y="1617686"/>
                  <a:pt x="11723" y="1664676"/>
                </a:cubicBezTo>
                <a:cubicBezTo>
                  <a:pt x="6379" y="1766211"/>
                  <a:pt x="3908" y="1867876"/>
                  <a:pt x="0" y="1969476"/>
                </a:cubicBezTo>
                <a:cubicBezTo>
                  <a:pt x="15631" y="2117968"/>
                  <a:pt x="8153" y="2270754"/>
                  <a:pt x="46893" y="2414953"/>
                </a:cubicBezTo>
                <a:cubicBezTo>
                  <a:pt x="86464" y="2562246"/>
                  <a:pt x="241773" y="2823940"/>
                  <a:pt x="351693" y="2954215"/>
                </a:cubicBezTo>
                <a:cubicBezTo>
                  <a:pt x="405149" y="3017571"/>
                  <a:pt x="459817" y="3082257"/>
                  <a:pt x="527539" y="3130061"/>
                </a:cubicBezTo>
                <a:cubicBezTo>
                  <a:pt x="684037" y="3240531"/>
                  <a:pt x="840582" y="3254178"/>
                  <a:pt x="1019908" y="3305907"/>
                </a:cubicBezTo>
                <a:cubicBezTo>
                  <a:pt x="1133914" y="3338793"/>
                  <a:pt x="1247010" y="3374809"/>
                  <a:pt x="1359877" y="3411415"/>
                </a:cubicBezTo>
                <a:cubicBezTo>
                  <a:pt x="1391636" y="3421715"/>
                  <a:pt x="1421988" y="3436026"/>
                  <a:pt x="1453662" y="3446584"/>
                </a:cubicBezTo>
                <a:cubicBezTo>
                  <a:pt x="1609578" y="3498556"/>
                  <a:pt x="1760204" y="3546310"/>
                  <a:pt x="1922585" y="3575538"/>
                </a:cubicBezTo>
                <a:cubicBezTo>
                  <a:pt x="2035172" y="3595803"/>
                  <a:pt x="2262554" y="3622430"/>
                  <a:pt x="2262554" y="3622430"/>
                </a:cubicBezTo>
                <a:cubicBezTo>
                  <a:pt x="2446216" y="3618522"/>
                  <a:pt x="2630037" y="3619309"/>
                  <a:pt x="2813539" y="3610707"/>
                </a:cubicBezTo>
                <a:cubicBezTo>
                  <a:pt x="2880354" y="3607575"/>
                  <a:pt x="2946682" y="3597183"/>
                  <a:pt x="3012831" y="3587261"/>
                </a:cubicBezTo>
                <a:cubicBezTo>
                  <a:pt x="3025051" y="3585428"/>
                  <a:pt x="3036947" y="3581064"/>
                  <a:pt x="3048000" y="3575538"/>
                </a:cubicBezTo>
                <a:cubicBezTo>
                  <a:pt x="3068380" y="3565348"/>
                  <a:pt x="3087077" y="3552092"/>
                  <a:pt x="3106616" y="3540369"/>
                </a:cubicBezTo>
                <a:cubicBezTo>
                  <a:pt x="3067539" y="3337169"/>
                  <a:pt x="3050629" y="3128421"/>
                  <a:pt x="2989385" y="2930769"/>
                </a:cubicBezTo>
                <a:cubicBezTo>
                  <a:pt x="2963394" y="2846889"/>
                  <a:pt x="2884744" y="2788110"/>
                  <a:pt x="2848708" y="2708030"/>
                </a:cubicBezTo>
                <a:cubicBezTo>
                  <a:pt x="2725920" y="2435169"/>
                  <a:pt x="2743439" y="2495180"/>
                  <a:pt x="2649416" y="2192215"/>
                </a:cubicBezTo>
                <a:cubicBezTo>
                  <a:pt x="2643510" y="2173185"/>
                  <a:pt x="2640649" y="2153305"/>
                  <a:pt x="2637693" y="2133600"/>
                </a:cubicBezTo>
                <a:cubicBezTo>
                  <a:pt x="2628921" y="2075120"/>
                  <a:pt x="2622062" y="2016369"/>
                  <a:pt x="2614246" y="1957753"/>
                </a:cubicBezTo>
                <a:cubicBezTo>
                  <a:pt x="2602152" y="1413505"/>
                  <a:pt x="2612727" y="1538414"/>
                  <a:pt x="2579077" y="1078523"/>
                </a:cubicBezTo>
                <a:cubicBezTo>
                  <a:pt x="2575927" y="1035476"/>
                  <a:pt x="2573820" y="992244"/>
                  <a:pt x="2567354" y="949569"/>
                </a:cubicBezTo>
                <a:cubicBezTo>
                  <a:pt x="2554264" y="863176"/>
                  <a:pt x="2532268" y="778239"/>
                  <a:pt x="2520462" y="691661"/>
                </a:cubicBezTo>
                <a:cubicBezTo>
                  <a:pt x="2478796" y="386108"/>
                  <a:pt x="2531797" y="460440"/>
                  <a:pt x="2414954" y="152400"/>
                </a:cubicBezTo>
                <a:cubicBezTo>
                  <a:pt x="2406080" y="129005"/>
                  <a:pt x="2387060" y="110068"/>
                  <a:pt x="2368062" y="93784"/>
                </a:cubicBezTo>
                <a:cubicBezTo>
                  <a:pt x="2358680" y="85742"/>
                  <a:pt x="2345062" y="84208"/>
                  <a:pt x="2332893" y="82061"/>
                </a:cubicBezTo>
                <a:cubicBezTo>
                  <a:pt x="2278470" y="72457"/>
                  <a:pt x="2223477" y="66430"/>
                  <a:pt x="2168769" y="58615"/>
                </a:cubicBezTo>
                <a:cubicBezTo>
                  <a:pt x="2039815" y="62523"/>
                  <a:pt x="1910921" y="70338"/>
                  <a:pt x="1781908" y="70338"/>
                </a:cubicBezTo>
                <a:cubicBezTo>
                  <a:pt x="1754276" y="70338"/>
                  <a:pt x="1727382" y="60910"/>
                  <a:pt x="1699846" y="58615"/>
                </a:cubicBezTo>
                <a:cubicBezTo>
                  <a:pt x="1680375" y="56992"/>
                  <a:pt x="1660769" y="58615"/>
                  <a:pt x="1641231" y="5861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99859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anim calcmode="lin" valueType="num">
                                      <p:cBhvr additive="base">
                                        <p:cTn id="17" dur="500" fill="hold"/>
                                        <p:tgtEl>
                                          <p:spTgt spid="43"/>
                                        </p:tgtEl>
                                        <p:attrNameLst>
                                          <p:attrName>ppt_x</p:attrName>
                                        </p:attrNameLst>
                                      </p:cBhvr>
                                      <p:tavLst>
                                        <p:tav tm="0">
                                          <p:val>
                                            <p:strVal val="#ppt_x"/>
                                          </p:val>
                                        </p:tav>
                                        <p:tav tm="100000">
                                          <p:val>
                                            <p:strVal val="#ppt_x"/>
                                          </p:val>
                                        </p:tav>
                                      </p:tavLst>
                                    </p:anim>
                                    <p:anim calcmode="lin" valueType="num">
                                      <p:cBhvr additive="base">
                                        <p:cTn id="18" dur="500" fill="hold"/>
                                        <p:tgtEl>
                                          <p:spTgt spid="4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 calcmode="lin" valueType="num">
                                      <p:cBhvr additive="base">
                                        <p:cTn id="21" dur="500" fill="hold"/>
                                        <p:tgtEl>
                                          <p:spTgt spid="39"/>
                                        </p:tgtEl>
                                        <p:attrNameLst>
                                          <p:attrName>ppt_x</p:attrName>
                                        </p:attrNameLst>
                                      </p:cBhvr>
                                      <p:tavLst>
                                        <p:tav tm="0">
                                          <p:val>
                                            <p:strVal val="#ppt_x"/>
                                          </p:val>
                                        </p:tav>
                                        <p:tav tm="100000">
                                          <p:val>
                                            <p:strVal val="#ppt_x"/>
                                          </p:val>
                                        </p:tav>
                                      </p:tavLst>
                                    </p:anim>
                                    <p:anim calcmode="lin" valueType="num">
                                      <p:cBhvr additive="base">
                                        <p:cTn id="22" dur="500" fill="hold"/>
                                        <p:tgtEl>
                                          <p:spTgt spid="3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 calcmode="lin" valueType="num">
                                      <p:cBhvr additive="base">
                                        <p:cTn id="25" dur="500" fill="hold"/>
                                        <p:tgtEl>
                                          <p:spTgt spid="40"/>
                                        </p:tgtEl>
                                        <p:attrNameLst>
                                          <p:attrName>ppt_x</p:attrName>
                                        </p:attrNameLst>
                                      </p:cBhvr>
                                      <p:tavLst>
                                        <p:tav tm="0">
                                          <p:val>
                                            <p:strVal val="#ppt_x"/>
                                          </p:val>
                                        </p:tav>
                                        <p:tav tm="100000">
                                          <p:val>
                                            <p:strVal val="#ppt_x"/>
                                          </p:val>
                                        </p:tav>
                                      </p:tavLst>
                                    </p:anim>
                                    <p:anim calcmode="lin" valueType="num">
                                      <p:cBhvr additive="base">
                                        <p:cTn id="26" dur="500" fill="hold"/>
                                        <p:tgtEl>
                                          <p:spTgt spid="4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anim calcmode="lin" valueType="num">
                                      <p:cBhvr additive="base">
                                        <p:cTn id="29" dur="500" fill="hold"/>
                                        <p:tgtEl>
                                          <p:spTgt spid="37"/>
                                        </p:tgtEl>
                                        <p:attrNameLst>
                                          <p:attrName>ppt_x</p:attrName>
                                        </p:attrNameLst>
                                      </p:cBhvr>
                                      <p:tavLst>
                                        <p:tav tm="0">
                                          <p:val>
                                            <p:strVal val="#ppt_x"/>
                                          </p:val>
                                        </p:tav>
                                        <p:tav tm="100000">
                                          <p:val>
                                            <p:strVal val="#ppt_x"/>
                                          </p:val>
                                        </p:tav>
                                      </p:tavLst>
                                    </p:anim>
                                    <p:anim calcmode="lin" valueType="num">
                                      <p:cBhvr additive="base">
                                        <p:cTn id="30" dur="500" fill="hold"/>
                                        <p:tgtEl>
                                          <p:spTgt spid="3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anim calcmode="lin" valueType="num">
                                      <p:cBhvr additive="base">
                                        <p:cTn id="33" dur="500" fill="hold"/>
                                        <p:tgtEl>
                                          <p:spTgt spid="51"/>
                                        </p:tgtEl>
                                        <p:attrNameLst>
                                          <p:attrName>ppt_x</p:attrName>
                                        </p:attrNameLst>
                                      </p:cBhvr>
                                      <p:tavLst>
                                        <p:tav tm="0">
                                          <p:val>
                                            <p:strVal val="#ppt_x"/>
                                          </p:val>
                                        </p:tav>
                                        <p:tav tm="100000">
                                          <p:val>
                                            <p:strVal val="#ppt_x"/>
                                          </p:val>
                                        </p:tav>
                                      </p:tavLst>
                                    </p:anim>
                                    <p:anim calcmode="lin" valueType="num">
                                      <p:cBhvr additive="base">
                                        <p:cTn id="34"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41"/>
                                        </p:tgtEl>
                                        <p:attrNameLst>
                                          <p:attrName>style.visibility</p:attrName>
                                        </p:attrNameLst>
                                      </p:cBhvr>
                                      <p:to>
                                        <p:strVal val="visible"/>
                                      </p:to>
                                    </p:set>
                                    <p:anim calcmode="lin" valueType="num">
                                      <p:cBhvr additive="base">
                                        <p:cTn id="39" dur="500" fill="hold"/>
                                        <p:tgtEl>
                                          <p:spTgt spid="41"/>
                                        </p:tgtEl>
                                        <p:attrNameLst>
                                          <p:attrName>ppt_x</p:attrName>
                                        </p:attrNameLst>
                                      </p:cBhvr>
                                      <p:tavLst>
                                        <p:tav tm="0">
                                          <p:val>
                                            <p:strVal val="#ppt_x"/>
                                          </p:val>
                                        </p:tav>
                                        <p:tav tm="100000">
                                          <p:val>
                                            <p:strVal val="#ppt_x"/>
                                          </p:val>
                                        </p:tav>
                                      </p:tavLst>
                                    </p:anim>
                                    <p:anim calcmode="lin" valueType="num">
                                      <p:cBhvr additive="base">
                                        <p:cTn id="40"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59"/>
                                        </p:tgtEl>
                                        <p:attrNameLst>
                                          <p:attrName>style.visibility</p:attrName>
                                        </p:attrNameLst>
                                      </p:cBhvr>
                                      <p:to>
                                        <p:strVal val="visible"/>
                                      </p:to>
                                    </p:set>
                                    <p:anim calcmode="lin" valueType="num">
                                      <p:cBhvr additive="base">
                                        <p:cTn id="45" dur="500" fill="hold"/>
                                        <p:tgtEl>
                                          <p:spTgt spid="59"/>
                                        </p:tgtEl>
                                        <p:attrNameLst>
                                          <p:attrName>ppt_x</p:attrName>
                                        </p:attrNameLst>
                                      </p:cBhvr>
                                      <p:tavLst>
                                        <p:tav tm="0">
                                          <p:val>
                                            <p:strVal val="#ppt_x"/>
                                          </p:val>
                                        </p:tav>
                                        <p:tav tm="100000">
                                          <p:val>
                                            <p:strVal val="#ppt_x"/>
                                          </p:val>
                                        </p:tav>
                                      </p:tavLst>
                                    </p:anim>
                                    <p:anim calcmode="lin" valueType="num">
                                      <p:cBhvr additive="base">
                                        <p:cTn id="46"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49"/>
                                        </p:tgtEl>
                                        <p:attrNameLst>
                                          <p:attrName>style.visibility</p:attrName>
                                        </p:attrNameLst>
                                      </p:cBhvr>
                                      <p:to>
                                        <p:strVal val="visible"/>
                                      </p:to>
                                    </p:set>
                                    <p:anim calcmode="lin" valueType="num">
                                      <p:cBhvr additive="base">
                                        <p:cTn id="51" dur="500" fill="hold"/>
                                        <p:tgtEl>
                                          <p:spTgt spid="49"/>
                                        </p:tgtEl>
                                        <p:attrNameLst>
                                          <p:attrName>ppt_x</p:attrName>
                                        </p:attrNameLst>
                                      </p:cBhvr>
                                      <p:tavLst>
                                        <p:tav tm="0">
                                          <p:val>
                                            <p:strVal val="#ppt_x"/>
                                          </p:val>
                                        </p:tav>
                                        <p:tav tm="100000">
                                          <p:val>
                                            <p:strVal val="#ppt_x"/>
                                          </p:val>
                                        </p:tav>
                                      </p:tavLst>
                                    </p:anim>
                                    <p:anim calcmode="lin" valueType="num">
                                      <p:cBhvr additive="base">
                                        <p:cTn id="52"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50">
                                            <p:txEl>
                                              <p:pRg st="0" end="0"/>
                                            </p:txEl>
                                          </p:spTgt>
                                        </p:tgtEl>
                                        <p:attrNameLst>
                                          <p:attrName>style.visibility</p:attrName>
                                        </p:attrNameLst>
                                      </p:cBhvr>
                                      <p:to>
                                        <p:strVal val="visible"/>
                                      </p:to>
                                    </p:set>
                                    <p:anim calcmode="lin" valueType="num">
                                      <p:cBhvr additive="base">
                                        <p:cTn id="57"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5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37" grpId="0" animBg="1"/>
      <p:bldP spid="41" grpId="0" animBg="1"/>
      <p:bldP spid="49" grpId="0" animBg="1"/>
      <p:bldP spid="51" grpId="0" animBg="1"/>
      <p:bldP spid="59"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smtClean="0"/>
              <a:t>2</a:t>
            </a:r>
            <a:r>
              <a:rPr kumimoji="1" lang="zh-CN" altLang="en-US" dirty="0" smtClean="0"/>
              <a:t> 从一个顶点到其余各顶点的最短路径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pic>
        <p:nvPicPr>
          <p:cNvPr id="3" name="图片 2"/>
          <p:cNvPicPr>
            <a:picLocks noChangeAspect="1"/>
          </p:cNvPicPr>
          <p:nvPr/>
        </p:nvPicPr>
        <p:blipFill>
          <a:blip r:embed="rId2"/>
          <a:stretch>
            <a:fillRect/>
          </a:stretch>
        </p:blipFill>
        <p:spPr>
          <a:xfrm>
            <a:off x="820768" y="980728"/>
            <a:ext cx="7463613" cy="57650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8202327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3</a:t>
            </a:r>
            <a:r>
              <a:rPr kumimoji="1" lang="zh-CN" altLang="en-US" dirty="0" smtClean="0"/>
              <a:t> 每对顶点间的最短路径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15" name="组 14"/>
          <p:cNvGrpSpPr/>
          <p:nvPr/>
        </p:nvGrpSpPr>
        <p:grpSpPr>
          <a:xfrm>
            <a:off x="380463" y="1124744"/>
            <a:ext cx="8357657" cy="1800200"/>
            <a:chOff x="249101" y="2780928"/>
            <a:chExt cx="8357657" cy="1800200"/>
          </a:xfrm>
        </p:grpSpPr>
        <p:sp>
          <p:nvSpPr>
            <p:cNvPr id="16" name="Rounded Rectangle 2"/>
            <p:cNvSpPr/>
            <p:nvPr/>
          </p:nvSpPr>
          <p:spPr>
            <a:xfrm>
              <a:off x="249101" y="2780928"/>
              <a:ext cx="503999" cy="503999"/>
            </a:xfrm>
            <a:prstGeom prst="round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a:t>
              </a:r>
              <a:endParaRPr lang="en-US" sz="2400" dirty="0">
                <a:solidFill>
                  <a:prstClr val="white"/>
                </a:solidFill>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17" name="对角圆角矩形 16"/>
                <p:cNvSpPr/>
                <p:nvPr/>
              </p:nvSpPr>
              <p:spPr>
                <a:xfrm>
                  <a:off x="910549" y="2780928"/>
                  <a:ext cx="7696209" cy="1800200"/>
                </a:xfrm>
                <a:prstGeom prst="round2DiagRect">
                  <a:avLst>
                    <a:gd name="adj1" fmla="val 6823"/>
                    <a:gd name="adj2" fmla="val 0"/>
                  </a:avLst>
                </a:prstGeom>
                <a:solidFill>
                  <a:srgbClr val="D1D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smtClean="0">
                      <a:solidFill>
                        <a:srgbClr val="0070C0"/>
                      </a:solidFill>
                      <a:latin typeface="Microsoft YaHei" charset="-122"/>
                      <a:ea typeface="Microsoft YaHei" charset="-122"/>
                      <a:cs typeface="Microsoft YaHei" charset="-122"/>
                    </a:rPr>
                    <a:t>以图中的每个顶点调用迪克斯特拉算法，迪克斯特拉算法的时间复杂度为</a:t>
                  </a:r>
                  <a14:m>
                    <m:oMath xmlns:m="http://schemas.openxmlformats.org/officeDocument/2006/math">
                      <m:r>
                        <a:rPr kumimoji="1" lang="en-US" altLang="zh-CN" sz="2400" b="0" i="1" smtClean="0">
                          <a:solidFill>
                            <a:srgbClr val="0070C0"/>
                          </a:solidFill>
                          <a:latin typeface="Cambria Math" charset="0"/>
                          <a:ea typeface="Microsoft YaHei" charset="-122"/>
                          <a:cs typeface="Microsoft YaHei" charset="-122"/>
                        </a:rPr>
                        <m:t>𝑂</m:t>
                      </m:r>
                      <m:r>
                        <a:rPr kumimoji="1" lang="en-US" altLang="zh-CN" sz="2400" b="0" i="1" smtClean="0">
                          <a:solidFill>
                            <a:srgbClr val="0070C0"/>
                          </a:solidFill>
                          <a:latin typeface="Cambria Math" charset="0"/>
                          <a:ea typeface="Microsoft YaHei" charset="-122"/>
                          <a:cs typeface="Microsoft YaHei" charset="-122"/>
                        </a:rPr>
                        <m:t>(</m:t>
                      </m:r>
                      <m:sSup>
                        <m:sSupPr>
                          <m:ctrlPr>
                            <a:rPr kumimoji="1" lang="en-US" altLang="zh-CN" sz="2400" b="0" i="1" smtClean="0">
                              <a:solidFill>
                                <a:srgbClr val="0070C0"/>
                              </a:solidFill>
                              <a:latin typeface="Cambria Math" charset="0"/>
                              <a:ea typeface="Microsoft YaHei" charset="-122"/>
                              <a:cs typeface="Microsoft YaHei" charset="-122"/>
                            </a:rPr>
                          </m:ctrlPr>
                        </m:sSupPr>
                        <m:e>
                          <m:r>
                            <a:rPr kumimoji="1" lang="en-US" altLang="zh-CN" sz="2400" b="0" i="1" smtClean="0">
                              <a:solidFill>
                                <a:srgbClr val="0070C0"/>
                              </a:solidFill>
                              <a:latin typeface="Cambria Math" charset="0"/>
                              <a:ea typeface="Microsoft YaHei" charset="-122"/>
                              <a:cs typeface="Microsoft YaHei" charset="-122"/>
                            </a:rPr>
                            <m:t>𝑛</m:t>
                          </m:r>
                        </m:e>
                        <m:sup>
                          <m:r>
                            <a:rPr kumimoji="1" lang="en-US" altLang="zh-CN" sz="2400" b="0" i="1" smtClean="0">
                              <a:solidFill>
                                <a:srgbClr val="0070C0"/>
                              </a:solidFill>
                              <a:latin typeface="Cambria Math" charset="0"/>
                              <a:ea typeface="Microsoft YaHei" charset="-122"/>
                              <a:cs typeface="Microsoft YaHei" charset="-122"/>
                            </a:rPr>
                            <m:t>2</m:t>
                          </m:r>
                        </m:sup>
                      </m:sSup>
                      <m:r>
                        <a:rPr kumimoji="1" lang="en-US" altLang="zh-CN" sz="2400" b="0" i="1" smtClean="0">
                          <a:solidFill>
                            <a:srgbClr val="0070C0"/>
                          </a:solidFill>
                          <a:latin typeface="Cambria Math" charset="0"/>
                          <a:ea typeface="Microsoft YaHei" charset="-122"/>
                          <a:cs typeface="Microsoft YaHei" charset="-122"/>
                        </a:rPr>
                        <m:t>)</m:t>
                      </m:r>
                    </m:oMath>
                  </a14:m>
                  <a:r>
                    <a:rPr kumimoji="1" lang="zh-CN" altLang="en-US" sz="2400" dirty="0" smtClean="0">
                      <a:solidFill>
                        <a:srgbClr val="0070C0"/>
                      </a:solidFill>
                      <a:latin typeface="Microsoft YaHei" charset="-122"/>
                      <a:ea typeface="Microsoft YaHei" charset="-122"/>
                      <a:cs typeface="Microsoft YaHei" charset="-122"/>
                    </a:rPr>
                    <a:t>，因此这个方法的时间复杂度为</a:t>
                  </a:r>
                  <a14:m>
                    <m:oMath xmlns:m="http://schemas.openxmlformats.org/officeDocument/2006/math">
                      <m:r>
                        <a:rPr kumimoji="1" lang="en-US" altLang="zh-CN" sz="2400" i="1">
                          <a:solidFill>
                            <a:srgbClr val="0070C0"/>
                          </a:solidFill>
                          <a:latin typeface="Cambria Math" charset="0"/>
                          <a:ea typeface="Microsoft YaHei" charset="-122"/>
                          <a:cs typeface="Microsoft YaHei" charset="-122"/>
                        </a:rPr>
                        <m:t>𝑂</m:t>
                      </m:r>
                      <m:r>
                        <a:rPr kumimoji="1" lang="en-US" altLang="zh-CN" sz="2400" i="1">
                          <a:solidFill>
                            <a:srgbClr val="0070C0"/>
                          </a:solidFill>
                          <a:latin typeface="Cambria Math" charset="0"/>
                          <a:ea typeface="Microsoft YaHei" charset="-122"/>
                          <a:cs typeface="Microsoft YaHei" charset="-122"/>
                        </a:rPr>
                        <m:t>(</m:t>
                      </m:r>
                      <m:sSup>
                        <m:sSupPr>
                          <m:ctrlPr>
                            <a:rPr kumimoji="1" lang="en-US" altLang="zh-CN" sz="2400" i="1">
                              <a:solidFill>
                                <a:srgbClr val="0070C0"/>
                              </a:solidFill>
                              <a:latin typeface="Cambria Math" charset="0"/>
                              <a:ea typeface="Microsoft YaHei" charset="-122"/>
                              <a:cs typeface="Microsoft YaHei" charset="-122"/>
                            </a:rPr>
                          </m:ctrlPr>
                        </m:sSupPr>
                        <m:e>
                          <m:r>
                            <a:rPr kumimoji="1" lang="en-US" altLang="zh-CN" sz="2400" i="1">
                              <a:solidFill>
                                <a:srgbClr val="0070C0"/>
                              </a:solidFill>
                              <a:latin typeface="Cambria Math" charset="0"/>
                              <a:ea typeface="Microsoft YaHei" charset="-122"/>
                              <a:cs typeface="Microsoft YaHei" charset="-122"/>
                            </a:rPr>
                            <m:t>𝑛</m:t>
                          </m:r>
                        </m:e>
                        <m:sup>
                          <m:r>
                            <a:rPr kumimoji="1" lang="en-US" altLang="zh-CN" sz="2400" b="0" i="1" smtClean="0">
                              <a:solidFill>
                                <a:srgbClr val="0070C0"/>
                              </a:solidFill>
                              <a:latin typeface="Cambria Math" charset="0"/>
                              <a:ea typeface="Microsoft YaHei" charset="-122"/>
                              <a:cs typeface="Microsoft YaHei" charset="-122"/>
                            </a:rPr>
                            <m:t>3</m:t>
                          </m:r>
                        </m:sup>
                      </m:sSup>
                      <m:r>
                        <a:rPr kumimoji="1" lang="en-US" altLang="zh-CN" sz="2400" i="1">
                          <a:solidFill>
                            <a:srgbClr val="0070C0"/>
                          </a:solidFill>
                          <a:latin typeface="Cambria Math" charset="0"/>
                          <a:ea typeface="Microsoft YaHei" charset="-122"/>
                          <a:cs typeface="Microsoft YaHei" charset="-122"/>
                        </a:rPr>
                        <m:t>)</m:t>
                      </m:r>
                    </m:oMath>
                  </a14:m>
                  <a:endParaRPr kumimoji="1" lang="zh-CN" altLang="en-US" sz="2400" dirty="0">
                    <a:solidFill>
                      <a:srgbClr val="0070C0"/>
                    </a:solidFill>
                    <a:latin typeface="Microsoft YaHei" charset="-122"/>
                    <a:ea typeface="Microsoft YaHei" charset="-122"/>
                    <a:cs typeface="Microsoft YaHei" charset="-122"/>
                  </a:endParaRPr>
                </a:p>
              </p:txBody>
            </p:sp>
          </mc:Choice>
          <mc:Fallback xmlns="">
            <p:sp>
              <p:nvSpPr>
                <p:cNvPr id="17" name="对角圆角矩形 16"/>
                <p:cNvSpPr>
                  <a:spLocks noRot="1" noChangeAspect="1" noMove="1" noResize="1" noEditPoints="1" noAdjustHandles="1" noChangeArrowheads="1" noChangeShapeType="1" noTextEdit="1"/>
                </p:cNvSpPr>
                <p:nvPr/>
              </p:nvSpPr>
              <p:spPr>
                <a:xfrm>
                  <a:off x="910549" y="2780928"/>
                  <a:ext cx="7696209" cy="1800200"/>
                </a:xfrm>
                <a:prstGeom prst="round2DiagRect">
                  <a:avLst>
                    <a:gd name="adj1" fmla="val 6823"/>
                    <a:gd name="adj2" fmla="val 0"/>
                  </a:avLst>
                </a:prstGeom>
                <a:blipFill rotWithShape="0">
                  <a:blip r:embed="rId2"/>
                  <a:stretch>
                    <a:fillRect l="-792" b="-2712"/>
                  </a:stretch>
                </a:blipFill>
                <a:ln>
                  <a:noFill/>
                </a:ln>
              </p:spPr>
              <p:txBody>
                <a:bodyPr/>
                <a:lstStyle/>
                <a:p>
                  <a:r>
                    <a:rPr lang="zh-CN" altLang="en-US">
                      <a:noFill/>
                    </a:rPr>
                    <a:t> </a:t>
                  </a:r>
                </a:p>
              </p:txBody>
            </p:sp>
          </mc:Fallback>
        </mc:AlternateContent>
      </p:grpSp>
      <p:grpSp>
        <p:nvGrpSpPr>
          <p:cNvPr id="18" name="组 17"/>
          <p:cNvGrpSpPr/>
          <p:nvPr/>
        </p:nvGrpSpPr>
        <p:grpSpPr>
          <a:xfrm>
            <a:off x="373746" y="3378175"/>
            <a:ext cx="8357657" cy="1202953"/>
            <a:chOff x="249101" y="2780928"/>
            <a:chExt cx="8357657" cy="1202953"/>
          </a:xfrm>
        </p:grpSpPr>
        <p:sp>
          <p:nvSpPr>
            <p:cNvPr id="19" name="Rounded Rectangle 2"/>
            <p:cNvSpPr/>
            <p:nvPr/>
          </p:nvSpPr>
          <p:spPr>
            <a:xfrm>
              <a:off x="249101" y="2780928"/>
              <a:ext cx="503999" cy="503999"/>
            </a:xfrm>
            <a:prstGeom prst="round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a:t>
              </a:r>
              <a:endParaRPr lang="en-US" sz="2400" dirty="0">
                <a:solidFill>
                  <a:prstClr val="white"/>
                </a:solidFill>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20" name="对角圆角矩形 19"/>
                <p:cNvSpPr/>
                <p:nvPr/>
              </p:nvSpPr>
              <p:spPr>
                <a:xfrm>
                  <a:off x="910549" y="2780928"/>
                  <a:ext cx="7696209" cy="1202953"/>
                </a:xfrm>
                <a:prstGeom prst="round2DiagRect">
                  <a:avLst>
                    <a:gd name="adj1" fmla="val 6823"/>
                    <a:gd name="adj2" fmla="val 0"/>
                  </a:avLst>
                </a:prstGeom>
                <a:solidFill>
                  <a:srgbClr val="D1D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smtClean="0">
                      <a:solidFill>
                        <a:srgbClr val="0070C0"/>
                      </a:solidFill>
                      <a:latin typeface="Microsoft YaHei" charset="-122"/>
                      <a:ea typeface="Microsoft YaHei" charset="-122"/>
                      <a:cs typeface="Microsoft YaHei" charset="-122"/>
                    </a:rPr>
                    <a:t>或者采用弗洛伊德</a:t>
                  </a:r>
                  <a:r>
                    <a:rPr kumimoji="1" lang="en-US" altLang="zh-CN" sz="2400" dirty="0" smtClean="0">
                      <a:solidFill>
                        <a:srgbClr val="0070C0"/>
                      </a:solidFill>
                      <a:latin typeface="Microsoft YaHei" charset="-122"/>
                      <a:ea typeface="Microsoft YaHei" charset="-122"/>
                      <a:cs typeface="Microsoft YaHei" charset="-122"/>
                    </a:rPr>
                    <a:t>(</a:t>
                  </a:r>
                  <a:r>
                    <a:rPr kumimoji="1" lang="en-US" altLang="zh-CN" sz="2400" dirty="0" err="1" smtClean="0">
                      <a:solidFill>
                        <a:srgbClr val="0070C0"/>
                      </a:solidFill>
                      <a:latin typeface="Microsoft YaHei" charset="-122"/>
                      <a:ea typeface="Microsoft YaHei" charset="-122"/>
                      <a:cs typeface="Microsoft YaHei" charset="-122"/>
                    </a:rPr>
                    <a:t>Floyed</a:t>
                  </a:r>
                  <a:r>
                    <a:rPr kumimoji="1" lang="en-US" altLang="zh-CN" sz="2400" dirty="0" smtClean="0">
                      <a:solidFill>
                        <a:srgbClr val="0070C0"/>
                      </a:solidFill>
                      <a:latin typeface="Microsoft YaHei" charset="-122"/>
                      <a:ea typeface="Microsoft YaHei" charset="-122"/>
                      <a:cs typeface="Microsoft YaHei" charset="-122"/>
                    </a:rPr>
                    <a:t>)</a:t>
                  </a:r>
                  <a:r>
                    <a:rPr kumimoji="1" lang="zh-CN" altLang="en-US" sz="2400" dirty="0" smtClean="0">
                      <a:solidFill>
                        <a:srgbClr val="0070C0"/>
                      </a:solidFill>
                      <a:latin typeface="Microsoft YaHei" charset="-122"/>
                      <a:ea typeface="Microsoft YaHei" charset="-122"/>
                      <a:cs typeface="Microsoft YaHei" charset="-122"/>
                    </a:rPr>
                    <a:t>算法，时间复杂度仍然是</a:t>
                  </a:r>
                  <a14:m>
                    <m:oMath xmlns:m="http://schemas.openxmlformats.org/officeDocument/2006/math">
                      <m:r>
                        <a:rPr kumimoji="1" lang="en-US" altLang="zh-CN" sz="2400" i="1">
                          <a:solidFill>
                            <a:srgbClr val="0070C0"/>
                          </a:solidFill>
                          <a:latin typeface="Cambria Math" charset="0"/>
                          <a:ea typeface="Microsoft YaHei" charset="-122"/>
                          <a:cs typeface="Microsoft YaHei" charset="-122"/>
                        </a:rPr>
                        <m:t>𝑂</m:t>
                      </m:r>
                      <m:r>
                        <a:rPr kumimoji="1" lang="en-US" altLang="zh-CN" sz="2400" i="1">
                          <a:solidFill>
                            <a:srgbClr val="0070C0"/>
                          </a:solidFill>
                          <a:latin typeface="Cambria Math" charset="0"/>
                          <a:ea typeface="Microsoft YaHei" charset="-122"/>
                          <a:cs typeface="Microsoft YaHei" charset="-122"/>
                        </a:rPr>
                        <m:t>(</m:t>
                      </m:r>
                      <m:sSup>
                        <m:sSupPr>
                          <m:ctrlPr>
                            <a:rPr kumimoji="1" lang="en-US" altLang="zh-CN" sz="2400" i="1">
                              <a:solidFill>
                                <a:srgbClr val="0070C0"/>
                              </a:solidFill>
                              <a:latin typeface="Cambria Math" charset="0"/>
                              <a:ea typeface="Microsoft YaHei" charset="-122"/>
                              <a:cs typeface="Microsoft YaHei" charset="-122"/>
                            </a:rPr>
                          </m:ctrlPr>
                        </m:sSupPr>
                        <m:e>
                          <m:r>
                            <a:rPr kumimoji="1" lang="en-US" altLang="zh-CN" sz="2400" i="1">
                              <a:solidFill>
                                <a:srgbClr val="0070C0"/>
                              </a:solidFill>
                              <a:latin typeface="Cambria Math" charset="0"/>
                              <a:ea typeface="Microsoft YaHei" charset="-122"/>
                              <a:cs typeface="Microsoft YaHei" charset="-122"/>
                            </a:rPr>
                            <m:t>𝑛</m:t>
                          </m:r>
                        </m:e>
                        <m:sup>
                          <m:r>
                            <a:rPr kumimoji="1" lang="en-US" altLang="zh-CN" sz="2400" i="1">
                              <a:solidFill>
                                <a:srgbClr val="0070C0"/>
                              </a:solidFill>
                              <a:latin typeface="Cambria Math" charset="0"/>
                              <a:ea typeface="Microsoft YaHei" charset="-122"/>
                              <a:cs typeface="Microsoft YaHei" charset="-122"/>
                            </a:rPr>
                            <m:t>3</m:t>
                          </m:r>
                        </m:sup>
                      </m:sSup>
                      <m:r>
                        <a:rPr kumimoji="1" lang="en-US" altLang="zh-CN" sz="2400" i="1">
                          <a:solidFill>
                            <a:srgbClr val="0070C0"/>
                          </a:solidFill>
                          <a:latin typeface="Cambria Math" charset="0"/>
                          <a:ea typeface="Microsoft YaHei" charset="-122"/>
                          <a:cs typeface="Microsoft YaHei" charset="-122"/>
                        </a:rPr>
                        <m:t>)</m:t>
                      </m:r>
                    </m:oMath>
                  </a14:m>
                  <a:r>
                    <a:rPr kumimoji="1" lang="zh-CN" altLang="en-US" sz="2400" dirty="0" smtClean="0">
                      <a:solidFill>
                        <a:srgbClr val="0070C0"/>
                      </a:solidFill>
                      <a:latin typeface="Microsoft YaHei" charset="-122"/>
                      <a:ea typeface="Microsoft YaHei" charset="-122"/>
                      <a:cs typeface="Microsoft YaHei" charset="-122"/>
                    </a:rPr>
                    <a:t>，但是比较简单</a:t>
                  </a:r>
                  <a:endParaRPr kumimoji="1" lang="zh-CN" altLang="en-US" sz="2400" dirty="0">
                    <a:solidFill>
                      <a:srgbClr val="0070C0"/>
                    </a:solidFill>
                    <a:latin typeface="Microsoft YaHei" charset="-122"/>
                    <a:ea typeface="Microsoft YaHei" charset="-122"/>
                    <a:cs typeface="Microsoft YaHei" charset="-122"/>
                  </a:endParaRPr>
                </a:p>
              </p:txBody>
            </p:sp>
          </mc:Choice>
          <mc:Fallback xmlns="">
            <p:sp>
              <p:nvSpPr>
                <p:cNvPr id="20" name="对角圆角矩形 19"/>
                <p:cNvSpPr>
                  <a:spLocks noRot="1" noChangeAspect="1" noMove="1" noResize="1" noEditPoints="1" noAdjustHandles="1" noChangeArrowheads="1" noChangeShapeType="1" noTextEdit="1"/>
                </p:cNvSpPr>
                <p:nvPr/>
              </p:nvSpPr>
              <p:spPr>
                <a:xfrm>
                  <a:off x="910549" y="2780928"/>
                  <a:ext cx="7696209" cy="1202953"/>
                </a:xfrm>
                <a:prstGeom prst="round2DiagRect">
                  <a:avLst>
                    <a:gd name="adj1" fmla="val 6823"/>
                    <a:gd name="adj2" fmla="val 0"/>
                  </a:avLst>
                </a:prstGeom>
                <a:blipFill rotWithShape="0">
                  <a:blip r:embed="rId3"/>
                  <a:stretch>
                    <a:fillRect l="-951" b="-7614"/>
                  </a:stretch>
                </a:blipFill>
                <a:ln>
                  <a:noFill/>
                </a:ln>
              </p:spPr>
              <p:txBody>
                <a:bodyPr/>
                <a:lstStyle/>
                <a:p>
                  <a:r>
                    <a:rPr lang="zh-CN" altLang="en-US">
                      <a:noFill/>
                    </a:rPr>
                    <a:t> </a:t>
                  </a:r>
                </a:p>
              </p:txBody>
            </p:sp>
          </mc:Fallback>
        </mc:AlternateContent>
      </p:grpSp>
    </p:spTree>
    <p:extLst>
      <p:ext uri="{BB962C8B-B14F-4D97-AF65-F5344CB8AC3E}">
        <p14:creationId xmlns:p14="http://schemas.microsoft.com/office/powerpoint/2010/main" val="151923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3</a:t>
            </a:r>
            <a:r>
              <a:rPr kumimoji="1" lang="zh-CN" altLang="en-US" dirty="0" smtClean="0"/>
              <a:t> 每对顶点间的最短路径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11" name="组 10"/>
          <p:cNvGrpSpPr/>
          <p:nvPr/>
        </p:nvGrpSpPr>
        <p:grpSpPr>
          <a:xfrm>
            <a:off x="168894" y="934818"/>
            <a:ext cx="8723586" cy="5734542"/>
            <a:chOff x="168894" y="1268760"/>
            <a:chExt cx="8723586" cy="4253319"/>
          </a:xfrm>
          <a:gradFill>
            <a:gsLst>
              <a:gs pos="0">
                <a:schemeClr val="bg1"/>
              </a:gs>
              <a:gs pos="98000">
                <a:srgbClr val="02BAF8"/>
              </a:gs>
            </a:gsLst>
            <a:lin ang="9600000" scaled="0"/>
          </a:gradFill>
        </p:grpSpPr>
        <p:sp>
          <p:nvSpPr>
            <p:cNvPr id="12" name="任意多边形: 形状 8"/>
            <p:cNvSpPr/>
            <p:nvPr/>
          </p:nvSpPr>
          <p:spPr>
            <a:xfrm flipH="1">
              <a:off x="168894" y="1268760"/>
              <a:ext cx="5771257" cy="482135"/>
            </a:xfrm>
            <a:custGeom>
              <a:avLst/>
              <a:gdLst>
                <a:gd name="connsiteX0" fmla="*/ 708661 w 7696200"/>
                <a:gd name="connsiteY0" fmla="*/ 0 h 787400"/>
                <a:gd name="connsiteX1" fmla="*/ 7696200 w 7696200"/>
                <a:gd name="connsiteY1" fmla="*/ 0 h 787400"/>
                <a:gd name="connsiteX2" fmla="*/ 7696200 w 7696200"/>
                <a:gd name="connsiteY2" fmla="*/ 787400 h 787400"/>
                <a:gd name="connsiteX3" fmla="*/ 0 w 7696200"/>
                <a:gd name="connsiteY3" fmla="*/ 787400 h 787400"/>
              </a:gdLst>
              <a:ahLst/>
              <a:cxnLst>
                <a:cxn ang="0">
                  <a:pos x="connsiteX0" y="connsiteY0"/>
                </a:cxn>
                <a:cxn ang="0">
                  <a:pos x="connsiteX1" y="connsiteY1"/>
                </a:cxn>
                <a:cxn ang="0">
                  <a:pos x="connsiteX2" y="connsiteY2"/>
                </a:cxn>
                <a:cxn ang="0">
                  <a:pos x="connsiteX3" y="connsiteY3"/>
                </a:cxn>
              </a:cxnLst>
              <a:rect l="l" t="t" r="r" b="b"/>
              <a:pathLst>
                <a:path w="7696200" h="787400">
                  <a:moveTo>
                    <a:pt x="708661" y="0"/>
                  </a:moveTo>
                  <a:lnTo>
                    <a:pt x="7696200" y="0"/>
                  </a:lnTo>
                  <a:lnTo>
                    <a:pt x="7696200" y="787400"/>
                  </a:lnTo>
                  <a:lnTo>
                    <a:pt x="0" y="7874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latin typeface="Microsoft YaHei" charset="-122"/>
                  <a:ea typeface="Microsoft YaHei" charset="-122"/>
                  <a:cs typeface="Microsoft YaHei" charset="-122"/>
                </a:rPr>
                <a:t>  算法：弗洛伊德</a:t>
              </a:r>
              <a:r>
                <a:rPr lang="en-US" altLang="zh-CN" sz="2400" dirty="0" smtClean="0">
                  <a:latin typeface="Microsoft YaHei" charset="-122"/>
                  <a:ea typeface="Microsoft YaHei" charset="-122"/>
                  <a:cs typeface="Microsoft YaHei" charset="-122"/>
                </a:rPr>
                <a:t>(</a:t>
              </a:r>
              <a:r>
                <a:rPr lang="en-US" altLang="zh-CN" sz="2400" dirty="0" err="1" smtClean="0">
                  <a:latin typeface="Microsoft YaHei" charset="-122"/>
                  <a:ea typeface="Microsoft YaHei" charset="-122"/>
                  <a:cs typeface="Microsoft YaHei" charset="-122"/>
                </a:rPr>
                <a:t>Floyed</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算法</a:t>
              </a:r>
              <a:endParaRPr lang="zh-CN" altLang="en-US" sz="2400" dirty="0">
                <a:latin typeface="Microsoft YaHei" charset="-122"/>
                <a:ea typeface="Microsoft YaHei" charset="-122"/>
                <a:cs typeface="Microsoft YaHei" charset="-122"/>
              </a:endParaRPr>
            </a:p>
          </p:txBody>
        </p:sp>
        <p:sp>
          <p:nvSpPr>
            <p:cNvPr id="13" name="框架 12"/>
            <p:cNvSpPr/>
            <p:nvPr/>
          </p:nvSpPr>
          <p:spPr>
            <a:xfrm>
              <a:off x="179512" y="1696027"/>
              <a:ext cx="8712968" cy="3826052"/>
            </a:xfrm>
            <a:prstGeom prst="frame">
              <a:avLst>
                <a:gd name="adj1" fmla="val 0"/>
              </a:avLst>
            </a:prstGeom>
            <a:grpFill/>
            <a:ln>
              <a:solidFill>
                <a:srgbClr val="02BAF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30000"/>
                </a:lnSpc>
              </a:pPr>
              <a:r>
                <a:rPr lang="en-US" altLang="zh-CN" sz="2400" b="1" dirty="0">
                  <a:solidFill>
                    <a:schemeClr val="tx1"/>
                  </a:solidFill>
                  <a:latin typeface="Arial" charset="0"/>
                </a:rPr>
                <a:t> Floyd</a:t>
              </a:r>
              <a:r>
                <a:rPr lang="zh-CN" altLang="en-US" sz="2400" b="1" dirty="0">
                  <a:solidFill>
                    <a:schemeClr val="tx1"/>
                  </a:solidFill>
                  <a:latin typeface="Arial" charset="0"/>
                </a:rPr>
                <a:t>算法从图的邻接矩阵开始，按照顶点</a:t>
              </a:r>
            </a:p>
            <a:p>
              <a:pPr>
                <a:lnSpc>
                  <a:spcPct val="130000"/>
                </a:lnSpc>
              </a:pPr>
              <a:r>
                <a:rPr lang="en-US" altLang="zh-CN" sz="2400" b="1" dirty="0">
                  <a:solidFill>
                    <a:schemeClr val="tx1"/>
                  </a:solidFill>
                  <a:latin typeface="Arial" charset="0"/>
                </a:rPr>
                <a:t>V</a:t>
              </a:r>
              <a:r>
                <a:rPr lang="en-US" altLang="zh-CN" sz="2400" b="1" baseline="-25000" dirty="0">
                  <a:solidFill>
                    <a:schemeClr val="tx1"/>
                  </a:solidFill>
                  <a:latin typeface="Arial" charset="0"/>
                </a:rPr>
                <a:t>0</a:t>
              </a:r>
              <a:r>
                <a:rPr lang="zh-CN" altLang="en-US" sz="2400" b="1" dirty="0">
                  <a:solidFill>
                    <a:schemeClr val="tx1"/>
                  </a:solidFill>
                  <a:latin typeface="Arial" charset="0"/>
                </a:rPr>
                <a:t>，</a:t>
              </a:r>
              <a:r>
                <a:rPr lang="en-US" altLang="zh-CN" sz="2400" b="1" dirty="0">
                  <a:solidFill>
                    <a:schemeClr val="tx1"/>
                  </a:solidFill>
                  <a:latin typeface="Arial" charset="0"/>
                </a:rPr>
                <a:t>V</a:t>
              </a:r>
              <a:r>
                <a:rPr lang="en-US" altLang="zh-CN" sz="2400" b="1" baseline="-25000" dirty="0">
                  <a:solidFill>
                    <a:schemeClr val="tx1"/>
                  </a:solidFill>
                  <a:latin typeface="Arial" charset="0"/>
                </a:rPr>
                <a:t>1</a:t>
              </a:r>
              <a:r>
                <a:rPr lang="zh-CN" altLang="en-US" sz="2400" b="1" dirty="0">
                  <a:solidFill>
                    <a:schemeClr val="tx1"/>
                  </a:solidFill>
                  <a:latin typeface="Arial" charset="0"/>
                </a:rPr>
                <a:t>，</a:t>
              </a:r>
              <a:r>
                <a:rPr lang="en-US" altLang="zh-CN" sz="2400" b="1" dirty="0">
                  <a:solidFill>
                    <a:schemeClr val="tx1"/>
                  </a:solidFill>
                  <a:latin typeface="Arial" charset="0"/>
                </a:rPr>
                <a:t>…</a:t>
              </a:r>
              <a:r>
                <a:rPr lang="zh-CN" altLang="en-US" sz="2400" b="1" dirty="0">
                  <a:solidFill>
                    <a:schemeClr val="tx1"/>
                  </a:solidFill>
                  <a:latin typeface="Arial" charset="0"/>
                </a:rPr>
                <a:t>，</a:t>
              </a:r>
              <a:r>
                <a:rPr lang="en-US" altLang="zh-CN" sz="2400" b="1" dirty="0">
                  <a:solidFill>
                    <a:schemeClr val="tx1"/>
                  </a:solidFill>
                  <a:latin typeface="Arial" charset="0"/>
                </a:rPr>
                <a:t>V</a:t>
              </a:r>
              <a:r>
                <a:rPr lang="en-US" altLang="zh-CN" sz="2400" b="1" baseline="-25000" dirty="0">
                  <a:solidFill>
                    <a:schemeClr val="tx1"/>
                  </a:solidFill>
                  <a:latin typeface="Arial" charset="0"/>
                </a:rPr>
                <a:t>n-1</a:t>
              </a:r>
              <a:r>
                <a:rPr lang="zh-CN" altLang="en-US" sz="2400" b="1" dirty="0">
                  <a:solidFill>
                    <a:schemeClr val="tx1"/>
                  </a:solidFill>
                  <a:latin typeface="Arial" charset="0"/>
                </a:rPr>
                <a:t>的次序，分别以每个顶点</a:t>
              </a:r>
            </a:p>
            <a:p>
              <a:pPr>
                <a:lnSpc>
                  <a:spcPct val="130000"/>
                </a:lnSpc>
              </a:pPr>
              <a:r>
                <a:rPr lang="en-US" altLang="zh-CN" sz="2400" b="1" dirty="0" err="1">
                  <a:solidFill>
                    <a:schemeClr val="tx1"/>
                  </a:solidFill>
                  <a:latin typeface="Arial" charset="0"/>
                </a:rPr>
                <a:t>V</a:t>
              </a:r>
              <a:r>
                <a:rPr lang="en-US" altLang="zh-CN" sz="2400" b="1" baseline="-25000" dirty="0" err="1">
                  <a:solidFill>
                    <a:schemeClr val="tx1"/>
                  </a:solidFill>
                  <a:latin typeface="Arial" charset="0"/>
                </a:rPr>
                <a:t>k</a:t>
              </a:r>
              <a:r>
                <a:rPr lang="zh-CN" altLang="en-US" sz="2400" b="1" dirty="0">
                  <a:solidFill>
                    <a:schemeClr val="tx1"/>
                  </a:solidFill>
                  <a:latin typeface="Arial" charset="0"/>
                </a:rPr>
                <a:t>（</a:t>
              </a:r>
              <a:r>
                <a:rPr lang="en-US" altLang="zh-CN" sz="2400" b="1" dirty="0">
                  <a:solidFill>
                    <a:schemeClr val="tx1"/>
                  </a:solidFill>
                  <a:latin typeface="Arial" charset="0"/>
                </a:rPr>
                <a:t>0≤k ≤ n-1</a:t>
              </a:r>
              <a:r>
                <a:rPr lang="zh-CN" altLang="en-US" sz="2400" b="1" dirty="0">
                  <a:solidFill>
                    <a:schemeClr val="tx1"/>
                  </a:solidFill>
                  <a:latin typeface="Arial" charset="0"/>
                </a:rPr>
                <a:t>）作为新考虑的中间点，在第</a:t>
              </a:r>
              <a:r>
                <a:rPr lang="en-US" altLang="zh-CN" sz="2400" b="1" dirty="0">
                  <a:solidFill>
                    <a:schemeClr val="tx1"/>
                  </a:solidFill>
                  <a:latin typeface="Arial" charset="0"/>
                </a:rPr>
                <a:t>k-1</a:t>
              </a:r>
              <a:r>
                <a:rPr lang="zh-CN" altLang="en-US" sz="2400" b="1" dirty="0">
                  <a:solidFill>
                    <a:schemeClr val="tx1"/>
                  </a:solidFill>
                  <a:latin typeface="Arial" charset="0"/>
                </a:rPr>
                <a:t>次运算得到的</a:t>
              </a:r>
              <a:r>
                <a:rPr lang="en-US" altLang="zh-CN" sz="2400" b="1" dirty="0">
                  <a:solidFill>
                    <a:schemeClr val="tx1"/>
                  </a:solidFill>
                  <a:latin typeface="Arial" charset="0"/>
                </a:rPr>
                <a:t>A</a:t>
              </a:r>
              <a:r>
                <a:rPr lang="en-US" altLang="zh-CN" sz="2400" b="1" baseline="30000" dirty="0">
                  <a:solidFill>
                    <a:schemeClr val="tx1"/>
                  </a:solidFill>
                  <a:latin typeface="Arial" charset="0"/>
                </a:rPr>
                <a:t>(k-1)</a:t>
              </a:r>
              <a:r>
                <a:rPr lang="zh-CN" altLang="en-US" sz="2400" b="1" dirty="0">
                  <a:solidFill>
                    <a:schemeClr val="tx1"/>
                  </a:solidFill>
                  <a:latin typeface="Arial" charset="0"/>
                </a:rPr>
                <a:t>（</a:t>
              </a:r>
              <a:r>
                <a:rPr lang="en-US" altLang="zh-CN" sz="2400" b="1" dirty="0">
                  <a:solidFill>
                    <a:schemeClr val="tx1"/>
                  </a:solidFill>
                  <a:latin typeface="Arial" charset="0"/>
                </a:rPr>
                <a:t>A</a:t>
              </a:r>
              <a:r>
                <a:rPr lang="en-US" altLang="zh-CN" sz="2400" b="1" baseline="30000" dirty="0">
                  <a:solidFill>
                    <a:schemeClr val="tx1"/>
                  </a:solidFill>
                  <a:latin typeface="Arial" charset="0"/>
                </a:rPr>
                <a:t>(-1)</a:t>
              </a:r>
              <a:r>
                <a:rPr lang="zh-CN" altLang="en-US" sz="2400" b="1" dirty="0">
                  <a:solidFill>
                    <a:schemeClr val="tx1"/>
                  </a:solidFill>
                  <a:latin typeface="Arial" charset="0"/>
                </a:rPr>
                <a:t>为图的邻接矩阵</a:t>
              </a:r>
              <a:r>
                <a:rPr lang="en-US" altLang="zh-CN" sz="2400" b="1" dirty="0">
                  <a:solidFill>
                    <a:schemeClr val="tx1"/>
                  </a:solidFill>
                  <a:latin typeface="Arial" charset="0"/>
                </a:rPr>
                <a:t>GA</a:t>
              </a:r>
              <a:r>
                <a:rPr lang="zh-CN" altLang="en-US" sz="2400" b="1" dirty="0">
                  <a:solidFill>
                    <a:schemeClr val="tx1"/>
                  </a:solidFill>
                  <a:latin typeface="Arial" charset="0"/>
                </a:rPr>
                <a:t>）的基础上，求出每对顶点</a:t>
              </a:r>
              <a:r>
                <a:rPr lang="en-US" altLang="zh-CN" sz="2400" b="1" dirty="0">
                  <a:solidFill>
                    <a:schemeClr val="tx1"/>
                  </a:solidFill>
                  <a:latin typeface="Arial" charset="0"/>
                </a:rPr>
                <a:t>V</a:t>
              </a:r>
              <a:r>
                <a:rPr lang="en-US" altLang="zh-CN" sz="2400" b="1" baseline="-25000" dirty="0">
                  <a:solidFill>
                    <a:schemeClr val="tx1"/>
                  </a:solidFill>
                  <a:latin typeface="Arial" charset="0"/>
                </a:rPr>
                <a:t>i</a:t>
              </a:r>
              <a:r>
                <a:rPr lang="zh-CN" altLang="en-US" sz="2400" b="1" dirty="0">
                  <a:solidFill>
                    <a:schemeClr val="tx1"/>
                  </a:solidFill>
                  <a:latin typeface="Arial" charset="0"/>
                </a:rPr>
                <a:t>到</a:t>
              </a:r>
              <a:r>
                <a:rPr lang="en-US" altLang="zh-CN" sz="2400" b="1" dirty="0" err="1">
                  <a:solidFill>
                    <a:schemeClr val="tx1"/>
                  </a:solidFill>
                  <a:latin typeface="Arial" charset="0"/>
                </a:rPr>
                <a:t>V</a:t>
              </a:r>
              <a:r>
                <a:rPr lang="en-US" altLang="zh-CN" sz="2400" b="1" baseline="-25000" dirty="0" err="1">
                  <a:solidFill>
                    <a:schemeClr val="tx1"/>
                  </a:solidFill>
                  <a:latin typeface="Arial" charset="0"/>
                </a:rPr>
                <a:t>j</a:t>
              </a:r>
              <a:r>
                <a:rPr lang="zh-CN" altLang="en-US" sz="2400" b="1" dirty="0">
                  <a:solidFill>
                    <a:schemeClr val="tx1"/>
                  </a:solidFill>
                  <a:latin typeface="Arial" charset="0"/>
                </a:rPr>
                <a:t>的目前最短路径长度</a:t>
              </a:r>
              <a:r>
                <a:rPr lang="en-US" altLang="zh-CN" sz="2400" b="1" dirty="0">
                  <a:solidFill>
                    <a:schemeClr val="tx1"/>
                  </a:solidFill>
                  <a:latin typeface="Arial" charset="0"/>
                </a:rPr>
                <a:t>A</a:t>
              </a:r>
              <a:r>
                <a:rPr lang="en-US" altLang="zh-CN" sz="2400" b="1" baseline="30000" dirty="0">
                  <a:solidFill>
                    <a:schemeClr val="tx1"/>
                  </a:solidFill>
                  <a:latin typeface="Arial" charset="0"/>
                </a:rPr>
                <a:t>(k)</a:t>
              </a:r>
              <a:r>
                <a:rPr lang="en-US" altLang="zh-CN" sz="2400" b="1" dirty="0">
                  <a:solidFill>
                    <a:schemeClr val="tx1"/>
                  </a:solidFill>
                  <a:latin typeface="Arial" charset="0"/>
                </a:rPr>
                <a:t>[</a:t>
              </a:r>
              <a:r>
                <a:rPr lang="en-US" altLang="zh-CN" sz="2400" b="1" dirty="0" err="1">
                  <a:solidFill>
                    <a:schemeClr val="tx1"/>
                  </a:solidFill>
                  <a:latin typeface="Arial" charset="0"/>
                </a:rPr>
                <a:t>i</a:t>
              </a:r>
              <a:r>
                <a:rPr lang="en-US" altLang="zh-CN" sz="2400" b="1" dirty="0">
                  <a:solidFill>
                    <a:schemeClr val="tx1"/>
                  </a:solidFill>
                  <a:latin typeface="Arial" charset="0"/>
                </a:rPr>
                <a:t>][j]</a:t>
              </a:r>
              <a:r>
                <a:rPr lang="zh-CN" altLang="en-US" sz="2400" b="1" dirty="0">
                  <a:solidFill>
                    <a:schemeClr val="tx1"/>
                  </a:solidFill>
                  <a:latin typeface="Arial" charset="0"/>
                </a:rPr>
                <a:t>，计算公式为：</a:t>
              </a:r>
              <a:endParaRPr kumimoji="1" lang="zh-CN" altLang="en-US" sz="2400" dirty="0">
                <a:solidFill>
                  <a:schemeClr val="tx1"/>
                </a:solidFill>
                <a:latin typeface="Microsoft YaHei" charset="-122"/>
                <a:ea typeface="Microsoft YaHei" charset="-122"/>
                <a:cs typeface="Microsoft YaHei" charset="-122"/>
              </a:endParaRPr>
            </a:p>
          </p:txBody>
        </p:sp>
      </p:grpSp>
      <p:sp>
        <p:nvSpPr>
          <p:cNvPr id="21" name="Text Box 6"/>
          <p:cNvSpPr txBox="1">
            <a:spLocks noChangeArrowheads="1"/>
          </p:cNvSpPr>
          <p:nvPr/>
        </p:nvSpPr>
        <p:spPr bwMode="auto">
          <a:xfrm>
            <a:off x="899592" y="4221088"/>
            <a:ext cx="6687152" cy="523220"/>
          </a:xfrm>
          <a:prstGeom prst="rect">
            <a:avLst/>
          </a:prstGeom>
          <a:noFill/>
          <a:ln w="9525">
            <a:noFill/>
            <a:miter lim="800000"/>
            <a:headEnd/>
            <a:tailEnd/>
          </a:ln>
          <a:effectLst/>
        </p:spPr>
        <p:txBody>
          <a:bodyPr wrap="none">
            <a:spAutoFit/>
          </a:bodyPr>
          <a:lstStyle/>
          <a:p>
            <a:r>
              <a:rPr lang="en-US" altLang="zh-CN" sz="2800" b="1" i="1" dirty="0">
                <a:solidFill>
                  <a:srgbClr val="0033CC"/>
                </a:solidFill>
                <a:effectLst>
                  <a:outerShdw blurRad="38100" dist="38100" dir="2700000" algn="tl">
                    <a:srgbClr val="C0C0C0"/>
                  </a:outerShdw>
                </a:effectLst>
              </a:rPr>
              <a:t>A</a:t>
            </a:r>
            <a:r>
              <a:rPr lang="en-US" altLang="zh-CN" sz="2800" b="1" i="1" baseline="30000" dirty="0">
                <a:solidFill>
                  <a:srgbClr val="0033CC"/>
                </a:solidFill>
                <a:effectLst>
                  <a:outerShdw blurRad="38100" dist="38100" dir="2700000" algn="tl">
                    <a:srgbClr val="C0C0C0"/>
                  </a:outerShdw>
                </a:effectLst>
              </a:rPr>
              <a:t>(k)</a:t>
            </a:r>
            <a:r>
              <a:rPr lang="en-US" altLang="zh-CN" sz="2800" b="1" i="1" dirty="0">
                <a:solidFill>
                  <a:srgbClr val="0033CC"/>
                </a:solidFill>
                <a:effectLst>
                  <a:outerShdw blurRad="38100" dist="38100" dir="2700000" algn="tl">
                    <a:srgbClr val="C0C0C0"/>
                  </a:outerShdw>
                </a:effectLst>
              </a:rPr>
              <a:t>[</a:t>
            </a:r>
            <a:r>
              <a:rPr lang="en-US" altLang="zh-CN" sz="2800" b="1" i="1" dirty="0" err="1">
                <a:solidFill>
                  <a:srgbClr val="0033CC"/>
                </a:solidFill>
                <a:effectLst>
                  <a:outerShdw blurRad="38100" dist="38100" dir="2700000" algn="tl">
                    <a:srgbClr val="C0C0C0"/>
                  </a:outerShdw>
                </a:effectLst>
              </a:rPr>
              <a:t>i</a:t>
            </a:r>
            <a:r>
              <a:rPr lang="en-US" altLang="zh-CN" sz="2800" b="1" i="1" dirty="0">
                <a:solidFill>
                  <a:srgbClr val="0033CC"/>
                </a:solidFill>
                <a:effectLst>
                  <a:outerShdw blurRad="38100" dist="38100" dir="2700000" algn="tl">
                    <a:srgbClr val="C0C0C0"/>
                  </a:outerShdw>
                </a:effectLst>
              </a:rPr>
              <a:t>][j]=min(A</a:t>
            </a:r>
            <a:r>
              <a:rPr lang="en-US" altLang="zh-CN" sz="2800" b="1" i="1" baseline="30000" dirty="0">
                <a:solidFill>
                  <a:srgbClr val="0033CC"/>
                </a:solidFill>
                <a:effectLst>
                  <a:outerShdw blurRad="38100" dist="38100" dir="2700000" algn="tl">
                    <a:srgbClr val="C0C0C0"/>
                  </a:outerShdw>
                </a:effectLst>
              </a:rPr>
              <a:t>(k-1)</a:t>
            </a:r>
            <a:r>
              <a:rPr lang="en-US" altLang="zh-CN" sz="2800" b="1" i="1" dirty="0">
                <a:solidFill>
                  <a:srgbClr val="0033CC"/>
                </a:solidFill>
                <a:effectLst>
                  <a:outerShdw blurRad="38100" dist="38100" dir="2700000" algn="tl">
                    <a:srgbClr val="C0C0C0"/>
                  </a:outerShdw>
                </a:effectLst>
              </a:rPr>
              <a:t>[</a:t>
            </a:r>
            <a:r>
              <a:rPr lang="en-US" altLang="zh-CN" sz="2800" b="1" i="1" dirty="0" err="1">
                <a:solidFill>
                  <a:srgbClr val="0033CC"/>
                </a:solidFill>
                <a:effectLst>
                  <a:outerShdw blurRad="38100" dist="38100" dir="2700000" algn="tl">
                    <a:srgbClr val="C0C0C0"/>
                  </a:outerShdw>
                </a:effectLst>
              </a:rPr>
              <a:t>i</a:t>
            </a:r>
            <a:r>
              <a:rPr lang="en-US" altLang="zh-CN" sz="2800" b="1" i="1" dirty="0">
                <a:solidFill>
                  <a:srgbClr val="0033CC"/>
                </a:solidFill>
                <a:effectLst>
                  <a:outerShdw blurRad="38100" dist="38100" dir="2700000" algn="tl">
                    <a:srgbClr val="C0C0C0"/>
                  </a:outerShdw>
                </a:effectLst>
              </a:rPr>
              <a:t>][j],A</a:t>
            </a:r>
            <a:r>
              <a:rPr lang="en-US" altLang="zh-CN" sz="2800" b="1" i="1" baseline="30000" dirty="0">
                <a:solidFill>
                  <a:srgbClr val="0033CC"/>
                </a:solidFill>
                <a:effectLst>
                  <a:outerShdw blurRad="38100" dist="38100" dir="2700000" algn="tl">
                    <a:srgbClr val="C0C0C0"/>
                  </a:outerShdw>
                </a:effectLst>
              </a:rPr>
              <a:t>(k-1)</a:t>
            </a:r>
            <a:r>
              <a:rPr lang="en-US" altLang="zh-CN" sz="2800" b="1" i="1" dirty="0">
                <a:solidFill>
                  <a:srgbClr val="0033CC"/>
                </a:solidFill>
                <a:effectLst>
                  <a:outerShdw blurRad="38100" dist="38100" dir="2700000" algn="tl">
                    <a:srgbClr val="C0C0C0"/>
                  </a:outerShdw>
                </a:effectLst>
              </a:rPr>
              <a:t>[</a:t>
            </a:r>
            <a:r>
              <a:rPr lang="en-US" altLang="zh-CN" sz="2800" b="1" i="1" dirty="0" err="1">
                <a:solidFill>
                  <a:srgbClr val="0033CC"/>
                </a:solidFill>
                <a:effectLst>
                  <a:outerShdw blurRad="38100" dist="38100" dir="2700000" algn="tl">
                    <a:srgbClr val="C0C0C0"/>
                  </a:outerShdw>
                </a:effectLst>
              </a:rPr>
              <a:t>i</a:t>
            </a:r>
            <a:r>
              <a:rPr lang="en-US" altLang="zh-CN" sz="2800" b="1" i="1" dirty="0">
                <a:solidFill>
                  <a:srgbClr val="0033CC"/>
                </a:solidFill>
                <a:effectLst>
                  <a:outerShdw blurRad="38100" dist="38100" dir="2700000" algn="tl">
                    <a:srgbClr val="C0C0C0"/>
                  </a:outerShdw>
                </a:effectLst>
              </a:rPr>
              <a:t>][k]+A</a:t>
            </a:r>
            <a:r>
              <a:rPr lang="en-US" altLang="zh-CN" sz="2800" b="1" i="1" baseline="30000" dirty="0">
                <a:solidFill>
                  <a:srgbClr val="0033CC"/>
                </a:solidFill>
                <a:effectLst>
                  <a:outerShdw blurRad="38100" dist="38100" dir="2700000" algn="tl">
                    <a:srgbClr val="C0C0C0"/>
                  </a:outerShdw>
                </a:effectLst>
              </a:rPr>
              <a:t>(k-1)</a:t>
            </a:r>
            <a:r>
              <a:rPr lang="en-US" altLang="zh-CN" sz="2800" b="1" i="1" dirty="0">
                <a:solidFill>
                  <a:srgbClr val="0033CC"/>
                </a:solidFill>
                <a:effectLst>
                  <a:outerShdw blurRad="38100" dist="38100" dir="2700000" algn="tl">
                    <a:srgbClr val="C0C0C0"/>
                  </a:outerShdw>
                </a:effectLst>
              </a:rPr>
              <a:t>[k][j])</a:t>
            </a:r>
          </a:p>
        </p:txBody>
      </p:sp>
    </p:spTree>
    <p:extLst>
      <p:ext uri="{BB962C8B-B14F-4D97-AF65-F5344CB8AC3E}">
        <p14:creationId xmlns:p14="http://schemas.microsoft.com/office/powerpoint/2010/main" val="135334180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3</a:t>
            </a:r>
            <a:r>
              <a:rPr kumimoji="1" lang="zh-CN" altLang="en-US" dirty="0" smtClean="0"/>
              <a:t> 每对顶点间的最短路径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9" name="Group 5"/>
          <p:cNvGrpSpPr>
            <a:grpSpLocks/>
          </p:cNvGrpSpPr>
          <p:nvPr/>
        </p:nvGrpSpPr>
        <p:grpSpPr bwMode="auto">
          <a:xfrm>
            <a:off x="341052" y="901719"/>
            <a:ext cx="2557462" cy="2773362"/>
            <a:chOff x="1643" y="251"/>
            <a:chExt cx="1611" cy="1747"/>
          </a:xfrm>
        </p:grpSpPr>
        <p:sp>
          <p:nvSpPr>
            <p:cNvPr id="10" name="Oval 6"/>
            <p:cNvSpPr>
              <a:spLocks noChangeArrowheads="1"/>
            </p:cNvSpPr>
            <p:nvPr/>
          </p:nvSpPr>
          <p:spPr bwMode="auto">
            <a:xfrm>
              <a:off x="1655" y="572"/>
              <a:ext cx="318" cy="317"/>
            </a:xfrm>
            <a:prstGeom prst="ellipse">
              <a:avLst/>
            </a:prstGeom>
            <a:ln>
              <a:solidFill>
                <a:srgbClr val="01BAF9"/>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lang="en-US" altLang="zh-CN" b="1">
                  <a:latin typeface="Arial" charset="0"/>
                </a:rPr>
                <a:t>2</a:t>
              </a:r>
            </a:p>
          </p:txBody>
        </p:sp>
        <p:sp>
          <p:nvSpPr>
            <p:cNvPr id="14" name="Oval 7"/>
            <p:cNvSpPr>
              <a:spLocks noChangeArrowheads="1"/>
            </p:cNvSpPr>
            <p:nvPr/>
          </p:nvSpPr>
          <p:spPr bwMode="auto">
            <a:xfrm>
              <a:off x="1655" y="1662"/>
              <a:ext cx="318" cy="317"/>
            </a:xfrm>
            <a:prstGeom prst="ellipse">
              <a:avLst/>
            </a:prstGeom>
            <a:ln>
              <a:solidFill>
                <a:srgbClr val="01BAF9"/>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lang="en-US" altLang="zh-CN" b="1">
                  <a:latin typeface="Arial" charset="0"/>
                </a:rPr>
                <a:t>0</a:t>
              </a:r>
            </a:p>
          </p:txBody>
        </p:sp>
        <p:sp>
          <p:nvSpPr>
            <p:cNvPr id="15" name="Oval 8"/>
            <p:cNvSpPr>
              <a:spLocks noChangeArrowheads="1"/>
            </p:cNvSpPr>
            <p:nvPr/>
          </p:nvSpPr>
          <p:spPr bwMode="auto">
            <a:xfrm>
              <a:off x="2880" y="572"/>
              <a:ext cx="318" cy="317"/>
            </a:xfrm>
            <a:prstGeom prst="ellipse">
              <a:avLst/>
            </a:prstGeom>
            <a:ln>
              <a:solidFill>
                <a:srgbClr val="01BAF9"/>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lang="en-US" altLang="zh-CN" b="1">
                  <a:latin typeface="Arial" charset="0"/>
                </a:rPr>
                <a:t>3</a:t>
              </a:r>
            </a:p>
          </p:txBody>
        </p:sp>
        <p:sp>
          <p:nvSpPr>
            <p:cNvPr id="16" name="Oval 9"/>
            <p:cNvSpPr>
              <a:spLocks noChangeArrowheads="1"/>
            </p:cNvSpPr>
            <p:nvPr/>
          </p:nvSpPr>
          <p:spPr bwMode="auto">
            <a:xfrm>
              <a:off x="2880" y="1662"/>
              <a:ext cx="318" cy="317"/>
            </a:xfrm>
            <a:prstGeom prst="ellipse">
              <a:avLst/>
            </a:prstGeom>
            <a:ln>
              <a:solidFill>
                <a:srgbClr val="01BAF9"/>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lang="en-US" altLang="zh-CN" b="1">
                  <a:latin typeface="Arial" charset="0"/>
                </a:rPr>
                <a:t>1</a:t>
              </a:r>
            </a:p>
          </p:txBody>
        </p:sp>
        <p:sp>
          <p:nvSpPr>
            <p:cNvPr id="17" name="Line 10"/>
            <p:cNvSpPr>
              <a:spLocks noChangeShapeType="1"/>
            </p:cNvSpPr>
            <p:nvPr/>
          </p:nvSpPr>
          <p:spPr bwMode="auto">
            <a:xfrm>
              <a:off x="1837" y="890"/>
              <a:ext cx="0" cy="771"/>
            </a:xfrm>
            <a:prstGeom prst="line">
              <a:avLst/>
            </a:prstGeom>
            <a:ln>
              <a:solidFill>
                <a:srgbClr val="01BAF9"/>
              </a:solidFill>
              <a:headEn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18" name="Line 11"/>
            <p:cNvSpPr>
              <a:spLocks noChangeShapeType="1"/>
            </p:cNvSpPr>
            <p:nvPr/>
          </p:nvSpPr>
          <p:spPr bwMode="auto">
            <a:xfrm flipV="1">
              <a:off x="1973" y="845"/>
              <a:ext cx="952" cy="907"/>
            </a:xfrm>
            <a:prstGeom prst="line">
              <a:avLst/>
            </a:prstGeom>
            <a:ln>
              <a:solidFill>
                <a:srgbClr val="01BAF9"/>
              </a:solidFill>
              <a:headEn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19" name="Line 12"/>
            <p:cNvSpPr>
              <a:spLocks noChangeShapeType="1"/>
            </p:cNvSpPr>
            <p:nvPr/>
          </p:nvSpPr>
          <p:spPr bwMode="auto">
            <a:xfrm>
              <a:off x="1973" y="1842"/>
              <a:ext cx="907" cy="0"/>
            </a:xfrm>
            <a:prstGeom prst="line">
              <a:avLst/>
            </a:prstGeom>
            <a:ln>
              <a:solidFill>
                <a:srgbClr val="01BAF9"/>
              </a:solidFill>
              <a:headEn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0" name="Line 13"/>
            <p:cNvSpPr>
              <a:spLocks noChangeShapeType="1"/>
            </p:cNvSpPr>
            <p:nvPr/>
          </p:nvSpPr>
          <p:spPr bwMode="auto">
            <a:xfrm flipV="1">
              <a:off x="3061" y="890"/>
              <a:ext cx="0" cy="771"/>
            </a:xfrm>
            <a:prstGeom prst="line">
              <a:avLst/>
            </a:prstGeom>
            <a:ln>
              <a:solidFill>
                <a:srgbClr val="01BAF9"/>
              </a:solidFill>
              <a:headEn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2" name="Freeform 14"/>
            <p:cNvSpPr>
              <a:spLocks/>
            </p:cNvSpPr>
            <p:nvPr/>
          </p:nvSpPr>
          <p:spPr bwMode="auto">
            <a:xfrm>
              <a:off x="1973" y="799"/>
              <a:ext cx="907" cy="73"/>
            </a:xfrm>
            <a:custGeom>
              <a:avLst/>
              <a:gdLst/>
              <a:ahLst/>
              <a:cxnLst>
                <a:cxn ang="0">
                  <a:pos x="0" y="0"/>
                </a:cxn>
                <a:cxn ang="0">
                  <a:pos x="401" y="73"/>
                </a:cxn>
                <a:cxn ang="0">
                  <a:pos x="907" y="0"/>
                </a:cxn>
              </a:cxnLst>
              <a:rect l="0" t="0" r="r" b="b"/>
              <a:pathLst>
                <a:path w="907" h="73">
                  <a:moveTo>
                    <a:pt x="0" y="0"/>
                  </a:moveTo>
                  <a:cubicBezTo>
                    <a:pt x="67" y="12"/>
                    <a:pt x="250" y="73"/>
                    <a:pt x="401" y="73"/>
                  </a:cubicBezTo>
                  <a:cubicBezTo>
                    <a:pt x="552" y="73"/>
                    <a:pt x="802" y="15"/>
                    <a:pt x="907" y="0"/>
                  </a:cubicBezTo>
                </a:path>
              </a:pathLst>
            </a:custGeom>
            <a:ln>
              <a:solidFill>
                <a:srgbClr val="01BAF9"/>
              </a:solidFill>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3" name="Freeform 15"/>
            <p:cNvSpPr>
              <a:spLocks/>
            </p:cNvSpPr>
            <p:nvPr/>
          </p:nvSpPr>
          <p:spPr bwMode="auto">
            <a:xfrm>
              <a:off x="1927" y="529"/>
              <a:ext cx="998" cy="89"/>
            </a:xfrm>
            <a:custGeom>
              <a:avLst/>
              <a:gdLst/>
              <a:ahLst/>
              <a:cxnLst>
                <a:cxn ang="0">
                  <a:pos x="998" y="89"/>
                </a:cxn>
                <a:cxn ang="0">
                  <a:pos x="478" y="0"/>
                </a:cxn>
                <a:cxn ang="0">
                  <a:pos x="0" y="89"/>
                </a:cxn>
              </a:cxnLst>
              <a:rect l="0" t="0" r="r" b="b"/>
              <a:pathLst>
                <a:path w="998" h="89">
                  <a:moveTo>
                    <a:pt x="998" y="89"/>
                  </a:moveTo>
                  <a:cubicBezTo>
                    <a:pt x="911" y="74"/>
                    <a:pt x="644" y="0"/>
                    <a:pt x="478" y="0"/>
                  </a:cubicBezTo>
                  <a:cubicBezTo>
                    <a:pt x="312" y="0"/>
                    <a:pt x="100" y="71"/>
                    <a:pt x="0" y="89"/>
                  </a:cubicBezTo>
                </a:path>
              </a:pathLst>
            </a:custGeom>
            <a:ln>
              <a:solidFill>
                <a:srgbClr val="01BAF9"/>
              </a:solidFill>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4" name="Freeform 16"/>
            <p:cNvSpPr>
              <a:spLocks/>
            </p:cNvSpPr>
            <p:nvPr/>
          </p:nvSpPr>
          <p:spPr bwMode="auto">
            <a:xfrm>
              <a:off x="1973" y="799"/>
              <a:ext cx="998" cy="862"/>
            </a:xfrm>
            <a:custGeom>
              <a:avLst/>
              <a:gdLst/>
              <a:ahLst/>
              <a:cxnLst>
                <a:cxn ang="0">
                  <a:pos x="0" y="0"/>
                </a:cxn>
                <a:cxn ang="0">
                  <a:pos x="627" y="353"/>
                </a:cxn>
                <a:cxn ang="0">
                  <a:pos x="998" y="862"/>
                </a:cxn>
              </a:cxnLst>
              <a:rect l="0" t="0" r="r" b="b"/>
              <a:pathLst>
                <a:path w="998" h="862">
                  <a:moveTo>
                    <a:pt x="0" y="0"/>
                  </a:moveTo>
                  <a:cubicBezTo>
                    <a:pt x="105" y="59"/>
                    <a:pt x="461" y="209"/>
                    <a:pt x="627" y="353"/>
                  </a:cubicBezTo>
                  <a:cubicBezTo>
                    <a:pt x="793" y="497"/>
                    <a:pt x="921" y="756"/>
                    <a:pt x="998" y="862"/>
                  </a:cubicBezTo>
                </a:path>
              </a:pathLst>
            </a:custGeom>
            <a:ln>
              <a:solidFill>
                <a:srgbClr val="01BAF9"/>
              </a:solidFill>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5" name="Freeform 17"/>
            <p:cNvSpPr>
              <a:spLocks/>
            </p:cNvSpPr>
            <p:nvPr/>
          </p:nvSpPr>
          <p:spPr bwMode="auto">
            <a:xfrm>
              <a:off x="1882" y="891"/>
              <a:ext cx="998" cy="907"/>
            </a:xfrm>
            <a:custGeom>
              <a:avLst/>
              <a:gdLst/>
              <a:ahLst/>
              <a:cxnLst>
                <a:cxn ang="0">
                  <a:pos x="998" y="907"/>
                </a:cxn>
                <a:cxn ang="0">
                  <a:pos x="414" y="518"/>
                </a:cxn>
                <a:cxn ang="0">
                  <a:pos x="0" y="0"/>
                </a:cxn>
              </a:cxnLst>
              <a:rect l="0" t="0" r="r" b="b"/>
              <a:pathLst>
                <a:path w="998" h="907">
                  <a:moveTo>
                    <a:pt x="998" y="907"/>
                  </a:moveTo>
                  <a:cubicBezTo>
                    <a:pt x="901" y="842"/>
                    <a:pt x="580" y="669"/>
                    <a:pt x="414" y="518"/>
                  </a:cubicBezTo>
                  <a:cubicBezTo>
                    <a:pt x="248" y="367"/>
                    <a:pt x="86" y="108"/>
                    <a:pt x="0" y="0"/>
                  </a:cubicBezTo>
                </a:path>
              </a:pathLst>
            </a:custGeom>
            <a:ln>
              <a:solidFill>
                <a:srgbClr val="01BAF9"/>
              </a:solidFill>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6" name="Text Box 18"/>
            <p:cNvSpPr txBox="1">
              <a:spLocks noChangeArrowheads="1"/>
            </p:cNvSpPr>
            <p:nvPr/>
          </p:nvSpPr>
          <p:spPr bwMode="auto">
            <a:xfrm>
              <a:off x="1643" y="1113"/>
              <a:ext cx="205" cy="250"/>
            </a:xfrm>
            <a:prstGeom prst="rect">
              <a:avLst/>
            </a:prstGeom>
            <a:noFill/>
            <a:ln w="9525">
              <a:noFill/>
              <a:miter lim="800000"/>
              <a:headEnd/>
              <a:tailEnd/>
            </a:ln>
            <a:effectLst/>
          </p:spPr>
          <p:txBody>
            <a:bodyPr wrap="none">
              <a:spAutoFit/>
            </a:bodyPr>
            <a:lstStyle/>
            <a:p>
              <a:r>
                <a:rPr lang="en-US" altLang="zh-CN" sz="2000" b="1">
                  <a:latin typeface="Arial" charset="0"/>
                </a:rPr>
                <a:t>3</a:t>
              </a:r>
            </a:p>
          </p:txBody>
        </p:sp>
        <p:sp>
          <p:nvSpPr>
            <p:cNvPr id="27" name="Text Box 19"/>
            <p:cNvSpPr txBox="1">
              <a:spLocks noChangeArrowheads="1"/>
            </p:cNvSpPr>
            <p:nvPr/>
          </p:nvSpPr>
          <p:spPr bwMode="auto">
            <a:xfrm>
              <a:off x="2278" y="1748"/>
              <a:ext cx="205" cy="250"/>
            </a:xfrm>
            <a:prstGeom prst="rect">
              <a:avLst/>
            </a:prstGeom>
            <a:noFill/>
            <a:ln w="9525">
              <a:noFill/>
              <a:miter lim="800000"/>
              <a:headEnd/>
              <a:tailEnd/>
            </a:ln>
            <a:effectLst/>
          </p:spPr>
          <p:txBody>
            <a:bodyPr wrap="none">
              <a:spAutoFit/>
            </a:bodyPr>
            <a:lstStyle/>
            <a:p>
              <a:r>
                <a:rPr lang="en-US" altLang="zh-CN" sz="2000" b="1">
                  <a:latin typeface="Arial" charset="0"/>
                </a:rPr>
                <a:t>1</a:t>
              </a:r>
            </a:p>
          </p:txBody>
        </p:sp>
        <p:sp>
          <p:nvSpPr>
            <p:cNvPr id="28" name="Text Box 20"/>
            <p:cNvSpPr txBox="1">
              <a:spLocks noChangeArrowheads="1"/>
            </p:cNvSpPr>
            <p:nvPr/>
          </p:nvSpPr>
          <p:spPr bwMode="auto">
            <a:xfrm>
              <a:off x="2278" y="251"/>
              <a:ext cx="205" cy="250"/>
            </a:xfrm>
            <a:prstGeom prst="rect">
              <a:avLst/>
            </a:prstGeom>
            <a:noFill/>
            <a:ln w="9525">
              <a:noFill/>
              <a:miter lim="800000"/>
              <a:headEnd/>
              <a:tailEnd/>
            </a:ln>
            <a:effectLst/>
          </p:spPr>
          <p:txBody>
            <a:bodyPr wrap="none">
              <a:spAutoFit/>
            </a:bodyPr>
            <a:lstStyle/>
            <a:p>
              <a:r>
                <a:rPr lang="en-US" altLang="zh-CN" sz="2000" b="1">
                  <a:latin typeface="Arial" charset="0"/>
                </a:rPr>
                <a:t>6</a:t>
              </a:r>
            </a:p>
          </p:txBody>
        </p:sp>
        <p:sp>
          <p:nvSpPr>
            <p:cNvPr id="29" name="Text Box 21"/>
            <p:cNvSpPr txBox="1">
              <a:spLocks noChangeArrowheads="1"/>
            </p:cNvSpPr>
            <p:nvPr/>
          </p:nvSpPr>
          <p:spPr bwMode="auto">
            <a:xfrm>
              <a:off x="2414" y="614"/>
              <a:ext cx="205" cy="250"/>
            </a:xfrm>
            <a:prstGeom prst="rect">
              <a:avLst/>
            </a:prstGeom>
            <a:noFill/>
            <a:ln w="9525">
              <a:noFill/>
              <a:miter lim="800000"/>
              <a:headEnd/>
              <a:tailEnd/>
            </a:ln>
            <a:effectLst/>
          </p:spPr>
          <p:txBody>
            <a:bodyPr wrap="none">
              <a:spAutoFit/>
            </a:bodyPr>
            <a:lstStyle/>
            <a:p>
              <a:r>
                <a:rPr lang="en-US" altLang="zh-CN" sz="2000" b="1">
                  <a:latin typeface="Arial" charset="0"/>
                </a:rPr>
                <a:t>8</a:t>
              </a:r>
            </a:p>
          </p:txBody>
        </p:sp>
        <p:sp>
          <p:nvSpPr>
            <p:cNvPr id="30" name="Text Box 22"/>
            <p:cNvSpPr txBox="1">
              <a:spLocks noChangeArrowheads="1"/>
            </p:cNvSpPr>
            <p:nvPr/>
          </p:nvSpPr>
          <p:spPr bwMode="auto">
            <a:xfrm>
              <a:off x="3049" y="1159"/>
              <a:ext cx="205" cy="250"/>
            </a:xfrm>
            <a:prstGeom prst="rect">
              <a:avLst/>
            </a:prstGeom>
            <a:noFill/>
            <a:ln w="9525">
              <a:noFill/>
              <a:miter lim="800000"/>
              <a:headEnd/>
              <a:tailEnd/>
            </a:ln>
            <a:effectLst/>
          </p:spPr>
          <p:txBody>
            <a:bodyPr wrap="none">
              <a:spAutoFit/>
            </a:bodyPr>
            <a:lstStyle/>
            <a:p>
              <a:r>
                <a:rPr lang="en-US" altLang="zh-CN" sz="2000" b="1">
                  <a:latin typeface="Arial" charset="0"/>
                </a:rPr>
                <a:t>2</a:t>
              </a:r>
            </a:p>
          </p:txBody>
        </p:sp>
        <p:sp>
          <p:nvSpPr>
            <p:cNvPr id="31" name="Text Box 23"/>
            <p:cNvSpPr txBox="1">
              <a:spLocks noChangeArrowheads="1"/>
            </p:cNvSpPr>
            <p:nvPr/>
          </p:nvSpPr>
          <p:spPr bwMode="auto">
            <a:xfrm>
              <a:off x="2323" y="886"/>
              <a:ext cx="205" cy="250"/>
            </a:xfrm>
            <a:prstGeom prst="rect">
              <a:avLst/>
            </a:prstGeom>
            <a:noFill/>
            <a:ln w="9525">
              <a:noFill/>
              <a:miter lim="800000"/>
              <a:headEnd/>
              <a:tailEnd/>
            </a:ln>
            <a:effectLst/>
          </p:spPr>
          <p:txBody>
            <a:bodyPr wrap="none">
              <a:spAutoFit/>
            </a:bodyPr>
            <a:lstStyle/>
            <a:p>
              <a:r>
                <a:rPr lang="en-US" altLang="zh-CN" sz="2000" b="1" dirty="0">
                  <a:latin typeface="Arial" charset="0"/>
                </a:rPr>
                <a:t>5</a:t>
              </a:r>
            </a:p>
          </p:txBody>
        </p:sp>
        <p:sp>
          <p:nvSpPr>
            <p:cNvPr id="32" name="Text Box 24"/>
            <p:cNvSpPr txBox="1">
              <a:spLocks noChangeArrowheads="1"/>
            </p:cNvSpPr>
            <p:nvPr/>
          </p:nvSpPr>
          <p:spPr bwMode="auto">
            <a:xfrm>
              <a:off x="2459" y="1431"/>
              <a:ext cx="205" cy="250"/>
            </a:xfrm>
            <a:prstGeom prst="rect">
              <a:avLst/>
            </a:prstGeom>
            <a:noFill/>
            <a:ln w="9525">
              <a:noFill/>
              <a:miter lim="800000"/>
              <a:headEnd/>
              <a:tailEnd/>
            </a:ln>
            <a:effectLst/>
          </p:spPr>
          <p:txBody>
            <a:bodyPr wrap="none">
              <a:spAutoFit/>
            </a:bodyPr>
            <a:lstStyle/>
            <a:p>
              <a:r>
                <a:rPr lang="en-US" altLang="zh-CN" sz="2000" b="1">
                  <a:latin typeface="Arial" charset="0"/>
                </a:rPr>
                <a:t>9</a:t>
              </a:r>
            </a:p>
          </p:txBody>
        </p:sp>
        <p:sp>
          <p:nvSpPr>
            <p:cNvPr id="33" name="Text Box 25"/>
            <p:cNvSpPr txBox="1">
              <a:spLocks noChangeArrowheads="1"/>
            </p:cNvSpPr>
            <p:nvPr/>
          </p:nvSpPr>
          <p:spPr bwMode="auto">
            <a:xfrm>
              <a:off x="2018" y="1389"/>
              <a:ext cx="205" cy="250"/>
            </a:xfrm>
            <a:prstGeom prst="rect">
              <a:avLst/>
            </a:prstGeom>
            <a:noFill/>
            <a:ln w="9525">
              <a:noFill/>
              <a:miter lim="800000"/>
              <a:headEnd/>
              <a:tailEnd/>
            </a:ln>
            <a:effectLst/>
          </p:spPr>
          <p:txBody>
            <a:bodyPr wrap="none">
              <a:spAutoFit/>
            </a:bodyPr>
            <a:lstStyle/>
            <a:p>
              <a:r>
                <a:rPr lang="en-US" altLang="zh-CN" sz="2000" b="1">
                  <a:latin typeface="Arial" charset="0"/>
                </a:rPr>
                <a:t>4</a:t>
              </a:r>
            </a:p>
          </p:txBody>
        </p:sp>
      </p:grpSp>
      <p:graphicFrame>
        <p:nvGraphicFramePr>
          <p:cNvPr id="34" name="Object 2"/>
          <p:cNvGraphicFramePr>
            <a:graphicFrameLocks noChangeAspect="1"/>
          </p:cNvGraphicFramePr>
          <p:nvPr>
            <p:extLst>
              <p:ext uri="{D42A27DB-BD31-4B8C-83A1-F6EECF244321}">
                <p14:modId xmlns:p14="http://schemas.microsoft.com/office/powerpoint/2010/main" val="194885778"/>
              </p:ext>
            </p:extLst>
          </p:nvPr>
        </p:nvGraphicFramePr>
        <p:xfrm>
          <a:off x="503634" y="4095356"/>
          <a:ext cx="3671887" cy="2298700"/>
        </p:xfrm>
        <a:graphic>
          <a:graphicData uri="http://schemas.openxmlformats.org/presentationml/2006/ole">
            <mc:AlternateContent xmlns:mc="http://schemas.openxmlformats.org/markup-compatibility/2006">
              <mc:Choice xmlns:v="urn:schemas-microsoft-com:vml" Requires="v">
                <p:oleObj spid="_x0000_s46093" name="公式" r:id="rId3" imgW="1460160" imgH="914400" progId="">
                  <p:embed/>
                </p:oleObj>
              </mc:Choice>
              <mc:Fallback>
                <p:oleObj name="公式" r:id="rId3" imgW="1460160" imgH="9144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634" y="4095356"/>
                        <a:ext cx="3671887" cy="2298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 name="Object 2"/>
          <p:cNvGraphicFramePr>
            <a:graphicFrameLocks noChangeAspect="1"/>
          </p:cNvGraphicFramePr>
          <p:nvPr>
            <p:extLst>
              <p:ext uri="{D42A27DB-BD31-4B8C-83A1-F6EECF244321}">
                <p14:modId xmlns:p14="http://schemas.microsoft.com/office/powerpoint/2010/main" val="165183837"/>
              </p:ext>
            </p:extLst>
          </p:nvPr>
        </p:nvGraphicFramePr>
        <p:xfrm>
          <a:off x="4684713" y="4103688"/>
          <a:ext cx="3544887" cy="2298700"/>
        </p:xfrm>
        <a:graphic>
          <a:graphicData uri="http://schemas.openxmlformats.org/presentationml/2006/ole">
            <mc:AlternateContent xmlns:mc="http://schemas.openxmlformats.org/markup-compatibility/2006">
              <mc:Choice xmlns:v="urn:schemas-microsoft-com:vml" Requires="v">
                <p:oleObj spid="_x0000_s46094" name="公式" r:id="rId5" imgW="1409400" imgH="914400" progId="">
                  <p:embed/>
                </p:oleObj>
              </mc:Choice>
              <mc:Fallback>
                <p:oleObj name="公式" r:id="rId5" imgW="1409400" imgH="9144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4713" y="4103688"/>
                        <a:ext cx="3544887" cy="2298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框架 2"/>
          <p:cNvSpPr/>
          <p:nvPr/>
        </p:nvSpPr>
        <p:spPr>
          <a:xfrm>
            <a:off x="1441053" y="4005064"/>
            <a:ext cx="2914923" cy="648072"/>
          </a:xfrm>
          <a:prstGeom prst="frame">
            <a:avLst>
              <a:gd name="adj1" fmla="val 2176"/>
            </a:avLst>
          </a:prstGeom>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7" name="框架 36"/>
          <p:cNvSpPr/>
          <p:nvPr/>
        </p:nvSpPr>
        <p:spPr>
          <a:xfrm>
            <a:off x="1593453" y="3820194"/>
            <a:ext cx="746125" cy="2705408"/>
          </a:xfrm>
          <a:prstGeom prst="frame">
            <a:avLst>
              <a:gd name="adj1" fmla="val 2176"/>
            </a:avLst>
          </a:prstGeom>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8" name="Text Box 6"/>
          <p:cNvSpPr txBox="1">
            <a:spLocks noChangeArrowheads="1"/>
          </p:cNvSpPr>
          <p:nvPr/>
        </p:nvSpPr>
        <p:spPr bwMode="auto">
          <a:xfrm>
            <a:off x="2475776" y="868100"/>
            <a:ext cx="6687152" cy="523220"/>
          </a:xfrm>
          <a:prstGeom prst="rect">
            <a:avLst/>
          </a:prstGeom>
          <a:noFill/>
          <a:ln w="9525">
            <a:noFill/>
            <a:miter lim="800000"/>
            <a:headEnd/>
            <a:tailEnd/>
          </a:ln>
          <a:effectLst/>
        </p:spPr>
        <p:txBody>
          <a:bodyPr wrap="none">
            <a:spAutoFit/>
          </a:bodyPr>
          <a:lstStyle/>
          <a:p>
            <a:r>
              <a:rPr lang="en-US" altLang="zh-CN" sz="2800" b="1" i="1" dirty="0">
                <a:solidFill>
                  <a:srgbClr val="0033CC"/>
                </a:solidFill>
                <a:effectLst>
                  <a:outerShdw blurRad="38100" dist="38100" dir="2700000" algn="tl">
                    <a:srgbClr val="C0C0C0"/>
                  </a:outerShdw>
                </a:effectLst>
              </a:rPr>
              <a:t>A</a:t>
            </a:r>
            <a:r>
              <a:rPr lang="en-US" altLang="zh-CN" sz="2800" b="1" i="1" baseline="30000" dirty="0">
                <a:solidFill>
                  <a:srgbClr val="0033CC"/>
                </a:solidFill>
                <a:effectLst>
                  <a:outerShdw blurRad="38100" dist="38100" dir="2700000" algn="tl">
                    <a:srgbClr val="C0C0C0"/>
                  </a:outerShdw>
                </a:effectLst>
              </a:rPr>
              <a:t>(k)</a:t>
            </a:r>
            <a:r>
              <a:rPr lang="en-US" altLang="zh-CN" sz="2800" b="1" i="1" dirty="0">
                <a:solidFill>
                  <a:srgbClr val="0033CC"/>
                </a:solidFill>
                <a:effectLst>
                  <a:outerShdw blurRad="38100" dist="38100" dir="2700000" algn="tl">
                    <a:srgbClr val="C0C0C0"/>
                  </a:outerShdw>
                </a:effectLst>
              </a:rPr>
              <a:t>[</a:t>
            </a:r>
            <a:r>
              <a:rPr lang="en-US" altLang="zh-CN" sz="2800" b="1" i="1" dirty="0" err="1">
                <a:solidFill>
                  <a:srgbClr val="0033CC"/>
                </a:solidFill>
                <a:effectLst>
                  <a:outerShdw blurRad="38100" dist="38100" dir="2700000" algn="tl">
                    <a:srgbClr val="C0C0C0"/>
                  </a:outerShdw>
                </a:effectLst>
              </a:rPr>
              <a:t>i</a:t>
            </a:r>
            <a:r>
              <a:rPr lang="en-US" altLang="zh-CN" sz="2800" b="1" i="1" dirty="0">
                <a:solidFill>
                  <a:srgbClr val="0033CC"/>
                </a:solidFill>
                <a:effectLst>
                  <a:outerShdw blurRad="38100" dist="38100" dir="2700000" algn="tl">
                    <a:srgbClr val="C0C0C0"/>
                  </a:outerShdw>
                </a:effectLst>
              </a:rPr>
              <a:t>][j]=min(A</a:t>
            </a:r>
            <a:r>
              <a:rPr lang="en-US" altLang="zh-CN" sz="2800" b="1" i="1" baseline="30000" dirty="0">
                <a:solidFill>
                  <a:srgbClr val="0033CC"/>
                </a:solidFill>
                <a:effectLst>
                  <a:outerShdw blurRad="38100" dist="38100" dir="2700000" algn="tl">
                    <a:srgbClr val="C0C0C0"/>
                  </a:outerShdw>
                </a:effectLst>
              </a:rPr>
              <a:t>(k-1)</a:t>
            </a:r>
            <a:r>
              <a:rPr lang="en-US" altLang="zh-CN" sz="2800" b="1" i="1" dirty="0">
                <a:solidFill>
                  <a:srgbClr val="0033CC"/>
                </a:solidFill>
                <a:effectLst>
                  <a:outerShdw blurRad="38100" dist="38100" dir="2700000" algn="tl">
                    <a:srgbClr val="C0C0C0"/>
                  </a:outerShdw>
                </a:effectLst>
              </a:rPr>
              <a:t>[</a:t>
            </a:r>
            <a:r>
              <a:rPr lang="en-US" altLang="zh-CN" sz="2800" b="1" i="1" dirty="0" err="1">
                <a:solidFill>
                  <a:srgbClr val="0033CC"/>
                </a:solidFill>
                <a:effectLst>
                  <a:outerShdw blurRad="38100" dist="38100" dir="2700000" algn="tl">
                    <a:srgbClr val="C0C0C0"/>
                  </a:outerShdw>
                </a:effectLst>
              </a:rPr>
              <a:t>i</a:t>
            </a:r>
            <a:r>
              <a:rPr lang="en-US" altLang="zh-CN" sz="2800" b="1" i="1" dirty="0">
                <a:solidFill>
                  <a:srgbClr val="0033CC"/>
                </a:solidFill>
                <a:effectLst>
                  <a:outerShdw blurRad="38100" dist="38100" dir="2700000" algn="tl">
                    <a:srgbClr val="C0C0C0"/>
                  </a:outerShdw>
                </a:effectLst>
              </a:rPr>
              <a:t>][j],A</a:t>
            </a:r>
            <a:r>
              <a:rPr lang="en-US" altLang="zh-CN" sz="2800" b="1" i="1" baseline="30000" dirty="0">
                <a:solidFill>
                  <a:srgbClr val="0033CC"/>
                </a:solidFill>
                <a:effectLst>
                  <a:outerShdw blurRad="38100" dist="38100" dir="2700000" algn="tl">
                    <a:srgbClr val="C0C0C0"/>
                  </a:outerShdw>
                </a:effectLst>
              </a:rPr>
              <a:t>(k-1)</a:t>
            </a:r>
            <a:r>
              <a:rPr lang="en-US" altLang="zh-CN" sz="2800" b="1" i="1" dirty="0">
                <a:solidFill>
                  <a:srgbClr val="0033CC"/>
                </a:solidFill>
                <a:effectLst>
                  <a:outerShdw blurRad="38100" dist="38100" dir="2700000" algn="tl">
                    <a:srgbClr val="C0C0C0"/>
                  </a:outerShdw>
                </a:effectLst>
              </a:rPr>
              <a:t>[</a:t>
            </a:r>
            <a:r>
              <a:rPr lang="en-US" altLang="zh-CN" sz="2800" b="1" i="1" dirty="0" err="1">
                <a:solidFill>
                  <a:srgbClr val="0033CC"/>
                </a:solidFill>
                <a:effectLst>
                  <a:outerShdw blurRad="38100" dist="38100" dir="2700000" algn="tl">
                    <a:srgbClr val="C0C0C0"/>
                  </a:outerShdw>
                </a:effectLst>
              </a:rPr>
              <a:t>i</a:t>
            </a:r>
            <a:r>
              <a:rPr lang="en-US" altLang="zh-CN" sz="2800" b="1" i="1" dirty="0">
                <a:solidFill>
                  <a:srgbClr val="0033CC"/>
                </a:solidFill>
                <a:effectLst>
                  <a:outerShdw blurRad="38100" dist="38100" dir="2700000" algn="tl">
                    <a:srgbClr val="C0C0C0"/>
                  </a:outerShdw>
                </a:effectLst>
              </a:rPr>
              <a:t>][k]+A</a:t>
            </a:r>
            <a:r>
              <a:rPr lang="en-US" altLang="zh-CN" sz="2800" b="1" i="1" baseline="30000" dirty="0">
                <a:solidFill>
                  <a:srgbClr val="0033CC"/>
                </a:solidFill>
                <a:effectLst>
                  <a:outerShdw blurRad="38100" dist="38100" dir="2700000" algn="tl">
                    <a:srgbClr val="C0C0C0"/>
                  </a:outerShdw>
                </a:effectLst>
              </a:rPr>
              <a:t>(k-1)</a:t>
            </a:r>
            <a:r>
              <a:rPr lang="en-US" altLang="zh-CN" sz="2800" b="1" i="1" dirty="0">
                <a:solidFill>
                  <a:srgbClr val="0033CC"/>
                </a:solidFill>
                <a:effectLst>
                  <a:outerShdw blurRad="38100" dist="38100" dir="2700000" algn="tl">
                    <a:srgbClr val="C0C0C0"/>
                  </a:outerShdw>
                </a:effectLst>
              </a:rPr>
              <a:t>[k][j])</a:t>
            </a:r>
          </a:p>
        </p:txBody>
      </p:sp>
      <p:sp>
        <p:nvSpPr>
          <p:cNvPr id="39" name="文本框 38"/>
          <p:cNvSpPr txBox="1"/>
          <p:nvPr/>
        </p:nvSpPr>
        <p:spPr>
          <a:xfrm>
            <a:off x="3759677" y="1713072"/>
            <a:ext cx="5040560" cy="1643527"/>
          </a:xfrm>
          <a:prstGeom prst="rect">
            <a:avLst/>
          </a:prstGeom>
          <a:noFill/>
        </p:spPr>
        <p:txBody>
          <a:bodyPr wrap="square" rtlCol="0">
            <a:spAutoFit/>
          </a:bodyPr>
          <a:lstStyle/>
          <a:p>
            <a:pPr marL="342900" indent="-342900">
              <a:lnSpc>
                <a:spcPct val="120000"/>
              </a:lnSpc>
              <a:buSzPct val="86000"/>
              <a:buFont typeface="AppleColorEmoji" charset="0"/>
              <a:buChar char="🌔"/>
            </a:pPr>
            <a:r>
              <a:rPr lang="en-US" altLang="zh-CN" sz="2400" b="1" dirty="0" smtClean="0">
                <a:latin typeface="Microsoft YaHei" charset="-122"/>
                <a:ea typeface="Microsoft YaHei" charset="-122"/>
                <a:cs typeface="Microsoft YaHei" charset="-122"/>
              </a:rPr>
              <a:t>k=0</a:t>
            </a:r>
          </a:p>
          <a:p>
            <a:pPr marL="800100" lvl="1" indent="-342900">
              <a:lnSpc>
                <a:spcPct val="120000"/>
              </a:lnSpc>
              <a:buSzPct val="86000"/>
              <a:buFont typeface="AppleColorEmoji" charset="0"/>
              <a:buChar char="🌔"/>
            </a:pPr>
            <a:r>
              <a:rPr lang="zh-CN" altLang="en-US" sz="2000" dirty="0" smtClean="0">
                <a:solidFill>
                  <a:schemeClr val="bg1">
                    <a:lumMod val="50000"/>
                  </a:schemeClr>
                </a:solidFill>
                <a:latin typeface="Microsoft YaHei" charset="-122"/>
                <a:ea typeface="Microsoft YaHei" charset="-122"/>
                <a:cs typeface="Microsoft YaHei" charset="-122"/>
              </a:rPr>
              <a:t>第</a:t>
            </a:r>
            <a:r>
              <a:rPr lang="en-US" altLang="zh-CN" sz="2000" dirty="0" smtClean="0">
                <a:solidFill>
                  <a:schemeClr val="bg1">
                    <a:lumMod val="50000"/>
                  </a:schemeClr>
                </a:solidFill>
                <a:latin typeface="Microsoft YaHei" charset="-122"/>
                <a:ea typeface="Microsoft YaHei" charset="-122"/>
                <a:cs typeface="Microsoft YaHei" charset="-122"/>
              </a:rPr>
              <a:t>k</a:t>
            </a:r>
            <a:r>
              <a:rPr lang="zh-CN" altLang="en-US" sz="2000" dirty="0" smtClean="0">
                <a:solidFill>
                  <a:schemeClr val="bg1">
                    <a:lumMod val="50000"/>
                  </a:schemeClr>
                </a:solidFill>
                <a:latin typeface="Microsoft YaHei" charset="-122"/>
                <a:ea typeface="Microsoft YaHei" charset="-122"/>
                <a:cs typeface="Microsoft YaHei" charset="-122"/>
              </a:rPr>
              <a:t>行、</a:t>
            </a:r>
            <a:r>
              <a:rPr lang="en-US" altLang="zh-CN" sz="2000" dirty="0" smtClean="0">
                <a:solidFill>
                  <a:schemeClr val="bg1">
                    <a:lumMod val="50000"/>
                  </a:schemeClr>
                </a:solidFill>
                <a:latin typeface="Microsoft YaHei" charset="-122"/>
                <a:ea typeface="Microsoft YaHei" charset="-122"/>
                <a:cs typeface="Microsoft YaHei" charset="-122"/>
              </a:rPr>
              <a:t>k</a:t>
            </a:r>
            <a:r>
              <a:rPr lang="zh-CN" altLang="en-US" sz="2000" dirty="0" smtClean="0">
                <a:solidFill>
                  <a:schemeClr val="bg1">
                    <a:lumMod val="50000"/>
                  </a:schemeClr>
                </a:solidFill>
                <a:latin typeface="Microsoft YaHei" charset="-122"/>
                <a:ea typeface="Microsoft YaHei" charset="-122"/>
                <a:cs typeface="Microsoft YaHei" charset="-122"/>
              </a:rPr>
              <a:t>列、对角线的元素照抄</a:t>
            </a:r>
            <a:endParaRPr lang="en-US" altLang="zh-CN" sz="2000" dirty="0" smtClean="0">
              <a:solidFill>
                <a:schemeClr val="bg1">
                  <a:lumMod val="50000"/>
                </a:schemeClr>
              </a:solidFill>
              <a:latin typeface="Microsoft YaHei" charset="-122"/>
              <a:ea typeface="Microsoft YaHei" charset="-122"/>
              <a:cs typeface="Microsoft YaHei" charset="-122"/>
            </a:endParaRPr>
          </a:p>
          <a:p>
            <a:pPr marL="800100" lvl="1" indent="-342900">
              <a:lnSpc>
                <a:spcPct val="120000"/>
              </a:lnSpc>
              <a:buSzPct val="86000"/>
              <a:buFont typeface="AppleColorEmoji" charset="0"/>
              <a:buChar char="🌔"/>
            </a:pPr>
            <a:r>
              <a:rPr lang="zh-CN" altLang="en-US" sz="2000" dirty="0" smtClean="0">
                <a:solidFill>
                  <a:schemeClr val="bg1">
                    <a:lumMod val="50000"/>
                  </a:schemeClr>
                </a:solidFill>
                <a:latin typeface="Microsoft YaHei" charset="-122"/>
                <a:ea typeface="Microsoft YaHei" charset="-122"/>
                <a:cs typeface="Microsoft YaHei" charset="-122"/>
              </a:rPr>
              <a:t>其余的位置看映射到</a:t>
            </a:r>
            <a:r>
              <a:rPr lang="en-US" altLang="zh-CN" sz="2000" dirty="0" smtClean="0">
                <a:solidFill>
                  <a:schemeClr val="bg1">
                    <a:lumMod val="50000"/>
                  </a:schemeClr>
                </a:solidFill>
                <a:latin typeface="Microsoft YaHei" charset="-122"/>
                <a:ea typeface="Microsoft YaHei" charset="-122"/>
                <a:cs typeface="Microsoft YaHei" charset="-122"/>
              </a:rPr>
              <a:t>k</a:t>
            </a:r>
            <a:r>
              <a:rPr lang="zh-CN" altLang="en-US" sz="2000" dirty="0" smtClean="0">
                <a:solidFill>
                  <a:schemeClr val="bg1">
                    <a:lumMod val="50000"/>
                  </a:schemeClr>
                </a:solidFill>
                <a:latin typeface="Microsoft YaHei" charset="-122"/>
                <a:ea typeface="Microsoft YaHei" charset="-122"/>
                <a:cs typeface="Microsoft YaHei" charset="-122"/>
              </a:rPr>
              <a:t>行</a:t>
            </a:r>
            <a:r>
              <a:rPr lang="en-US" altLang="zh-CN" sz="2000" dirty="0" smtClean="0">
                <a:solidFill>
                  <a:schemeClr val="bg1">
                    <a:lumMod val="50000"/>
                  </a:schemeClr>
                </a:solidFill>
                <a:latin typeface="Microsoft YaHei" charset="-122"/>
                <a:ea typeface="Microsoft YaHei" charset="-122"/>
                <a:cs typeface="Microsoft YaHei" charset="-122"/>
              </a:rPr>
              <a:t>k</a:t>
            </a:r>
            <a:r>
              <a:rPr lang="zh-CN" altLang="en-US" sz="2000" dirty="0" smtClean="0">
                <a:solidFill>
                  <a:schemeClr val="bg1">
                    <a:lumMod val="50000"/>
                  </a:schemeClr>
                </a:solidFill>
                <a:latin typeface="Microsoft YaHei" charset="-122"/>
                <a:ea typeface="Microsoft YaHei" charset="-122"/>
                <a:cs typeface="Microsoft YaHei" charset="-122"/>
              </a:rPr>
              <a:t>列的元素之和和当前元素值，留下小的</a:t>
            </a:r>
            <a:endParaRPr lang="en-US" altLang="zh-CN" sz="2000" dirty="0" smtClean="0">
              <a:solidFill>
                <a:schemeClr val="bg1">
                  <a:lumMod val="50000"/>
                </a:schemeClr>
              </a:solidFill>
              <a:latin typeface="Microsoft YaHei" charset="-122"/>
              <a:ea typeface="Microsoft YaHei" charset="-122"/>
              <a:cs typeface="Microsoft YaHei" charset="-122"/>
            </a:endParaRPr>
          </a:p>
        </p:txBody>
      </p:sp>
      <p:sp>
        <p:nvSpPr>
          <p:cNvPr id="40" name="同心圆 39"/>
          <p:cNvSpPr/>
          <p:nvPr/>
        </p:nvSpPr>
        <p:spPr>
          <a:xfrm>
            <a:off x="2264938" y="5169284"/>
            <a:ext cx="681701" cy="708624"/>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cxnSp>
        <p:nvCxnSpPr>
          <p:cNvPr id="41" name="直线箭头连接符 40"/>
          <p:cNvCxnSpPr/>
          <p:nvPr/>
        </p:nvCxnSpPr>
        <p:spPr>
          <a:xfrm flipV="1">
            <a:off x="2604338" y="4509120"/>
            <a:ext cx="0" cy="66016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3" name="直线箭头连接符 42"/>
          <p:cNvCxnSpPr>
            <a:stCxn id="40" idx="2"/>
          </p:cNvCxnSpPr>
          <p:nvPr/>
        </p:nvCxnSpPr>
        <p:spPr>
          <a:xfrm flipH="1">
            <a:off x="1961890" y="5523596"/>
            <a:ext cx="30304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6" name="同心圆 45"/>
          <p:cNvSpPr/>
          <p:nvPr/>
        </p:nvSpPr>
        <p:spPr>
          <a:xfrm>
            <a:off x="6372200" y="5169284"/>
            <a:ext cx="681701" cy="708624"/>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7" name="同心圆 46"/>
          <p:cNvSpPr/>
          <p:nvPr/>
        </p:nvSpPr>
        <p:spPr>
          <a:xfrm>
            <a:off x="7568487" y="5167291"/>
            <a:ext cx="681701" cy="708624"/>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1662783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additive="base">
                                        <p:cTn id="13" dur="500" fill="hold"/>
                                        <p:tgtEl>
                                          <p:spTgt spid="34"/>
                                        </p:tgtEl>
                                        <p:attrNameLst>
                                          <p:attrName>ppt_x</p:attrName>
                                        </p:attrNameLst>
                                      </p:cBhvr>
                                      <p:tavLst>
                                        <p:tav tm="0">
                                          <p:val>
                                            <p:strVal val="#ppt_x"/>
                                          </p:val>
                                        </p:tav>
                                        <p:tav tm="100000">
                                          <p:val>
                                            <p:strVal val="#ppt_x"/>
                                          </p:val>
                                        </p:tav>
                                      </p:tavLst>
                                    </p:anim>
                                    <p:anim calcmode="lin" valueType="num">
                                      <p:cBhvr additive="base">
                                        <p:cTn id="1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ppt_x"/>
                                          </p:val>
                                        </p:tav>
                                        <p:tav tm="100000">
                                          <p:val>
                                            <p:strVal val="#ppt_x"/>
                                          </p:val>
                                        </p:tav>
                                      </p:tavLst>
                                    </p:anim>
                                    <p:anim calcmode="lin" valueType="num">
                                      <p:cBhvr additive="base">
                                        <p:cTn id="20"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500" fill="hold"/>
                                        <p:tgtEl>
                                          <p:spTgt spid="39"/>
                                        </p:tgtEl>
                                        <p:attrNameLst>
                                          <p:attrName>ppt_x</p:attrName>
                                        </p:attrNameLst>
                                      </p:cBhvr>
                                      <p:tavLst>
                                        <p:tav tm="0">
                                          <p:val>
                                            <p:strVal val="#ppt_x"/>
                                          </p:val>
                                        </p:tav>
                                        <p:tav tm="100000">
                                          <p:val>
                                            <p:strVal val="#ppt_x"/>
                                          </p:val>
                                        </p:tav>
                                      </p:tavLst>
                                    </p:anim>
                                    <p:anim calcmode="lin" valueType="num">
                                      <p:cBhvr additive="base">
                                        <p:cTn id="2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additive="base">
                                        <p:cTn id="37" dur="500" fill="hold"/>
                                        <p:tgtEl>
                                          <p:spTgt spid="37"/>
                                        </p:tgtEl>
                                        <p:attrNameLst>
                                          <p:attrName>ppt_x</p:attrName>
                                        </p:attrNameLst>
                                      </p:cBhvr>
                                      <p:tavLst>
                                        <p:tav tm="0">
                                          <p:val>
                                            <p:strVal val="#ppt_x"/>
                                          </p:val>
                                        </p:tav>
                                        <p:tav tm="100000">
                                          <p:val>
                                            <p:strVal val="#ppt_x"/>
                                          </p:val>
                                        </p:tav>
                                      </p:tavLst>
                                    </p:anim>
                                    <p:anim calcmode="lin" valueType="num">
                                      <p:cBhvr additive="base">
                                        <p:cTn id="3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anim calcmode="lin" valueType="num">
                                      <p:cBhvr additive="base">
                                        <p:cTn id="43" dur="500" fill="hold"/>
                                        <p:tgtEl>
                                          <p:spTgt spid="40"/>
                                        </p:tgtEl>
                                        <p:attrNameLst>
                                          <p:attrName>ppt_x</p:attrName>
                                        </p:attrNameLst>
                                      </p:cBhvr>
                                      <p:tavLst>
                                        <p:tav tm="0">
                                          <p:val>
                                            <p:strVal val="#ppt_x"/>
                                          </p:val>
                                        </p:tav>
                                        <p:tav tm="100000">
                                          <p:val>
                                            <p:strVal val="#ppt_x"/>
                                          </p:val>
                                        </p:tav>
                                      </p:tavLst>
                                    </p:anim>
                                    <p:anim calcmode="lin" valueType="num">
                                      <p:cBhvr additive="base">
                                        <p:cTn id="4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down)">
                                      <p:cBhvr>
                                        <p:cTn id="49" dur="500"/>
                                        <p:tgtEl>
                                          <p:spTgt spid="41"/>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wipe(down)">
                                      <p:cBhvr>
                                        <p:cTn id="54" dur="500"/>
                                        <p:tgtEl>
                                          <p:spTgt spid="43"/>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5"/>
                                        </p:tgtEl>
                                        <p:attrNameLst>
                                          <p:attrName>style.visibility</p:attrName>
                                        </p:attrNameLst>
                                      </p:cBhvr>
                                      <p:to>
                                        <p:strVal val="visible"/>
                                      </p:to>
                                    </p:set>
                                    <p:anim calcmode="lin" valueType="num">
                                      <p:cBhvr additive="base">
                                        <p:cTn id="59" dur="500" fill="hold"/>
                                        <p:tgtEl>
                                          <p:spTgt spid="35"/>
                                        </p:tgtEl>
                                        <p:attrNameLst>
                                          <p:attrName>ppt_x</p:attrName>
                                        </p:attrNameLst>
                                      </p:cBhvr>
                                      <p:tavLst>
                                        <p:tav tm="0">
                                          <p:val>
                                            <p:strVal val="#ppt_x"/>
                                          </p:val>
                                        </p:tav>
                                        <p:tav tm="100000">
                                          <p:val>
                                            <p:strVal val="#ppt_x"/>
                                          </p:val>
                                        </p:tav>
                                      </p:tavLst>
                                    </p:anim>
                                    <p:anim calcmode="lin" valueType="num">
                                      <p:cBhvr additive="base">
                                        <p:cTn id="60" dur="500" fill="hold"/>
                                        <p:tgtEl>
                                          <p:spTgt spid="35"/>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anim calcmode="lin" valueType="num">
                                      <p:cBhvr additive="base">
                                        <p:cTn id="63" dur="500" fill="hold"/>
                                        <p:tgtEl>
                                          <p:spTgt spid="46"/>
                                        </p:tgtEl>
                                        <p:attrNameLst>
                                          <p:attrName>ppt_x</p:attrName>
                                        </p:attrNameLst>
                                      </p:cBhvr>
                                      <p:tavLst>
                                        <p:tav tm="0">
                                          <p:val>
                                            <p:strVal val="#ppt_x"/>
                                          </p:val>
                                        </p:tav>
                                        <p:tav tm="100000">
                                          <p:val>
                                            <p:strVal val="#ppt_x"/>
                                          </p:val>
                                        </p:tav>
                                      </p:tavLst>
                                    </p:anim>
                                    <p:anim calcmode="lin" valueType="num">
                                      <p:cBhvr additive="base">
                                        <p:cTn id="64"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47"/>
                                        </p:tgtEl>
                                        <p:attrNameLst>
                                          <p:attrName>style.visibility</p:attrName>
                                        </p:attrNameLst>
                                      </p:cBhvr>
                                      <p:to>
                                        <p:strVal val="visible"/>
                                      </p:to>
                                    </p:set>
                                    <p:anim calcmode="lin" valueType="num">
                                      <p:cBhvr additive="base">
                                        <p:cTn id="69" dur="500" fill="hold"/>
                                        <p:tgtEl>
                                          <p:spTgt spid="47"/>
                                        </p:tgtEl>
                                        <p:attrNameLst>
                                          <p:attrName>ppt_x</p:attrName>
                                        </p:attrNameLst>
                                      </p:cBhvr>
                                      <p:tavLst>
                                        <p:tav tm="0">
                                          <p:val>
                                            <p:strVal val="#ppt_x"/>
                                          </p:val>
                                        </p:tav>
                                        <p:tav tm="100000">
                                          <p:val>
                                            <p:strVal val="#ppt_x"/>
                                          </p:val>
                                        </p:tav>
                                      </p:tavLst>
                                    </p:anim>
                                    <p:anim calcmode="lin" valueType="num">
                                      <p:cBhvr additive="base">
                                        <p:cTn id="70"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7" grpId="0" animBg="1"/>
      <p:bldP spid="38" grpId="0"/>
      <p:bldP spid="39" grpId="0"/>
      <p:bldP spid="40" grpId="0" animBg="1"/>
      <p:bldP spid="46" grpId="0" animBg="1"/>
      <p:bldP spid="47"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Object 2"/>
          <p:cNvGraphicFramePr>
            <a:graphicFrameLocks noChangeAspect="1"/>
          </p:cNvGraphicFramePr>
          <p:nvPr>
            <p:extLst>
              <p:ext uri="{D42A27DB-BD31-4B8C-83A1-F6EECF244321}">
                <p14:modId xmlns:p14="http://schemas.microsoft.com/office/powerpoint/2010/main" val="1489799124"/>
              </p:ext>
            </p:extLst>
          </p:nvPr>
        </p:nvGraphicFramePr>
        <p:xfrm>
          <a:off x="611560" y="4100518"/>
          <a:ext cx="3544887" cy="2298700"/>
        </p:xfrm>
        <a:graphic>
          <a:graphicData uri="http://schemas.openxmlformats.org/presentationml/2006/ole">
            <mc:AlternateContent xmlns:mc="http://schemas.openxmlformats.org/markup-compatibility/2006">
              <mc:Choice xmlns:v="urn:schemas-microsoft-com:vml" Requires="v">
                <p:oleObj spid="_x0000_s48139" name="公式" r:id="rId3" imgW="1409400" imgH="914400" progId="">
                  <p:embed/>
                </p:oleObj>
              </mc:Choice>
              <mc:Fallback>
                <p:oleObj name="公式" r:id="rId3" imgW="1409400" imgH="9144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4100518"/>
                        <a:ext cx="3544887" cy="2298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 name="Object 2"/>
          <p:cNvGraphicFramePr>
            <a:graphicFrameLocks noChangeAspect="1"/>
          </p:cNvGraphicFramePr>
          <p:nvPr>
            <p:extLst>
              <p:ext uri="{D42A27DB-BD31-4B8C-83A1-F6EECF244321}">
                <p14:modId xmlns:p14="http://schemas.microsoft.com/office/powerpoint/2010/main" val="344181785"/>
              </p:ext>
            </p:extLst>
          </p:nvPr>
        </p:nvGraphicFramePr>
        <p:xfrm>
          <a:off x="4668838" y="4083050"/>
          <a:ext cx="3576637" cy="2298700"/>
        </p:xfrm>
        <a:graphic>
          <a:graphicData uri="http://schemas.openxmlformats.org/presentationml/2006/ole">
            <mc:AlternateContent xmlns:mc="http://schemas.openxmlformats.org/markup-compatibility/2006">
              <mc:Choice xmlns:v="urn:schemas-microsoft-com:vml" Requires="v">
                <p:oleObj spid="_x0000_s48140" name="公式" r:id="rId5" imgW="1422360" imgH="914400" progId="">
                  <p:embed/>
                </p:oleObj>
              </mc:Choice>
              <mc:Fallback>
                <p:oleObj name="公式" r:id="rId5" imgW="1422360" imgH="9144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8838" y="4083050"/>
                        <a:ext cx="3576637" cy="2298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标题 1"/>
          <p:cNvSpPr>
            <a:spLocks noGrp="1"/>
          </p:cNvSpPr>
          <p:nvPr>
            <p:ph type="title"/>
          </p:nvPr>
        </p:nvSpPr>
        <p:spPr/>
        <p:txBody>
          <a:bodyPr/>
          <a:lstStyle/>
          <a:p>
            <a:r>
              <a:rPr kumimoji="1" lang="en-US" altLang="zh-CN" dirty="0" smtClean="0"/>
              <a:t>3</a:t>
            </a:r>
            <a:r>
              <a:rPr kumimoji="1" lang="zh-CN" altLang="en-US" dirty="0" smtClean="0"/>
              <a:t> 每对顶点间的最短路径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9" name="Group 5"/>
          <p:cNvGrpSpPr>
            <a:grpSpLocks/>
          </p:cNvGrpSpPr>
          <p:nvPr/>
        </p:nvGrpSpPr>
        <p:grpSpPr bwMode="auto">
          <a:xfrm>
            <a:off x="341052" y="901719"/>
            <a:ext cx="2557462" cy="2773362"/>
            <a:chOff x="1643" y="251"/>
            <a:chExt cx="1611" cy="1747"/>
          </a:xfrm>
        </p:grpSpPr>
        <p:sp>
          <p:nvSpPr>
            <p:cNvPr id="10" name="Oval 6"/>
            <p:cNvSpPr>
              <a:spLocks noChangeArrowheads="1"/>
            </p:cNvSpPr>
            <p:nvPr/>
          </p:nvSpPr>
          <p:spPr bwMode="auto">
            <a:xfrm>
              <a:off x="1655" y="572"/>
              <a:ext cx="318" cy="317"/>
            </a:xfrm>
            <a:prstGeom prst="ellipse">
              <a:avLst/>
            </a:prstGeom>
            <a:ln>
              <a:solidFill>
                <a:srgbClr val="01BAF9"/>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lang="en-US" altLang="zh-CN" b="1">
                  <a:latin typeface="Arial" charset="0"/>
                </a:rPr>
                <a:t>2</a:t>
              </a:r>
            </a:p>
          </p:txBody>
        </p:sp>
        <p:sp>
          <p:nvSpPr>
            <p:cNvPr id="14" name="Oval 7"/>
            <p:cNvSpPr>
              <a:spLocks noChangeArrowheads="1"/>
            </p:cNvSpPr>
            <p:nvPr/>
          </p:nvSpPr>
          <p:spPr bwMode="auto">
            <a:xfrm>
              <a:off x="1655" y="1662"/>
              <a:ext cx="318" cy="317"/>
            </a:xfrm>
            <a:prstGeom prst="ellipse">
              <a:avLst/>
            </a:prstGeom>
            <a:ln>
              <a:solidFill>
                <a:srgbClr val="01BAF9"/>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lang="en-US" altLang="zh-CN" b="1">
                  <a:latin typeface="Arial" charset="0"/>
                </a:rPr>
                <a:t>0</a:t>
              </a:r>
            </a:p>
          </p:txBody>
        </p:sp>
        <p:sp>
          <p:nvSpPr>
            <p:cNvPr id="15" name="Oval 8"/>
            <p:cNvSpPr>
              <a:spLocks noChangeArrowheads="1"/>
            </p:cNvSpPr>
            <p:nvPr/>
          </p:nvSpPr>
          <p:spPr bwMode="auto">
            <a:xfrm>
              <a:off x="2880" y="572"/>
              <a:ext cx="318" cy="317"/>
            </a:xfrm>
            <a:prstGeom prst="ellipse">
              <a:avLst/>
            </a:prstGeom>
            <a:ln>
              <a:solidFill>
                <a:srgbClr val="01BAF9"/>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lang="en-US" altLang="zh-CN" b="1">
                  <a:latin typeface="Arial" charset="0"/>
                </a:rPr>
                <a:t>3</a:t>
              </a:r>
            </a:p>
          </p:txBody>
        </p:sp>
        <p:sp>
          <p:nvSpPr>
            <p:cNvPr id="16" name="Oval 9"/>
            <p:cNvSpPr>
              <a:spLocks noChangeArrowheads="1"/>
            </p:cNvSpPr>
            <p:nvPr/>
          </p:nvSpPr>
          <p:spPr bwMode="auto">
            <a:xfrm>
              <a:off x="2880" y="1662"/>
              <a:ext cx="318" cy="317"/>
            </a:xfrm>
            <a:prstGeom prst="ellipse">
              <a:avLst/>
            </a:prstGeom>
            <a:ln>
              <a:solidFill>
                <a:srgbClr val="01BAF9"/>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lang="en-US" altLang="zh-CN" b="1">
                  <a:latin typeface="Arial" charset="0"/>
                </a:rPr>
                <a:t>1</a:t>
              </a:r>
            </a:p>
          </p:txBody>
        </p:sp>
        <p:sp>
          <p:nvSpPr>
            <p:cNvPr id="17" name="Line 10"/>
            <p:cNvSpPr>
              <a:spLocks noChangeShapeType="1"/>
            </p:cNvSpPr>
            <p:nvPr/>
          </p:nvSpPr>
          <p:spPr bwMode="auto">
            <a:xfrm>
              <a:off x="1837" y="890"/>
              <a:ext cx="0" cy="771"/>
            </a:xfrm>
            <a:prstGeom prst="line">
              <a:avLst/>
            </a:prstGeom>
            <a:ln>
              <a:solidFill>
                <a:srgbClr val="01BAF9"/>
              </a:solidFill>
              <a:headEn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18" name="Line 11"/>
            <p:cNvSpPr>
              <a:spLocks noChangeShapeType="1"/>
            </p:cNvSpPr>
            <p:nvPr/>
          </p:nvSpPr>
          <p:spPr bwMode="auto">
            <a:xfrm flipV="1">
              <a:off x="1973" y="845"/>
              <a:ext cx="952" cy="907"/>
            </a:xfrm>
            <a:prstGeom prst="line">
              <a:avLst/>
            </a:prstGeom>
            <a:ln>
              <a:solidFill>
                <a:srgbClr val="01BAF9"/>
              </a:solidFill>
              <a:headEn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19" name="Line 12"/>
            <p:cNvSpPr>
              <a:spLocks noChangeShapeType="1"/>
            </p:cNvSpPr>
            <p:nvPr/>
          </p:nvSpPr>
          <p:spPr bwMode="auto">
            <a:xfrm>
              <a:off x="1973" y="1842"/>
              <a:ext cx="907" cy="0"/>
            </a:xfrm>
            <a:prstGeom prst="line">
              <a:avLst/>
            </a:prstGeom>
            <a:ln>
              <a:solidFill>
                <a:srgbClr val="01BAF9"/>
              </a:solidFill>
              <a:headEn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0" name="Line 13"/>
            <p:cNvSpPr>
              <a:spLocks noChangeShapeType="1"/>
            </p:cNvSpPr>
            <p:nvPr/>
          </p:nvSpPr>
          <p:spPr bwMode="auto">
            <a:xfrm flipV="1">
              <a:off x="3061" y="890"/>
              <a:ext cx="0" cy="771"/>
            </a:xfrm>
            <a:prstGeom prst="line">
              <a:avLst/>
            </a:prstGeom>
            <a:ln>
              <a:solidFill>
                <a:srgbClr val="01BAF9"/>
              </a:solidFill>
              <a:headEn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2" name="Freeform 14"/>
            <p:cNvSpPr>
              <a:spLocks/>
            </p:cNvSpPr>
            <p:nvPr/>
          </p:nvSpPr>
          <p:spPr bwMode="auto">
            <a:xfrm>
              <a:off x="1973" y="799"/>
              <a:ext cx="907" cy="73"/>
            </a:xfrm>
            <a:custGeom>
              <a:avLst/>
              <a:gdLst/>
              <a:ahLst/>
              <a:cxnLst>
                <a:cxn ang="0">
                  <a:pos x="0" y="0"/>
                </a:cxn>
                <a:cxn ang="0">
                  <a:pos x="401" y="73"/>
                </a:cxn>
                <a:cxn ang="0">
                  <a:pos x="907" y="0"/>
                </a:cxn>
              </a:cxnLst>
              <a:rect l="0" t="0" r="r" b="b"/>
              <a:pathLst>
                <a:path w="907" h="73">
                  <a:moveTo>
                    <a:pt x="0" y="0"/>
                  </a:moveTo>
                  <a:cubicBezTo>
                    <a:pt x="67" y="12"/>
                    <a:pt x="250" y="73"/>
                    <a:pt x="401" y="73"/>
                  </a:cubicBezTo>
                  <a:cubicBezTo>
                    <a:pt x="552" y="73"/>
                    <a:pt x="802" y="15"/>
                    <a:pt x="907" y="0"/>
                  </a:cubicBezTo>
                </a:path>
              </a:pathLst>
            </a:custGeom>
            <a:ln>
              <a:solidFill>
                <a:srgbClr val="01BAF9"/>
              </a:solidFill>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3" name="Freeform 15"/>
            <p:cNvSpPr>
              <a:spLocks/>
            </p:cNvSpPr>
            <p:nvPr/>
          </p:nvSpPr>
          <p:spPr bwMode="auto">
            <a:xfrm>
              <a:off x="1927" y="529"/>
              <a:ext cx="998" cy="89"/>
            </a:xfrm>
            <a:custGeom>
              <a:avLst/>
              <a:gdLst/>
              <a:ahLst/>
              <a:cxnLst>
                <a:cxn ang="0">
                  <a:pos x="998" y="89"/>
                </a:cxn>
                <a:cxn ang="0">
                  <a:pos x="478" y="0"/>
                </a:cxn>
                <a:cxn ang="0">
                  <a:pos x="0" y="89"/>
                </a:cxn>
              </a:cxnLst>
              <a:rect l="0" t="0" r="r" b="b"/>
              <a:pathLst>
                <a:path w="998" h="89">
                  <a:moveTo>
                    <a:pt x="998" y="89"/>
                  </a:moveTo>
                  <a:cubicBezTo>
                    <a:pt x="911" y="74"/>
                    <a:pt x="644" y="0"/>
                    <a:pt x="478" y="0"/>
                  </a:cubicBezTo>
                  <a:cubicBezTo>
                    <a:pt x="312" y="0"/>
                    <a:pt x="100" y="71"/>
                    <a:pt x="0" y="89"/>
                  </a:cubicBezTo>
                </a:path>
              </a:pathLst>
            </a:custGeom>
            <a:ln>
              <a:solidFill>
                <a:srgbClr val="01BAF9"/>
              </a:solidFill>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4" name="Freeform 16"/>
            <p:cNvSpPr>
              <a:spLocks/>
            </p:cNvSpPr>
            <p:nvPr/>
          </p:nvSpPr>
          <p:spPr bwMode="auto">
            <a:xfrm>
              <a:off x="1973" y="799"/>
              <a:ext cx="998" cy="862"/>
            </a:xfrm>
            <a:custGeom>
              <a:avLst/>
              <a:gdLst/>
              <a:ahLst/>
              <a:cxnLst>
                <a:cxn ang="0">
                  <a:pos x="0" y="0"/>
                </a:cxn>
                <a:cxn ang="0">
                  <a:pos x="627" y="353"/>
                </a:cxn>
                <a:cxn ang="0">
                  <a:pos x="998" y="862"/>
                </a:cxn>
              </a:cxnLst>
              <a:rect l="0" t="0" r="r" b="b"/>
              <a:pathLst>
                <a:path w="998" h="862">
                  <a:moveTo>
                    <a:pt x="0" y="0"/>
                  </a:moveTo>
                  <a:cubicBezTo>
                    <a:pt x="105" y="59"/>
                    <a:pt x="461" y="209"/>
                    <a:pt x="627" y="353"/>
                  </a:cubicBezTo>
                  <a:cubicBezTo>
                    <a:pt x="793" y="497"/>
                    <a:pt x="921" y="756"/>
                    <a:pt x="998" y="862"/>
                  </a:cubicBezTo>
                </a:path>
              </a:pathLst>
            </a:custGeom>
            <a:ln>
              <a:solidFill>
                <a:srgbClr val="01BAF9"/>
              </a:solidFill>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5" name="Freeform 17"/>
            <p:cNvSpPr>
              <a:spLocks/>
            </p:cNvSpPr>
            <p:nvPr/>
          </p:nvSpPr>
          <p:spPr bwMode="auto">
            <a:xfrm>
              <a:off x="1882" y="891"/>
              <a:ext cx="998" cy="907"/>
            </a:xfrm>
            <a:custGeom>
              <a:avLst/>
              <a:gdLst/>
              <a:ahLst/>
              <a:cxnLst>
                <a:cxn ang="0">
                  <a:pos x="998" y="907"/>
                </a:cxn>
                <a:cxn ang="0">
                  <a:pos x="414" y="518"/>
                </a:cxn>
                <a:cxn ang="0">
                  <a:pos x="0" y="0"/>
                </a:cxn>
              </a:cxnLst>
              <a:rect l="0" t="0" r="r" b="b"/>
              <a:pathLst>
                <a:path w="998" h="907">
                  <a:moveTo>
                    <a:pt x="998" y="907"/>
                  </a:moveTo>
                  <a:cubicBezTo>
                    <a:pt x="901" y="842"/>
                    <a:pt x="580" y="669"/>
                    <a:pt x="414" y="518"/>
                  </a:cubicBezTo>
                  <a:cubicBezTo>
                    <a:pt x="248" y="367"/>
                    <a:pt x="86" y="108"/>
                    <a:pt x="0" y="0"/>
                  </a:cubicBezTo>
                </a:path>
              </a:pathLst>
            </a:custGeom>
            <a:ln>
              <a:solidFill>
                <a:srgbClr val="01BAF9"/>
              </a:solidFill>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6" name="Text Box 18"/>
            <p:cNvSpPr txBox="1">
              <a:spLocks noChangeArrowheads="1"/>
            </p:cNvSpPr>
            <p:nvPr/>
          </p:nvSpPr>
          <p:spPr bwMode="auto">
            <a:xfrm>
              <a:off x="1643" y="1113"/>
              <a:ext cx="205" cy="250"/>
            </a:xfrm>
            <a:prstGeom prst="rect">
              <a:avLst/>
            </a:prstGeom>
            <a:noFill/>
            <a:ln w="9525">
              <a:noFill/>
              <a:miter lim="800000"/>
              <a:headEnd/>
              <a:tailEnd/>
            </a:ln>
            <a:effectLst/>
          </p:spPr>
          <p:txBody>
            <a:bodyPr wrap="none">
              <a:spAutoFit/>
            </a:bodyPr>
            <a:lstStyle/>
            <a:p>
              <a:r>
                <a:rPr lang="en-US" altLang="zh-CN" sz="2000" b="1">
                  <a:latin typeface="Arial" charset="0"/>
                </a:rPr>
                <a:t>3</a:t>
              </a:r>
            </a:p>
          </p:txBody>
        </p:sp>
        <p:sp>
          <p:nvSpPr>
            <p:cNvPr id="27" name="Text Box 19"/>
            <p:cNvSpPr txBox="1">
              <a:spLocks noChangeArrowheads="1"/>
            </p:cNvSpPr>
            <p:nvPr/>
          </p:nvSpPr>
          <p:spPr bwMode="auto">
            <a:xfrm>
              <a:off x="2278" y="1748"/>
              <a:ext cx="205" cy="250"/>
            </a:xfrm>
            <a:prstGeom prst="rect">
              <a:avLst/>
            </a:prstGeom>
            <a:noFill/>
            <a:ln w="9525">
              <a:noFill/>
              <a:miter lim="800000"/>
              <a:headEnd/>
              <a:tailEnd/>
            </a:ln>
            <a:effectLst/>
          </p:spPr>
          <p:txBody>
            <a:bodyPr wrap="none">
              <a:spAutoFit/>
            </a:bodyPr>
            <a:lstStyle/>
            <a:p>
              <a:r>
                <a:rPr lang="en-US" altLang="zh-CN" sz="2000" b="1">
                  <a:latin typeface="Arial" charset="0"/>
                </a:rPr>
                <a:t>1</a:t>
              </a:r>
            </a:p>
          </p:txBody>
        </p:sp>
        <p:sp>
          <p:nvSpPr>
            <p:cNvPr id="28" name="Text Box 20"/>
            <p:cNvSpPr txBox="1">
              <a:spLocks noChangeArrowheads="1"/>
            </p:cNvSpPr>
            <p:nvPr/>
          </p:nvSpPr>
          <p:spPr bwMode="auto">
            <a:xfrm>
              <a:off x="2278" y="251"/>
              <a:ext cx="205" cy="250"/>
            </a:xfrm>
            <a:prstGeom prst="rect">
              <a:avLst/>
            </a:prstGeom>
            <a:noFill/>
            <a:ln w="9525">
              <a:noFill/>
              <a:miter lim="800000"/>
              <a:headEnd/>
              <a:tailEnd/>
            </a:ln>
            <a:effectLst/>
          </p:spPr>
          <p:txBody>
            <a:bodyPr wrap="none">
              <a:spAutoFit/>
            </a:bodyPr>
            <a:lstStyle/>
            <a:p>
              <a:r>
                <a:rPr lang="en-US" altLang="zh-CN" sz="2000" b="1">
                  <a:latin typeface="Arial" charset="0"/>
                </a:rPr>
                <a:t>6</a:t>
              </a:r>
            </a:p>
          </p:txBody>
        </p:sp>
        <p:sp>
          <p:nvSpPr>
            <p:cNvPr id="29" name="Text Box 21"/>
            <p:cNvSpPr txBox="1">
              <a:spLocks noChangeArrowheads="1"/>
            </p:cNvSpPr>
            <p:nvPr/>
          </p:nvSpPr>
          <p:spPr bwMode="auto">
            <a:xfrm>
              <a:off x="2414" y="614"/>
              <a:ext cx="205" cy="250"/>
            </a:xfrm>
            <a:prstGeom prst="rect">
              <a:avLst/>
            </a:prstGeom>
            <a:noFill/>
            <a:ln w="9525">
              <a:noFill/>
              <a:miter lim="800000"/>
              <a:headEnd/>
              <a:tailEnd/>
            </a:ln>
            <a:effectLst/>
          </p:spPr>
          <p:txBody>
            <a:bodyPr wrap="none">
              <a:spAutoFit/>
            </a:bodyPr>
            <a:lstStyle/>
            <a:p>
              <a:r>
                <a:rPr lang="en-US" altLang="zh-CN" sz="2000" b="1">
                  <a:latin typeface="Arial" charset="0"/>
                </a:rPr>
                <a:t>8</a:t>
              </a:r>
            </a:p>
          </p:txBody>
        </p:sp>
        <p:sp>
          <p:nvSpPr>
            <p:cNvPr id="30" name="Text Box 22"/>
            <p:cNvSpPr txBox="1">
              <a:spLocks noChangeArrowheads="1"/>
            </p:cNvSpPr>
            <p:nvPr/>
          </p:nvSpPr>
          <p:spPr bwMode="auto">
            <a:xfrm>
              <a:off x="3049" y="1159"/>
              <a:ext cx="205" cy="250"/>
            </a:xfrm>
            <a:prstGeom prst="rect">
              <a:avLst/>
            </a:prstGeom>
            <a:noFill/>
            <a:ln w="9525">
              <a:noFill/>
              <a:miter lim="800000"/>
              <a:headEnd/>
              <a:tailEnd/>
            </a:ln>
            <a:effectLst/>
          </p:spPr>
          <p:txBody>
            <a:bodyPr wrap="none">
              <a:spAutoFit/>
            </a:bodyPr>
            <a:lstStyle/>
            <a:p>
              <a:r>
                <a:rPr lang="en-US" altLang="zh-CN" sz="2000" b="1">
                  <a:latin typeface="Arial" charset="0"/>
                </a:rPr>
                <a:t>2</a:t>
              </a:r>
            </a:p>
          </p:txBody>
        </p:sp>
        <p:sp>
          <p:nvSpPr>
            <p:cNvPr id="31" name="Text Box 23"/>
            <p:cNvSpPr txBox="1">
              <a:spLocks noChangeArrowheads="1"/>
            </p:cNvSpPr>
            <p:nvPr/>
          </p:nvSpPr>
          <p:spPr bwMode="auto">
            <a:xfrm>
              <a:off x="2323" y="886"/>
              <a:ext cx="205" cy="250"/>
            </a:xfrm>
            <a:prstGeom prst="rect">
              <a:avLst/>
            </a:prstGeom>
            <a:noFill/>
            <a:ln w="9525">
              <a:noFill/>
              <a:miter lim="800000"/>
              <a:headEnd/>
              <a:tailEnd/>
            </a:ln>
            <a:effectLst/>
          </p:spPr>
          <p:txBody>
            <a:bodyPr wrap="none">
              <a:spAutoFit/>
            </a:bodyPr>
            <a:lstStyle/>
            <a:p>
              <a:r>
                <a:rPr lang="en-US" altLang="zh-CN" sz="2000" b="1" dirty="0">
                  <a:latin typeface="Arial" charset="0"/>
                </a:rPr>
                <a:t>5</a:t>
              </a:r>
            </a:p>
          </p:txBody>
        </p:sp>
        <p:sp>
          <p:nvSpPr>
            <p:cNvPr id="32" name="Text Box 24"/>
            <p:cNvSpPr txBox="1">
              <a:spLocks noChangeArrowheads="1"/>
            </p:cNvSpPr>
            <p:nvPr/>
          </p:nvSpPr>
          <p:spPr bwMode="auto">
            <a:xfrm>
              <a:off x="2459" y="1431"/>
              <a:ext cx="205" cy="250"/>
            </a:xfrm>
            <a:prstGeom prst="rect">
              <a:avLst/>
            </a:prstGeom>
            <a:noFill/>
            <a:ln w="9525">
              <a:noFill/>
              <a:miter lim="800000"/>
              <a:headEnd/>
              <a:tailEnd/>
            </a:ln>
            <a:effectLst/>
          </p:spPr>
          <p:txBody>
            <a:bodyPr wrap="none">
              <a:spAutoFit/>
            </a:bodyPr>
            <a:lstStyle/>
            <a:p>
              <a:r>
                <a:rPr lang="en-US" altLang="zh-CN" sz="2000" b="1">
                  <a:latin typeface="Arial" charset="0"/>
                </a:rPr>
                <a:t>9</a:t>
              </a:r>
            </a:p>
          </p:txBody>
        </p:sp>
        <p:sp>
          <p:nvSpPr>
            <p:cNvPr id="33" name="Text Box 25"/>
            <p:cNvSpPr txBox="1">
              <a:spLocks noChangeArrowheads="1"/>
            </p:cNvSpPr>
            <p:nvPr/>
          </p:nvSpPr>
          <p:spPr bwMode="auto">
            <a:xfrm>
              <a:off x="2018" y="1389"/>
              <a:ext cx="205" cy="250"/>
            </a:xfrm>
            <a:prstGeom prst="rect">
              <a:avLst/>
            </a:prstGeom>
            <a:noFill/>
            <a:ln w="9525">
              <a:noFill/>
              <a:miter lim="800000"/>
              <a:headEnd/>
              <a:tailEnd/>
            </a:ln>
            <a:effectLst/>
          </p:spPr>
          <p:txBody>
            <a:bodyPr wrap="none">
              <a:spAutoFit/>
            </a:bodyPr>
            <a:lstStyle/>
            <a:p>
              <a:r>
                <a:rPr lang="en-US" altLang="zh-CN" sz="2000" b="1">
                  <a:latin typeface="Arial" charset="0"/>
                </a:rPr>
                <a:t>4</a:t>
              </a:r>
            </a:p>
          </p:txBody>
        </p:sp>
      </p:grpSp>
      <p:sp>
        <p:nvSpPr>
          <p:cNvPr id="3" name="框架 2"/>
          <p:cNvSpPr/>
          <p:nvPr/>
        </p:nvSpPr>
        <p:spPr>
          <a:xfrm>
            <a:off x="1441053" y="4581128"/>
            <a:ext cx="2914923" cy="648072"/>
          </a:xfrm>
          <a:prstGeom prst="frame">
            <a:avLst>
              <a:gd name="adj1" fmla="val 2176"/>
            </a:avLst>
          </a:prstGeom>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7" name="框架 36"/>
          <p:cNvSpPr/>
          <p:nvPr/>
        </p:nvSpPr>
        <p:spPr>
          <a:xfrm>
            <a:off x="2267744" y="3820194"/>
            <a:ext cx="746125" cy="2705408"/>
          </a:xfrm>
          <a:prstGeom prst="frame">
            <a:avLst>
              <a:gd name="adj1" fmla="val 2176"/>
            </a:avLst>
          </a:prstGeom>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8" name="Text Box 6"/>
          <p:cNvSpPr txBox="1">
            <a:spLocks noChangeArrowheads="1"/>
          </p:cNvSpPr>
          <p:nvPr/>
        </p:nvSpPr>
        <p:spPr bwMode="auto">
          <a:xfrm>
            <a:off x="2475776" y="868100"/>
            <a:ext cx="6687152" cy="523220"/>
          </a:xfrm>
          <a:prstGeom prst="rect">
            <a:avLst/>
          </a:prstGeom>
          <a:noFill/>
          <a:ln w="9525">
            <a:noFill/>
            <a:miter lim="800000"/>
            <a:headEnd/>
            <a:tailEnd/>
          </a:ln>
          <a:effectLst/>
        </p:spPr>
        <p:txBody>
          <a:bodyPr wrap="none">
            <a:spAutoFit/>
          </a:bodyPr>
          <a:lstStyle/>
          <a:p>
            <a:r>
              <a:rPr lang="en-US" altLang="zh-CN" sz="2800" b="1" i="1" dirty="0">
                <a:solidFill>
                  <a:srgbClr val="0033CC"/>
                </a:solidFill>
                <a:effectLst>
                  <a:outerShdw blurRad="38100" dist="38100" dir="2700000" algn="tl">
                    <a:srgbClr val="C0C0C0"/>
                  </a:outerShdw>
                </a:effectLst>
              </a:rPr>
              <a:t>A</a:t>
            </a:r>
            <a:r>
              <a:rPr lang="en-US" altLang="zh-CN" sz="2800" b="1" i="1" baseline="30000" dirty="0">
                <a:solidFill>
                  <a:srgbClr val="0033CC"/>
                </a:solidFill>
                <a:effectLst>
                  <a:outerShdw blurRad="38100" dist="38100" dir="2700000" algn="tl">
                    <a:srgbClr val="C0C0C0"/>
                  </a:outerShdw>
                </a:effectLst>
              </a:rPr>
              <a:t>(k)</a:t>
            </a:r>
            <a:r>
              <a:rPr lang="en-US" altLang="zh-CN" sz="2800" b="1" i="1" dirty="0">
                <a:solidFill>
                  <a:srgbClr val="0033CC"/>
                </a:solidFill>
                <a:effectLst>
                  <a:outerShdw blurRad="38100" dist="38100" dir="2700000" algn="tl">
                    <a:srgbClr val="C0C0C0"/>
                  </a:outerShdw>
                </a:effectLst>
              </a:rPr>
              <a:t>[</a:t>
            </a:r>
            <a:r>
              <a:rPr lang="en-US" altLang="zh-CN" sz="2800" b="1" i="1" dirty="0" err="1">
                <a:solidFill>
                  <a:srgbClr val="0033CC"/>
                </a:solidFill>
                <a:effectLst>
                  <a:outerShdw blurRad="38100" dist="38100" dir="2700000" algn="tl">
                    <a:srgbClr val="C0C0C0"/>
                  </a:outerShdw>
                </a:effectLst>
              </a:rPr>
              <a:t>i</a:t>
            </a:r>
            <a:r>
              <a:rPr lang="en-US" altLang="zh-CN" sz="2800" b="1" i="1" dirty="0">
                <a:solidFill>
                  <a:srgbClr val="0033CC"/>
                </a:solidFill>
                <a:effectLst>
                  <a:outerShdw blurRad="38100" dist="38100" dir="2700000" algn="tl">
                    <a:srgbClr val="C0C0C0"/>
                  </a:outerShdw>
                </a:effectLst>
              </a:rPr>
              <a:t>][j]=min(A</a:t>
            </a:r>
            <a:r>
              <a:rPr lang="en-US" altLang="zh-CN" sz="2800" b="1" i="1" baseline="30000" dirty="0">
                <a:solidFill>
                  <a:srgbClr val="0033CC"/>
                </a:solidFill>
                <a:effectLst>
                  <a:outerShdw blurRad="38100" dist="38100" dir="2700000" algn="tl">
                    <a:srgbClr val="C0C0C0"/>
                  </a:outerShdw>
                </a:effectLst>
              </a:rPr>
              <a:t>(k-1)</a:t>
            </a:r>
            <a:r>
              <a:rPr lang="en-US" altLang="zh-CN" sz="2800" b="1" i="1" dirty="0">
                <a:solidFill>
                  <a:srgbClr val="0033CC"/>
                </a:solidFill>
                <a:effectLst>
                  <a:outerShdw blurRad="38100" dist="38100" dir="2700000" algn="tl">
                    <a:srgbClr val="C0C0C0"/>
                  </a:outerShdw>
                </a:effectLst>
              </a:rPr>
              <a:t>[</a:t>
            </a:r>
            <a:r>
              <a:rPr lang="en-US" altLang="zh-CN" sz="2800" b="1" i="1" dirty="0" err="1">
                <a:solidFill>
                  <a:srgbClr val="0033CC"/>
                </a:solidFill>
                <a:effectLst>
                  <a:outerShdw blurRad="38100" dist="38100" dir="2700000" algn="tl">
                    <a:srgbClr val="C0C0C0"/>
                  </a:outerShdw>
                </a:effectLst>
              </a:rPr>
              <a:t>i</a:t>
            </a:r>
            <a:r>
              <a:rPr lang="en-US" altLang="zh-CN" sz="2800" b="1" i="1" dirty="0">
                <a:solidFill>
                  <a:srgbClr val="0033CC"/>
                </a:solidFill>
                <a:effectLst>
                  <a:outerShdw blurRad="38100" dist="38100" dir="2700000" algn="tl">
                    <a:srgbClr val="C0C0C0"/>
                  </a:outerShdw>
                </a:effectLst>
              </a:rPr>
              <a:t>][j],A</a:t>
            </a:r>
            <a:r>
              <a:rPr lang="en-US" altLang="zh-CN" sz="2800" b="1" i="1" baseline="30000" dirty="0">
                <a:solidFill>
                  <a:srgbClr val="0033CC"/>
                </a:solidFill>
                <a:effectLst>
                  <a:outerShdw blurRad="38100" dist="38100" dir="2700000" algn="tl">
                    <a:srgbClr val="C0C0C0"/>
                  </a:outerShdw>
                </a:effectLst>
              </a:rPr>
              <a:t>(k-1)</a:t>
            </a:r>
            <a:r>
              <a:rPr lang="en-US" altLang="zh-CN" sz="2800" b="1" i="1" dirty="0">
                <a:solidFill>
                  <a:srgbClr val="0033CC"/>
                </a:solidFill>
                <a:effectLst>
                  <a:outerShdw blurRad="38100" dist="38100" dir="2700000" algn="tl">
                    <a:srgbClr val="C0C0C0"/>
                  </a:outerShdw>
                </a:effectLst>
              </a:rPr>
              <a:t>[</a:t>
            </a:r>
            <a:r>
              <a:rPr lang="en-US" altLang="zh-CN" sz="2800" b="1" i="1" dirty="0" err="1">
                <a:solidFill>
                  <a:srgbClr val="0033CC"/>
                </a:solidFill>
                <a:effectLst>
                  <a:outerShdw blurRad="38100" dist="38100" dir="2700000" algn="tl">
                    <a:srgbClr val="C0C0C0"/>
                  </a:outerShdw>
                </a:effectLst>
              </a:rPr>
              <a:t>i</a:t>
            </a:r>
            <a:r>
              <a:rPr lang="en-US" altLang="zh-CN" sz="2800" b="1" i="1" dirty="0">
                <a:solidFill>
                  <a:srgbClr val="0033CC"/>
                </a:solidFill>
                <a:effectLst>
                  <a:outerShdw blurRad="38100" dist="38100" dir="2700000" algn="tl">
                    <a:srgbClr val="C0C0C0"/>
                  </a:outerShdw>
                </a:effectLst>
              </a:rPr>
              <a:t>][k]+A</a:t>
            </a:r>
            <a:r>
              <a:rPr lang="en-US" altLang="zh-CN" sz="2800" b="1" i="1" baseline="30000" dirty="0">
                <a:solidFill>
                  <a:srgbClr val="0033CC"/>
                </a:solidFill>
                <a:effectLst>
                  <a:outerShdw blurRad="38100" dist="38100" dir="2700000" algn="tl">
                    <a:srgbClr val="C0C0C0"/>
                  </a:outerShdw>
                </a:effectLst>
              </a:rPr>
              <a:t>(k-1)</a:t>
            </a:r>
            <a:r>
              <a:rPr lang="en-US" altLang="zh-CN" sz="2800" b="1" i="1" dirty="0">
                <a:solidFill>
                  <a:srgbClr val="0033CC"/>
                </a:solidFill>
                <a:effectLst>
                  <a:outerShdw blurRad="38100" dist="38100" dir="2700000" algn="tl">
                    <a:srgbClr val="C0C0C0"/>
                  </a:outerShdw>
                </a:effectLst>
              </a:rPr>
              <a:t>[k][j])</a:t>
            </a:r>
          </a:p>
        </p:txBody>
      </p:sp>
      <p:sp>
        <p:nvSpPr>
          <p:cNvPr id="39" name="文本框 38"/>
          <p:cNvSpPr txBox="1"/>
          <p:nvPr/>
        </p:nvSpPr>
        <p:spPr>
          <a:xfrm>
            <a:off x="3759677" y="1713072"/>
            <a:ext cx="5040560" cy="1643527"/>
          </a:xfrm>
          <a:prstGeom prst="rect">
            <a:avLst/>
          </a:prstGeom>
          <a:noFill/>
        </p:spPr>
        <p:txBody>
          <a:bodyPr wrap="square" rtlCol="0">
            <a:spAutoFit/>
          </a:bodyPr>
          <a:lstStyle/>
          <a:p>
            <a:pPr marL="342900" indent="-342900">
              <a:lnSpc>
                <a:spcPct val="120000"/>
              </a:lnSpc>
              <a:buSzPct val="86000"/>
              <a:buFont typeface="AppleColorEmoji" charset="0"/>
              <a:buChar char="🌔"/>
            </a:pPr>
            <a:r>
              <a:rPr lang="en-US" altLang="zh-CN" sz="2400" b="1" dirty="0" smtClean="0">
                <a:latin typeface="Microsoft YaHei" charset="-122"/>
                <a:ea typeface="Microsoft YaHei" charset="-122"/>
                <a:cs typeface="Microsoft YaHei" charset="-122"/>
              </a:rPr>
              <a:t>k=1</a:t>
            </a:r>
          </a:p>
          <a:p>
            <a:pPr marL="800100" lvl="1" indent="-342900">
              <a:lnSpc>
                <a:spcPct val="120000"/>
              </a:lnSpc>
              <a:buSzPct val="86000"/>
              <a:buFont typeface="AppleColorEmoji" charset="0"/>
              <a:buChar char="🌔"/>
            </a:pPr>
            <a:r>
              <a:rPr lang="zh-CN" altLang="en-US" sz="2000" dirty="0" smtClean="0">
                <a:solidFill>
                  <a:schemeClr val="bg1">
                    <a:lumMod val="50000"/>
                  </a:schemeClr>
                </a:solidFill>
                <a:latin typeface="Microsoft YaHei" charset="-122"/>
                <a:ea typeface="Microsoft YaHei" charset="-122"/>
                <a:cs typeface="Microsoft YaHei" charset="-122"/>
              </a:rPr>
              <a:t>第</a:t>
            </a:r>
            <a:r>
              <a:rPr lang="en-US" altLang="zh-CN" sz="2000" dirty="0" smtClean="0">
                <a:solidFill>
                  <a:schemeClr val="bg1">
                    <a:lumMod val="50000"/>
                  </a:schemeClr>
                </a:solidFill>
                <a:latin typeface="Microsoft YaHei" charset="-122"/>
                <a:ea typeface="Microsoft YaHei" charset="-122"/>
                <a:cs typeface="Microsoft YaHei" charset="-122"/>
              </a:rPr>
              <a:t>k</a:t>
            </a:r>
            <a:r>
              <a:rPr lang="zh-CN" altLang="en-US" sz="2000" dirty="0" smtClean="0">
                <a:solidFill>
                  <a:schemeClr val="bg1">
                    <a:lumMod val="50000"/>
                  </a:schemeClr>
                </a:solidFill>
                <a:latin typeface="Microsoft YaHei" charset="-122"/>
                <a:ea typeface="Microsoft YaHei" charset="-122"/>
                <a:cs typeface="Microsoft YaHei" charset="-122"/>
              </a:rPr>
              <a:t>行、</a:t>
            </a:r>
            <a:r>
              <a:rPr lang="en-US" altLang="zh-CN" sz="2000" dirty="0" smtClean="0">
                <a:solidFill>
                  <a:schemeClr val="bg1">
                    <a:lumMod val="50000"/>
                  </a:schemeClr>
                </a:solidFill>
                <a:latin typeface="Microsoft YaHei" charset="-122"/>
                <a:ea typeface="Microsoft YaHei" charset="-122"/>
                <a:cs typeface="Microsoft YaHei" charset="-122"/>
              </a:rPr>
              <a:t>k</a:t>
            </a:r>
            <a:r>
              <a:rPr lang="zh-CN" altLang="en-US" sz="2000" dirty="0" smtClean="0">
                <a:solidFill>
                  <a:schemeClr val="bg1">
                    <a:lumMod val="50000"/>
                  </a:schemeClr>
                </a:solidFill>
                <a:latin typeface="Microsoft YaHei" charset="-122"/>
                <a:ea typeface="Microsoft YaHei" charset="-122"/>
                <a:cs typeface="Microsoft YaHei" charset="-122"/>
              </a:rPr>
              <a:t>列、对角线的元素照抄</a:t>
            </a:r>
            <a:endParaRPr lang="en-US" altLang="zh-CN" sz="2000" dirty="0" smtClean="0">
              <a:solidFill>
                <a:schemeClr val="bg1">
                  <a:lumMod val="50000"/>
                </a:schemeClr>
              </a:solidFill>
              <a:latin typeface="Microsoft YaHei" charset="-122"/>
              <a:ea typeface="Microsoft YaHei" charset="-122"/>
              <a:cs typeface="Microsoft YaHei" charset="-122"/>
            </a:endParaRPr>
          </a:p>
          <a:p>
            <a:pPr marL="800100" lvl="1" indent="-342900">
              <a:lnSpc>
                <a:spcPct val="120000"/>
              </a:lnSpc>
              <a:buSzPct val="86000"/>
              <a:buFont typeface="AppleColorEmoji" charset="0"/>
              <a:buChar char="🌔"/>
            </a:pPr>
            <a:r>
              <a:rPr lang="zh-CN" altLang="en-US" sz="2000" dirty="0" smtClean="0">
                <a:solidFill>
                  <a:schemeClr val="bg1">
                    <a:lumMod val="50000"/>
                  </a:schemeClr>
                </a:solidFill>
                <a:latin typeface="Microsoft YaHei" charset="-122"/>
                <a:ea typeface="Microsoft YaHei" charset="-122"/>
                <a:cs typeface="Microsoft YaHei" charset="-122"/>
              </a:rPr>
              <a:t>其余的位置看映射到</a:t>
            </a:r>
            <a:r>
              <a:rPr lang="en-US" altLang="zh-CN" sz="2000" dirty="0" smtClean="0">
                <a:solidFill>
                  <a:schemeClr val="bg1">
                    <a:lumMod val="50000"/>
                  </a:schemeClr>
                </a:solidFill>
                <a:latin typeface="Microsoft YaHei" charset="-122"/>
                <a:ea typeface="Microsoft YaHei" charset="-122"/>
                <a:cs typeface="Microsoft YaHei" charset="-122"/>
              </a:rPr>
              <a:t>k</a:t>
            </a:r>
            <a:r>
              <a:rPr lang="zh-CN" altLang="en-US" sz="2000" dirty="0" smtClean="0">
                <a:solidFill>
                  <a:schemeClr val="bg1">
                    <a:lumMod val="50000"/>
                  </a:schemeClr>
                </a:solidFill>
                <a:latin typeface="Microsoft YaHei" charset="-122"/>
                <a:ea typeface="Microsoft YaHei" charset="-122"/>
                <a:cs typeface="Microsoft YaHei" charset="-122"/>
              </a:rPr>
              <a:t>行</a:t>
            </a:r>
            <a:r>
              <a:rPr lang="en-US" altLang="zh-CN" sz="2000" dirty="0" smtClean="0">
                <a:solidFill>
                  <a:schemeClr val="bg1">
                    <a:lumMod val="50000"/>
                  </a:schemeClr>
                </a:solidFill>
                <a:latin typeface="Microsoft YaHei" charset="-122"/>
                <a:ea typeface="Microsoft YaHei" charset="-122"/>
                <a:cs typeface="Microsoft YaHei" charset="-122"/>
              </a:rPr>
              <a:t>k</a:t>
            </a:r>
            <a:r>
              <a:rPr lang="zh-CN" altLang="en-US" sz="2000" dirty="0" smtClean="0">
                <a:solidFill>
                  <a:schemeClr val="bg1">
                    <a:lumMod val="50000"/>
                  </a:schemeClr>
                </a:solidFill>
                <a:latin typeface="Microsoft YaHei" charset="-122"/>
                <a:ea typeface="Microsoft YaHei" charset="-122"/>
                <a:cs typeface="Microsoft YaHei" charset="-122"/>
              </a:rPr>
              <a:t>列的元素之和和当前元素值，留下小的</a:t>
            </a:r>
            <a:endParaRPr lang="en-US" altLang="zh-CN" sz="2000" dirty="0" smtClean="0">
              <a:solidFill>
                <a:schemeClr val="bg1">
                  <a:lumMod val="50000"/>
                </a:schemeClr>
              </a:solidFill>
              <a:latin typeface="Microsoft YaHei" charset="-122"/>
              <a:ea typeface="Microsoft YaHei" charset="-122"/>
              <a:cs typeface="Microsoft YaHei" charset="-122"/>
            </a:endParaRPr>
          </a:p>
        </p:txBody>
      </p:sp>
      <p:sp>
        <p:nvSpPr>
          <p:cNvPr id="40" name="同心圆 39"/>
          <p:cNvSpPr/>
          <p:nvPr/>
        </p:nvSpPr>
        <p:spPr>
          <a:xfrm>
            <a:off x="2978561" y="4005064"/>
            <a:ext cx="585327" cy="612858"/>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cxnSp>
        <p:nvCxnSpPr>
          <p:cNvPr id="41" name="直线箭头连接符 40"/>
          <p:cNvCxnSpPr/>
          <p:nvPr/>
        </p:nvCxnSpPr>
        <p:spPr>
          <a:xfrm flipH="1">
            <a:off x="3259176" y="4524736"/>
            <a:ext cx="12211" cy="34794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3" name="直线箭头连接符 42"/>
          <p:cNvCxnSpPr>
            <a:stCxn id="40" idx="2"/>
          </p:cNvCxnSpPr>
          <p:nvPr/>
        </p:nvCxnSpPr>
        <p:spPr>
          <a:xfrm flipH="1">
            <a:off x="2699792" y="4311493"/>
            <a:ext cx="278769" cy="1487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6" name="同心圆 45"/>
          <p:cNvSpPr/>
          <p:nvPr/>
        </p:nvSpPr>
        <p:spPr>
          <a:xfrm>
            <a:off x="6948264" y="4005064"/>
            <a:ext cx="681701" cy="708624"/>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7" name="同心圆 46"/>
          <p:cNvSpPr/>
          <p:nvPr/>
        </p:nvSpPr>
        <p:spPr>
          <a:xfrm>
            <a:off x="7568487" y="5167291"/>
            <a:ext cx="681701" cy="708624"/>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5" name="同心圆 44"/>
          <p:cNvSpPr/>
          <p:nvPr/>
        </p:nvSpPr>
        <p:spPr>
          <a:xfrm>
            <a:off x="7629965" y="4005064"/>
            <a:ext cx="681701" cy="708624"/>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1711878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anim calcmode="lin" valueType="num">
                                      <p:cBhvr additive="base">
                                        <p:cTn id="13" dur="500" fill="hold"/>
                                        <p:tgtEl>
                                          <p:spTgt spid="42"/>
                                        </p:tgtEl>
                                        <p:attrNameLst>
                                          <p:attrName>ppt_x</p:attrName>
                                        </p:attrNameLst>
                                      </p:cBhvr>
                                      <p:tavLst>
                                        <p:tav tm="0">
                                          <p:val>
                                            <p:strVal val="#ppt_x"/>
                                          </p:val>
                                        </p:tav>
                                        <p:tav tm="100000">
                                          <p:val>
                                            <p:strVal val="#ppt_x"/>
                                          </p:val>
                                        </p:tav>
                                      </p:tavLst>
                                    </p:anim>
                                    <p:anim calcmode="lin" valueType="num">
                                      <p:cBhvr additive="base">
                                        <p:cTn id="1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ppt_x"/>
                                          </p:val>
                                        </p:tav>
                                        <p:tav tm="100000">
                                          <p:val>
                                            <p:strVal val="#ppt_x"/>
                                          </p:val>
                                        </p:tav>
                                      </p:tavLst>
                                    </p:anim>
                                    <p:anim calcmode="lin" valueType="num">
                                      <p:cBhvr additive="base">
                                        <p:cTn id="20"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500" fill="hold"/>
                                        <p:tgtEl>
                                          <p:spTgt spid="39"/>
                                        </p:tgtEl>
                                        <p:attrNameLst>
                                          <p:attrName>ppt_x</p:attrName>
                                        </p:attrNameLst>
                                      </p:cBhvr>
                                      <p:tavLst>
                                        <p:tav tm="0">
                                          <p:val>
                                            <p:strVal val="#ppt_x"/>
                                          </p:val>
                                        </p:tav>
                                        <p:tav tm="100000">
                                          <p:val>
                                            <p:strVal val="#ppt_x"/>
                                          </p:val>
                                        </p:tav>
                                      </p:tavLst>
                                    </p:anim>
                                    <p:anim calcmode="lin" valueType="num">
                                      <p:cBhvr additive="base">
                                        <p:cTn id="2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additive="base">
                                        <p:cTn id="37" dur="500" fill="hold"/>
                                        <p:tgtEl>
                                          <p:spTgt spid="37"/>
                                        </p:tgtEl>
                                        <p:attrNameLst>
                                          <p:attrName>ppt_x</p:attrName>
                                        </p:attrNameLst>
                                      </p:cBhvr>
                                      <p:tavLst>
                                        <p:tav tm="0">
                                          <p:val>
                                            <p:strVal val="#ppt_x"/>
                                          </p:val>
                                        </p:tav>
                                        <p:tav tm="100000">
                                          <p:val>
                                            <p:strVal val="#ppt_x"/>
                                          </p:val>
                                        </p:tav>
                                      </p:tavLst>
                                    </p:anim>
                                    <p:anim calcmode="lin" valueType="num">
                                      <p:cBhvr additive="base">
                                        <p:cTn id="3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anim calcmode="lin" valueType="num">
                                      <p:cBhvr additive="base">
                                        <p:cTn id="43" dur="500" fill="hold"/>
                                        <p:tgtEl>
                                          <p:spTgt spid="40"/>
                                        </p:tgtEl>
                                        <p:attrNameLst>
                                          <p:attrName>ppt_x</p:attrName>
                                        </p:attrNameLst>
                                      </p:cBhvr>
                                      <p:tavLst>
                                        <p:tav tm="0">
                                          <p:val>
                                            <p:strVal val="#ppt_x"/>
                                          </p:val>
                                        </p:tav>
                                        <p:tav tm="100000">
                                          <p:val>
                                            <p:strVal val="#ppt_x"/>
                                          </p:val>
                                        </p:tav>
                                      </p:tavLst>
                                    </p:anim>
                                    <p:anim calcmode="lin" valueType="num">
                                      <p:cBhvr additive="base">
                                        <p:cTn id="4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down)">
                                      <p:cBhvr>
                                        <p:cTn id="49" dur="500"/>
                                        <p:tgtEl>
                                          <p:spTgt spid="41"/>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wipe(down)">
                                      <p:cBhvr>
                                        <p:cTn id="54" dur="500"/>
                                        <p:tgtEl>
                                          <p:spTgt spid="43"/>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44"/>
                                        </p:tgtEl>
                                        <p:attrNameLst>
                                          <p:attrName>style.visibility</p:attrName>
                                        </p:attrNameLst>
                                      </p:cBhvr>
                                      <p:to>
                                        <p:strVal val="visible"/>
                                      </p:to>
                                    </p:set>
                                    <p:anim calcmode="lin" valueType="num">
                                      <p:cBhvr additive="base">
                                        <p:cTn id="59" dur="500" fill="hold"/>
                                        <p:tgtEl>
                                          <p:spTgt spid="44"/>
                                        </p:tgtEl>
                                        <p:attrNameLst>
                                          <p:attrName>ppt_x</p:attrName>
                                        </p:attrNameLst>
                                      </p:cBhvr>
                                      <p:tavLst>
                                        <p:tav tm="0">
                                          <p:val>
                                            <p:strVal val="#ppt_x"/>
                                          </p:val>
                                        </p:tav>
                                        <p:tav tm="100000">
                                          <p:val>
                                            <p:strVal val="#ppt_x"/>
                                          </p:val>
                                        </p:tav>
                                      </p:tavLst>
                                    </p:anim>
                                    <p:anim calcmode="lin" valueType="num">
                                      <p:cBhvr additive="base">
                                        <p:cTn id="60" dur="500" fill="hold"/>
                                        <p:tgtEl>
                                          <p:spTgt spid="44"/>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anim calcmode="lin" valueType="num">
                                      <p:cBhvr additive="base">
                                        <p:cTn id="63" dur="500" fill="hold"/>
                                        <p:tgtEl>
                                          <p:spTgt spid="46"/>
                                        </p:tgtEl>
                                        <p:attrNameLst>
                                          <p:attrName>ppt_x</p:attrName>
                                        </p:attrNameLst>
                                      </p:cBhvr>
                                      <p:tavLst>
                                        <p:tav tm="0">
                                          <p:val>
                                            <p:strVal val="#ppt_x"/>
                                          </p:val>
                                        </p:tav>
                                        <p:tav tm="100000">
                                          <p:val>
                                            <p:strVal val="#ppt_x"/>
                                          </p:val>
                                        </p:tav>
                                      </p:tavLst>
                                    </p:anim>
                                    <p:anim calcmode="lin" valueType="num">
                                      <p:cBhvr additive="base">
                                        <p:cTn id="64"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45"/>
                                        </p:tgtEl>
                                        <p:attrNameLst>
                                          <p:attrName>style.visibility</p:attrName>
                                        </p:attrNameLst>
                                      </p:cBhvr>
                                      <p:to>
                                        <p:strVal val="visible"/>
                                      </p:to>
                                    </p:set>
                                    <p:anim calcmode="lin" valueType="num">
                                      <p:cBhvr additive="base">
                                        <p:cTn id="69" dur="500" fill="hold"/>
                                        <p:tgtEl>
                                          <p:spTgt spid="45"/>
                                        </p:tgtEl>
                                        <p:attrNameLst>
                                          <p:attrName>ppt_x</p:attrName>
                                        </p:attrNameLst>
                                      </p:cBhvr>
                                      <p:tavLst>
                                        <p:tav tm="0">
                                          <p:val>
                                            <p:strVal val="#ppt_x"/>
                                          </p:val>
                                        </p:tav>
                                        <p:tav tm="100000">
                                          <p:val>
                                            <p:strVal val="#ppt_x"/>
                                          </p:val>
                                        </p:tav>
                                      </p:tavLst>
                                    </p:anim>
                                    <p:anim calcmode="lin" valueType="num">
                                      <p:cBhvr additive="base">
                                        <p:cTn id="70"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47"/>
                                        </p:tgtEl>
                                        <p:attrNameLst>
                                          <p:attrName>style.visibility</p:attrName>
                                        </p:attrNameLst>
                                      </p:cBhvr>
                                      <p:to>
                                        <p:strVal val="visible"/>
                                      </p:to>
                                    </p:set>
                                    <p:anim calcmode="lin" valueType="num">
                                      <p:cBhvr additive="base">
                                        <p:cTn id="75" dur="500" fill="hold"/>
                                        <p:tgtEl>
                                          <p:spTgt spid="47"/>
                                        </p:tgtEl>
                                        <p:attrNameLst>
                                          <p:attrName>ppt_x</p:attrName>
                                        </p:attrNameLst>
                                      </p:cBhvr>
                                      <p:tavLst>
                                        <p:tav tm="0">
                                          <p:val>
                                            <p:strVal val="#ppt_x"/>
                                          </p:val>
                                        </p:tav>
                                        <p:tav tm="100000">
                                          <p:val>
                                            <p:strVal val="#ppt_x"/>
                                          </p:val>
                                        </p:tav>
                                      </p:tavLst>
                                    </p:anim>
                                    <p:anim calcmode="lin" valueType="num">
                                      <p:cBhvr additive="base">
                                        <p:cTn id="76"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7" grpId="0" animBg="1"/>
      <p:bldP spid="38" grpId="0"/>
      <p:bldP spid="39" grpId="0"/>
      <p:bldP spid="40" grpId="0" animBg="1"/>
      <p:bldP spid="46" grpId="0" animBg="1"/>
      <p:bldP spid="47" grpId="0" animBg="1"/>
      <p:bldP spid="45"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Object 30"/>
          <p:cNvGraphicFramePr>
            <a:graphicFrameLocks noChangeAspect="1"/>
          </p:cNvGraphicFramePr>
          <p:nvPr>
            <p:extLst>
              <p:ext uri="{D42A27DB-BD31-4B8C-83A1-F6EECF244321}">
                <p14:modId xmlns:p14="http://schemas.microsoft.com/office/powerpoint/2010/main" val="627456530"/>
              </p:ext>
            </p:extLst>
          </p:nvPr>
        </p:nvGraphicFramePr>
        <p:xfrm>
          <a:off x="4572000" y="4077072"/>
          <a:ext cx="3768725" cy="2298700"/>
        </p:xfrm>
        <a:graphic>
          <a:graphicData uri="http://schemas.openxmlformats.org/presentationml/2006/ole">
            <mc:AlternateContent xmlns:mc="http://schemas.openxmlformats.org/markup-compatibility/2006">
              <mc:Choice xmlns:v="urn:schemas-microsoft-com:vml" Requires="v">
                <p:oleObj spid="_x0000_s49165" name="公式" r:id="rId3" imgW="1498320" imgH="914400" progId="">
                  <p:embed/>
                </p:oleObj>
              </mc:Choice>
              <mc:Fallback>
                <p:oleObj name="公式" r:id="rId3" imgW="1498320" imgH="9144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4077072"/>
                        <a:ext cx="3768725" cy="2298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 name="Object 2"/>
          <p:cNvGraphicFramePr>
            <a:graphicFrameLocks noChangeAspect="1"/>
          </p:cNvGraphicFramePr>
          <p:nvPr>
            <p:extLst>
              <p:ext uri="{D42A27DB-BD31-4B8C-83A1-F6EECF244321}">
                <p14:modId xmlns:p14="http://schemas.microsoft.com/office/powerpoint/2010/main" val="1099694017"/>
              </p:ext>
            </p:extLst>
          </p:nvPr>
        </p:nvGraphicFramePr>
        <p:xfrm>
          <a:off x="635323" y="4083050"/>
          <a:ext cx="3576637" cy="2298700"/>
        </p:xfrm>
        <a:graphic>
          <a:graphicData uri="http://schemas.openxmlformats.org/presentationml/2006/ole">
            <mc:AlternateContent xmlns:mc="http://schemas.openxmlformats.org/markup-compatibility/2006">
              <mc:Choice xmlns:v="urn:schemas-microsoft-com:vml" Requires="v">
                <p:oleObj spid="_x0000_s49166" name="公式" r:id="rId5" imgW="1422360" imgH="914400" progId="">
                  <p:embed/>
                </p:oleObj>
              </mc:Choice>
              <mc:Fallback>
                <p:oleObj name="公式" r:id="rId5" imgW="1422360" imgH="9144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323" y="4083050"/>
                        <a:ext cx="3576637" cy="2298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标题 1"/>
          <p:cNvSpPr>
            <a:spLocks noGrp="1"/>
          </p:cNvSpPr>
          <p:nvPr>
            <p:ph type="title"/>
          </p:nvPr>
        </p:nvSpPr>
        <p:spPr/>
        <p:txBody>
          <a:bodyPr/>
          <a:lstStyle/>
          <a:p>
            <a:r>
              <a:rPr kumimoji="1" lang="en-US" altLang="zh-CN" dirty="0" smtClean="0"/>
              <a:t>3</a:t>
            </a:r>
            <a:r>
              <a:rPr kumimoji="1" lang="zh-CN" altLang="en-US" dirty="0" smtClean="0"/>
              <a:t> 每对顶点间的最短路径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9" name="Group 5"/>
          <p:cNvGrpSpPr>
            <a:grpSpLocks/>
          </p:cNvGrpSpPr>
          <p:nvPr/>
        </p:nvGrpSpPr>
        <p:grpSpPr bwMode="auto">
          <a:xfrm>
            <a:off x="341052" y="901719"/>
            <a:ext cx="2557462" cy="2773362"/>
            <a:chOff x="1643" y="251"/>
            <a:chExt cx="1611" cy="1747"/>
          </a:xfrm>
        </p:grpSpPr>
        <p:sp>
          <p:nvSpPr>
            <p:cNvPr id="10" name="Oval 6"/>
            <p:cNvSpPr>
              <a:spLocks noChangeArrowheads="1"/>
            </p:cNvSpPr>
            <p:nvPr/>
          </p:nvSpPr>
          <p:spPr bwMode="auto">
            <a:xfrm>
              <a:off x="1655" y="572"/>
              <a:ext cx="318" cy="317"/>
            </a:xfrm>
            <a:prstGeom prst="ellipse">
              <a:avLst/>
            </a:prstGeom>
            <a:ln>
              <a:solidFill>
                <a:srgbClr val="01BAF9"/>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lang="en-US" altLang="zh-CN" b="1">
                  <a:latin typeface="Arial" charset="0"/>
                </a:rPr>
                <a:t>2</a:t>
              </a:r>
            </a:p>
          </p:txBody>
        </p:sp>
        <p:sp>
          <p:nvSpPr>
            <p:cNvPr id="14" name="Oval 7"/>
            <p:cNvSpPr>
              <a:spLocks noChangeArrowheads="1"/>
            </p:cNvSpPr>
            <p:nvPr/>
          </p:nvSpPr>
          <p:spPr bwMode="auto">
            <a:xfrm>
              <a:off x="1655" y="1662"/>
              <a:ext cx="318" cy="317"/>
            </a:xfrm>
            <a:prstGeom prst="ellipse">
              <a:avLst/>
            </a:prstGeom>
            <a:ln>
              <a:solidFill>
                <a:srgbClr val="01BAF9"/>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lang="en-US" altLang="zh-CN" b="1">
                  <a:latin typeface="Arial" charset="0"/>
                </a:rPr>
                <a:t>0</a:t>
              </a:r>
            </a:p>
          </p:txBody>
        </p:sp>
        <p:sp>
          <p:nvSpPr>
            <p:cNvPr id="15" name="Oval 8"/>
            <p:cNvSpPr>
              <a:spLocks noChangeArrowheads="1"/>
            </p:cNvSpPr>
            <p:nvPr/>
          </p:nvSpPr>
          <p:spPr bwMode="auto">
            <a:xfrm>
              <a:off x="2880" y="572"/>
              <a:ext cx="318" cy="317"/>
            </a:xfrm>
            <a:prstGeom prst="ellipse">
              <a:avLst/>
            </a:prstGeom>
            <a:ln>
              <a:solidFill>
                <a:srgbClr val="01BAF9"/>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lang="en-US" altLang="zh-CN" b="1">
                  <a:latin typeface="Arial" charset="0"/>
                </a:rPr>
                <a:t>3</a:t>
              </a:r>
            </a:p>
          </p:txBody>
        </p:sp>
        <p:sp>
          <p:nvSpPr>
            <p:cNvPr id="16" name="Oval 9"/>
            <p:cNvSpPr>
              <a:spLocks noChangeArrowheads="1"/>
            </p:cNvSpPr>
            <p:nvPr/>
          </p:nvSpPr>
          <p:spPr bwMode="auto">
            <a:xfrm>
              <a:off x="2880" y="1662"/>
              <a:ext cx="318" cy="317"/>
            </a:xfrm>
            <a:prstGeom prst="ellipse">
              <a:avLst/>
            </a:prstGeom>
            <a:ln>
              <a:solidFill>
                <a:srgbClr val="01BAF9"/>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lang="en-US" altLang="zh-CN" b="1">
                  <a:latin typeface="Arial" charset="0"/>
                </a:rPr>
                <a:t>1</a:t>
              </a:r>
            </a:p>
          </p:txBody>
        </p:sp>
        <p:sp>
          <p:nvSpPr>
            <p:cNvPr id="17" name="Line 10"/>
            <p:cNvSpPr>
              <a:spLocks noChangeShapeType="1"/>
            </p:cNvSpPr>
            <p:nvPr/>
          </p:nvSpPr>
          <p:spPr bwMode="auto">
            <a:xfrm>
              <a:off x="1837" y="890"/>
              <a:ext cx="0" cy="771"/>
            </a:xfrm>
            <a:prstGeom prst="line">
              <a:avLst/>
            </a:prstGeom>
            <a:ln>
              <a:solidFill>
                <a:srgbClr val="01BAF9"/>
              </a:solidFill>
              <a:headEn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18" name="Line 11"/>
            <p:cNvSpPr>
              <a:spLocks noChangeShapeType="1"/>
            </p:cNvSpPr>
            <p:nvPr/>
          </p:nvSpPr>
          <p:spPr bwMode="auto">
            <a:xfrm flipV="1">
              <a:off x="1973" y="845"/>
              <a:ext cx="952" cy="907"/>
            </a:xfrm>
            <a:prstGeom prst="line">
              <a:avLst/>
            </a:prstGeom>
            <a:ln>
              <a:solidFill>
                <a:srgbClr val="01BAF9"/>
              </a:solidFill>
              <a:headEn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19" name="Line 12"/>
            <p:cNvSpPr>
              <a:spLocks noChangeShapeType="1"/>
            </p:cNvSpPr>
            <p:nvPr/>
          </p:nvSpPr>
          <p:spPr bwMode="auto">
            <a:xfrm>
              <a:off x="1973" y="1842"/>
              <a:ext cx="907" cy="0"/>
            </a:xfrm>
            <a:prstGeom prst="line">
              <a:avLst/>
            </a:prstGeom>
            <a:ln>
              <a:solidFill>
                <a:srgbClr val="01BAF9"/>
              </a:solidFill>
              <a:headEn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0" name="Line 13"/>
            <p:cNvSpPr>
              <a:spLocks noChangeShapeType="1"/>
            </p:cNvSpPr>
            <p:nvPr/>
          </p:nvSpPr>
          <p:spPr bwMode="auto">
            <a:xfrm flipV="1">
              <a:off x="3061" y="890"/>
              <a:ext cx="0" cy="771"/>
            </a:xfrm>
            <a:prstGeom prst="line">
              <a:avLst/>
            </a:prstGeom>
            <a:ln>
              <a:solidFill>
                <a:srgbClr val="01BAF9"/>
              </a:solidFill>
              <a:headEn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2" name="Freeform 14"/>
            <p:cNvSpPr>
              <a:spLocks/>
            </p:cNvSpPr>
            <p:nvPr/>
          </p:nvSpPr>
          <p:spPr bwMode="auto">
            <a:xfrm>
              <a:off x="1973" y="799"/>
              <a:ext cx="907" cy="73"/>
            </a:xfrm>
            <a:custGeom>
              <a:avLst/>
              <a:gdLst/>
              <a:ahLst/>
              <a:cxnLst>
                <a:cxn ang="0">
                  <a:pos x="0" y="0"/>
                </a:cxn>
                <a:cxn ang="0">
                  <a:pos x="401" y="73"/>
                </a:cxn>
                <a:cxn ang="0">
                  <a:pos x="907" y="0"/>
                </a:cxn>
              </a:cxnLst>
              <a:rect l="0" t="0" r="r" b="b"/>
              <a:pathLst>
                <a:path w="907" h="73">
                  <a:moveTo>
                    <a:pt x="0" y="0"/>
                  </a:moveTo>
                  <a:cubicBezTo>
                    <a:pt x="67" y="12"/>
                    <a:pt x="250" y="73"/>
                    <a:pt x="401" y="73"/>
                  </a:cubicBezTo>
                  <a:cubicBezTo>
                    <a:pt x="552" y="73"/>
                    <a:pt x="802" y="15"/>
                    <a:pt x="907" y="0"/>
                  </a:cubicBezTo>
                </a:path>
              </a:pathLst>
            </a:custGeom>
            <a:ln>
              <a:solidFill>
                <a:srgbClr val="01BAF9"/>
              </a:solidFill>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3" name="Freeform 15"/>
            <p:cNvSpPr>
              <a:spLocks/>
            </p:cNvSpPr>
            <p:nvPr/>
          </p:nvSpPr>
          <p:spPr bwMode="auto">
            <a:xfrm>
              <a:off x="1927" y="529"/>
              <a:ext cx="998" cy="89"/>
            </a:xfrm>
            <a:custGeom>
              <a:avLst/>
              <a:gdLst/>
              <a:ahLst/>
              <a:cxnLst>
                <a:cxn ang="0">
                  <a:pos x="998" y="89"/>
                </a:cxn>
                <a:cxn ang="0">
                  <a:pos x="478" y="0"/>
                </a:cxn>
                <a:cxn ang="0">
                  <a:pos x="0" y="89"/>
                </a:cxn>
              </a:cxnLst>
              <a:rect l="0" t="0" r="r" b="b"/>
              <a:pathLst>
                <a:path w="998" h="89">
                  <a:moveTo>
                    <a:pt x="998" y="89"/>
                  </a:moveTo>
                  <a:cubicBezTo>
                    <a:pt x="911" y="74"/>
                    <a:pt x="644" y="0"/>
                    <a:pt x="478" y="0"/>
                  </a:cubicBezTo>
                  <a:cubicBezTo>
                    <a:pt x="312" y="0"/>
                    <a:pt x="100" y="71"/>
                    <a:pt x="0" y="89"/>
                  </a:cubicBezTo>
                </a:path>
              </a:pathLst>
            </a:custGeom>
            <a:ln>
              <a:solidFill>
                <a:srgbClr val="01BAF9"/>
              </a:solidFill>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4" name="Freeform 16"/>
            <p:cNvSpPr>
              <a:spLocks/>
            </p:cNvSpPr>
            <p:nvPr/>
          </p:nvSpPr>
          <p:spPr bwMode="auto">
            <a:xfrm>
              <a:off x="1973" y="799"/>
              <a:ext cx="998" cy="862"/>
            </a:xfrm>
            <a:custGeom>
              <a:avLst/>
              <a:gdLst/>
              <a:ahLst/>
              <a:cxnLst>
                <a:cxn ang="0">
                  <a:pos x="0" y="0"/>
                </a:cxn>
                <a:cxn ang="0">
                  <a:pos x="627" y="353"/>
                </a:cxn>
                <a:cxn ang="0">
                  <a:pos x="998" y="862"/>
                </a:cxn>
              </a:cxnLst>
              <a:rect l="0" t="0" r="r" b="b"/>
              <a:pathLst>
                <a:path w="998" h="862">
                  <a:moveTo>
                    <a:pt x="0" y="0"/>
                  </a:moveTo>
                  <a:cubicBezTo>
                    <a:pt x="105" y="59"/>
                    <a:pt x="461" y="209"/>
                    <a:pt x="627" y="353"/>
                  </a:cubicBezTo>
                  <a:cubicBezTo>
                    <a:pt x="793" y="497"/>
                    <a:pt x="921" y="756"/>
                    <a:pt x="998" y="862"/>
                  </a:cubicBezTo>
                </a:path>
              </a:pathLst>
            </a:custGeom>
            <a:ln>
              <a:solidFill>
                <a:srgbClr val="01BAF9"/>
              </a:solidFill>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5" name="Freeform 17"/>
            <p:cNvSpPr>
              <a:spLocks/>
            </p:cNvSpPr>
            <p:nvPr/>
          </p:nvSpPr>
          <p:spPr bwMode="auto">
            <a:xfrm>
              <a:off x="1882" y="891"/>
              <a:ext cx="998" cy="907"/>
            </a:xfrm>
            <a:custGeom>
              <a:avLst/>
              <a:gdLst/>
              <a:ahLst/>
              <a:cxnLst>
                <a:cxn ang="0">
                  <a:pos x="998" y="907"/>
                </a:cxn>
                <a:cxn ang="0">
                  <a:pos x="414" y="518"/>
                </a:cxn>
                <a:cxn ang="0">
                  <a:pos x="0" y="0"/>
                </a:cxn>
              </a:cxnLst>
              <a:rect l="0" t="0" r="r" b="b"/>
              <a:pathLst>
                <a:path w="998" h="907">
                  <a:moveTo>
                    <a:pt x="998" y="907"/>
                  </a:moveTo>
                  <a:cubicBezTo>
                    <a:pt x="901" y="842"/>
                    <a:pt x="580" y="669"/>
                    <a:pt x="414" y="518"/>
                  </a:cubicBezTo>
                  <a:cubicBezTo>
                    <a:pt x="248" y="367"/>
                    <a:pt x="86" y="108"/>
                    <a:pt x="0" y="0"/>
                  </a:cubicBezTo>
                </a:path>
              </a:pathLst>
            </a:custGeom>
            <a:ln>
              <a:solidFill>
                <a:srgbClr val="01BAF9"/>
              </a:solidFill>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6" name="Text Box 18"/>
            <p:cNvSpPr txBox="1">
              <a:spLocks noChangeArrowheads="1"/>
            </p:cNvSpPr>
            <p:nvPr/>
          </p:nvSpPr>
          <p:spPr bwMode="auto">
            <a:xfrm>
              <a:off x="1643" y="1113"/>
              <a:ext cx="205" cy="250"/>
            </a:xfrm>
            <a:prstGeom prst="rect">
              <a:avLst/>
            </a:prstGeom>
            <a:noFill/>
            <a:ln w="9525">
              <a:noFill/>
              <a:miter lim="800000"/>
              <a:headEnd/>
              <a:tailEnd/>
            </a:ln>
            <a:effectLst/>
          </p:spPr>
          <p:txBody>
            <a:bodyPr wrap="none">
              <a:spAutoFit/>
            </a:bodyPr>
            <a:lstStyle/>
            <a:p>
              <a:r>
                <a:rPr lang="en-US" altLang="zh-CN" sz="2000" b="1">
                  <a:latin typeface="Arial" charset="0"/>
                </a:rPr>
                <a:t>3</a:t>
              </a:r>
            </a:p>
          </p:txBody>
        </p:sp>
        <p:sp>
          <p:nvSpPr>
            <p:cNvPr id="27" name="Text Box 19"/>
            <p:cNvSpPr txBox="1">
              <a:spLocks noChangeArrowheads="1"/>
            </p:cNvSpPr>
            <p:nvPr/>
          </p:nvSpPr>
          <p:spPr bwMode="auto">
            <a:xfrm>
              <a:off x="2278" y="1748"/>
              <a:ext cx="205" cy="250"/>
            </a:xfrm>
            <a:prstGeom prst="rect">
              <a:avLst/>
            </a:prstGeom>
            <a:noFill/>
            <a:ln w="9525">
              <a:noFill/>
              <a:miter lim="800000"/>
              <a:headEnd/>
              <a:tailEnd/>
            </a:ln>
            <a:effectLst/>
          </p:spPr>
          <p:txBody>
            <a:bodyPr wrap="none">
              <a:spAutoFit/>
            </a:bodyPr>
            <a:lstStyle/>
            <a:p>
              <a:r>
                <a:rPr lang="en-US" altLang="zh-CN" sz="2000" b="1">
                  <a:latin typeface="Arial" charset="0"/>
                </a:rPr>
                <a:t>1</a:t>
              </a:r>
            </a:p>
          </p:txBody>
        </p:sp>
        <p:sp>
          <p:nvSpPr>
            <p:cNvPr id="28" name="Text Box 20"/>
            <p:cNvSpPr txBox="1">
              <a:spLocks noChangeArrowheads="1"/>
            </p:cNvSpPr>
            <p:nvPr/>
          </p:nvSpPr>
          <p:spPr bwMode="auto">
            <a:xfrm>
              <a:off x="2278" y="251"/>
              <a:ext cx="205" cy="250"/>
            </a:xfrm>
            <a:prstGeom prst="rect">
              <a:avLst/>
            </a:prstGeom>
            <a:noFill/>
            <a:ln w="9525">
              <a:noFill/>
              <a:miter lim="800000"/>
              <a:headEnd/>
              <a:tailEnd/>
            </a:ln>
            <a:effectLst/>
          </p:spPr>
          <p:txBody>
            <a:bodyPr wrap="none">
              <a:spAutoFit/>
            </a:bodyPr>
            <a:lstStyle/>
            <a:p>
              <a:r>
                <a:rPr lang="en-US" altLang="zh-CN" sz="2000" b="1">
                  <a:latin typeface="Arial" charset="0"/>
                </a:rPr>
                <a:t>6</a:t>
              </a:r>
            </a:p>
          </p:txBody>
        </p:sp>
        <p:sp>
          <p:nvSpPr>
            <p:cNvPr id="29" name="Text Box 21"/>
            <p:cNvSpPr txBox="1">
              <a:spLocks noChangeArrowheads="1"/>
            </p:cNvSpPr>
            <p:nvPr/>
          </p:nvSpPr>
          <p:spPr bwMode="auto">
            <a:xfrm>
              <a:off x="2414" y="614"/>
              <a:ext cx="205" cy="250"/>
            </a:xfrm>
            <a:prstGeom prst="rect">
              <a:avLst/>
            </a:prstGeom>
            <a:noFill/>
            <a:ln w="9525">
              <a:noFill/>
              <a:miter lim="800000"/>
              <a:headEnd/>
              <a:tailEnd/>
            </a:ln>
            <a:effectLst/>
          </p:spPr>
          <p:txBody>
            <a:bodyPr wrap="none">
              <a:spAutoFit/>
            </a:bodyPr>
            <a:lstStyle/>
            <a:p>
              <a:r>
                <a:rPr lang="en-US" altLang="zh-CN" sz="2000" b="1">
                  <a:latin typeface="Arial" charset="0"/>
                </a:rPr>
                <a:t>8</a:t>
              </a:r>
            </a:p>
          </p:txBody>
        </p:sp>
        <p:sp>
          <p:nvSpPr>
            <p:cNvPr id="30" name="Text Box 22"/>
            <p:cNvSpPr txBox="1">
              <a:spLocks noChangeArrowheads="1"/>
            </p:cNvSpPr>
            <p:nvPr/>
          </p:nvSpPr>
          <p:spPr bwMode="auto">
            <a:xfrm>
              <a:off x="3049" y="1159"/>
              <a:ext cx="205" cy="250"/>
            </a:xfrm>
            <a:prstGeom prst="rect">
              <a:avLst/>
            </a:prstGeom>
            <a:noFill/>
            <a:ln w="9525">
              <a:noFill/>
              <a:miter lim="800000"/>
              <a:headEnd/>
              <a:tailEnd/>
            </a:ln>
            <a:effectLst/>
          </p:spPr>
          <p:txBody>
            <a:bodyPr wrap="none">
              <a:spAutoFit/>
            </a:bodyPr>
            <a:lstStyle/>
            <a:p>
              <a:r>
                <a:rPr lang="en-US" altLang="zh-CN" sz="2000" b="1">
                  <a:latin typeface="Arial" charset="0"/>
                </a:rPr>
                <a:t>2</a:t>
              </a:r>
            </a:p>
          </p:txBody>
        </p:sp>
        <p:sp>
          <p:nvSpPr>
            <p:cNvPr id="31" name="Text Box 23"/>
            <p:cNvSpPr txBox="1">
              <a:spLocks noChangeArrowheads="1"/>
            </p:cNvSpPr>
            <p:nvPr/>
          </p:nvSpPr>
          <p:spPr bwMode="auto">
            <a:xfrm>
              <a:off x="2323" y="886"/>
              <a:ext cx="205" cy="250"/>
            </a:xfrm>
            <a:prstGeom prst="rect">
              <a:avLst/>
            </a:prstGeom>
            <a:noFill/>
            <a:ln w="9525">
              <a:noFill/>
              <a:miter lim="800000"/>
              <a:headEnd/>
              <a:tailEnd/>
            </a:ln>
            <a:effectLst/>
          </p:spPr>
          <p:txBody>
            <a:bodyPr wrap="none">
              <a:spAutoFit/>
            </a:bodyPr>
            <a:lstStyle/>
            <a:p>
              <a:r>
                <a:rPr lang="en-US" altLang="zh-CN" sz="2000" b="1" dirty="0">
                  <a:latin typeface="Arial" charset="0"/>
                </a:rPr>
                <a:t>5</a:t>
              </a:r>
            </a:p>
          </p:txBody>
        </p:sp>
        <p:sp>
          <p:nvSpPr>
            <p:cNvPr id="32" name="Text Box 24"/>
            <p:cNvSpPr txBox="1">
              <a:spLocks noChangeArrowheads="1"/>
            </p:cNvSpPr>
            <p:nvPr/>
          </p:nvSpPr>
          <p:spPr bwMode="auto">
            <a:xfrm>
              <a:off x="2459" y="1431"/>
              <a:ext cx="205" cy="250"/>
            </a:xfrm>
            <a:prstGeom prst="rect">
              <a:avLst/>
            </a:prstGeom>
            <a:noFill/>
            <a:ln w="9525">
              <a:noFill/>
              <a:miter lim="800000"/>
              <a:headEnd/>
              <a:tailEnd/>
            </a:ln>
            <a:effectLst/>
          </p:spPr>
          <p:txBody>
            <a:bodyPr wrap="none">
              <a:spAutoFit/>
            </a:bodyPr>
            <a:lstStyle/>
            <a:p>
              <a:r>
                <a:rPr lang="en-US" altLang="zh-CN" sz="2000" b="1">
                  <a:latin typeface="Arial" charset="0"/>
                </a:rPr>
                <a:t>9</a:t>
              </a:r>
            </a:p>
          </p:txBody>
        </p:sp>
        <p:sp>
          <p:nvSpPr>
            <p:cNvPr id="33" name="Text Box 25"/>
            <p:cNvSpPr txBox="1">
              <a:spLocks noChangeArrowheads="1"/>
            </p:cNvSpPr>
            <p:nvPr/>
          </p:nvSpPr>
          <p:spPr bwMode="auto">
            <a:xfrm>
              <a:off x="2018" y="1389"/>
              <a:ext cx="205" cy="250"/>
            </a:xfrm>
            <a:prstGeom prst="rect">
              <a:avLst/>
            </a:prstGeom>
            <a:noFill/>
            <a:ln w="9525">
              <a:noFill/>
              <a:miter lim="800000"/>
              <a:headEnd/>
              <a:tailEnd/>
            </a:ln>
            <a:effectLst/>
          </p:spPr>
          <p:txBody>
            <a:bodyPr wrap="none">
              <a:spAutoFit/>
            </a:bodyPr>
            <a:lstStyle/>
            <a:p>
              <a:r>
                <a:rPr lang="en-US" altLang="zh-CN" sz="2000" b="1">
                  <a:latin typeface="Arial" charset="0"/>
                </a:rPr>
                <a:t>4</a:t>
              </a:r>
            </a:p>
          </p:txBody>
        </p:sp>
      </p:grpSp>
      <p:sp>
        <p:nvSpPr>
          <p:cNvPr id="3" name="框架 2"/>
          <p:cNvSpPr/>
          <p:nvPr/>
        </p:nvSpPr>
        <p:spPr>
          <a:xfrm>
            <a:off x="1441053" y="5157192"/>
            <a:ext cx="2914923" cy="648072"/>
          </a:xfrm>
          <a:prstGeom prst="frame">
            <a:avLst>
              <a:gd name="adj1" fmla="val 2176"/>
            </a:avLst>
          </a:prstGeom>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7" name="框架 36"/>
          <p:cNvSpPr/>
          <p:nvPr/>
        </p:nvSpPr>
        <p:spPr>
          <a:xfrm>
            <a:off x="2889771" y="3820194"/>
            <a:ext cx="746125" cy="2705408"/>
          </a:xfrm>
          <a:prstGeom prst="frame">
            <a:avLst>
              <a:gd name="adj1" fmla="val 2176"/>
            </a:avLst>
          </a:prstGeom>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8" name="Text Box 6"/>
          <p:cNvSpPr txBox="1">
            <a:spLocks noChangeArrowheads="1"/>
          </p:cNvSpPr>
          <p:nvPr/>
        </p:nvSpPr>
        <p:spPr bwMode="auto">
          <a:xfrm>
            <a:off x="2475776" y="868100"/>
            <a:ext cx="6687152" cy="523220"/>
          </a:xfrm>
          <a:prstGeom prst="rect">
            <a:avLst/>
          </a:prstGeom>
          <a:noFill/>
          <a:ln w="9525">
            <a:noFill/>
            <a:miter lim="800000"/>
            <a:headEnd/>
            <a:tailEnd/>
          </a:ln>
          <a:effectLst/>
        </p:spPr>
        <p:txBody>
          <a:bodyPr wrap="none">
            <a:spAutoFit/>
          </a:bodyPr>
          <a:lstStyle/>
          <a:p>
            <a:r>
              <a:rPr lang="en-US" altLang="zh-CN" sz="2800" b="1" i="1" dirty="0">
                <a:solidFill>
                  <a:srgbClr val="0033CC"/>
                </a:solidFill>
                <a:effectLst>
                  <a:outerShdw blurRad="38100" dist="38100" dir="2700000" algn="tl">
                    <a:srgbClr val="C0C0C0"/>
                  </a:outerShdw>
                </a:effectLst>
              </a:rPr>
              <a:t>A</a:t>
            </a:r>
            <a:r>
              <a:rPr lang="en-US" altLang="zh-CN" sz="2800" b="1" i="1" baseline="30000" dirty="0">
                <a:solidFill>
                  <a:srgbClr val="0033CC"/>
                </a:solidFill>
                <a:effectLst>
                  <a:outerShdw blurRad="38100" dist="38100" dir="2700000" algn="tl">
                    <a:srgbClr val="C0C0C0"/>
                  </a:outerShdw>
                </a:effectLst>
              </a:rPr>
              <a:t>(k)</a:t>
            </a:r>
            <a:r>
              <a:rPr lang="en-US" altLang="zh-CN" sz="2800" b="1" i="1" dirty="0">
                <a:solidFill>
                  <a:srgbClr val="0033CC"/>
                </a:solidFill>
                <a:effectLst>
                  <a:outerShdw blurRad="38100" dist="38100" dir="2700000" algn="tl">
                    <a:srgbClr val="C0C0C0"/>
                  </a:outerShdw>
                </a:effectLst>
              </a:rPr>
              <a:t>[</a:t>
            </a:r>
            <a:r>
              <a:rPr lang="en-US" altLang="zh-CN" sz="2800" b="1" i="1" dirty="0" err="1">
                <a:solidFill>
                  <a:srgbClr val="0033CC"/>
                </a:solidFill>
                <a:effectLst>
                  <a:outerShdw blurRad="38100" dist="38100" dir="2700000" algn="tl">
                    <a:srgbClr val="C0C0C0"/>
                  </a:outerShdw>
                </a:effectLst>
              </a:rPr>
              <a:t>i</a:t>
            </a:r>
            <a:r>
              <a:rPr lang="en-US" altLang="zh-CN" sz="2800" b="1" i="1" dirty="0">
                <a:solidFill>
                  <a:srgbClr val="0033CC"/>
                </a:solidFill>
                <a:effectLst>
                  <a:outerShdw blurRad="38100" dist="38100" dir="2700000" algn="tl">
                    <a:srgbClr val="C0C0C0"/>
                  </a:outerShdw>
                </a:effectLst>
              </a:rPr>
              <a:t>][j]=min(A</a:t>
            </a:r>
            <a:r>
              <a:rPr lang="en-US" altLang="zh-CN" sz="2800" b="1" i="1" baseline="30000" dirty="0">
                <a:solidFill>
                  <a:srgbClr val="0033CC"/>
                </a:solidFill>
                <a:effectLst>
                  <a:outerShdw blurRad="38100" dist="38100" dir="2700000" algn="tl">
                    <a:srgbClr val="C0C0C0"/>
                  </a:outerShdw>
                </a:effectLst>
              </a:rPr>
              <a:t>(k-1)</a:t>
            </a:r>
            <a:r>
              <a:rPr lang="en-US" altLang="zh-CN" sz="2800" b="1" i="1" dirty="0">
                <a:solidFill>
                  <a:srgbClr val="0033CC"/>
                </a:solidFill>
                <a:effectLst>
                  <a:outerShdw blurRad="38100" dist="38100" dir="2700000" algn="tl">
                    <a:srgbClr val="C0C0C0"/>
                  </a:outerShdw>
                </a:effectLst>
              </a:rPr>
              <a:t>[</a:t>
            </a:r>
            <a:r>
              <a:rPr lang="en-US" altLang="zh-CN" sz="2800" b="1" i="1" dirty="0" err="1">
                <a:solidFill>
                  <a:srgbClr val="0033CC"/>
                </a:solidFill>
                <a:effectLst>
                  <a:outerShdw blurRad="38100" dist="38100" dir="2700000" algn="tl">
                    <a:srgbClr val="C0C0C0"/>
                  </a:outerShdw>
                </a:effectLst>
              </a:rPr>
              <a:t>i</a:t>
            </a:r>
            <a:r>
              <a:rPr lang="en-US" altLang="zh-CN" sz="2800" b="1" i="1" dirty="0">
                <a:solidFill>
                  <a:srgbClr val="0033CC"/>
                </a:solidFill>
                <a:effectLst>
                  <a:outerShdw blurRad="38100" dist="38100" dir="2700000" algn="tl">
                    <a:srgbClr val="C0C0C0"/>
                  </a:outerShdw>
                </a:effectLst>
              </a:rPr>
              <a:t>][j],A</a:t>
            </a:r>
            <a:r>
              <a:rPr lang="en-US" altLang="zh-CN" sz="2800" b="1" i="1" baseline="30000" dirty="0">
                <a:solidFill>
                  <a:srgbClr val="0033CC"/>
                </a:solidFill>
                <a:effectLst>
                  <a:outerShdw blurRad="38100" dist="38100" dir="2700000" algn="tl">
                    <a:srgbClr val="C0C0C0"/>
                  </a:outerShdw>
                </a:effectLst>
              </a:rPr>
              <a:t>(k-1)</a:t>
            </a:r>
            <a:r>
              <a:rPr lang="en-US" altLang="zh-CN" sz="2800" b="1" i="1" dirty="0">
                <a:solidFill>
                  <a:srgbClr val="0033CC"/>
                </a:solidFill>
                <a:effectLst>
                  <a:outerShdw blurRad="38100" dist="38100" dir="2700000" algn="tl">
                    <a:srgbClr val="C0C0C0"/>
                  </a:outerShdw>
                </a:effectLst>
              </a:rPr>
              <a:t>[</a:t>
            </a:r>
            <a:r>
              <a:rPr lang="en-US" altLang="zh-CN" sz="2800" b="1" i="1" dirty="0" err="1">
                <a:solidFill>
                  <a:srgbClr val="0033CC"/>
                </a:solidFill>
                <a:effectLst>
                  <a:outerShdw blurRad="38100" dist="38100" dir="2700000" algn="tl">
                    <a:srgbClr val="C0C0C0"/>
                  </a:outerShdw>
                </a:effectLst>
              </a:rPr>
              <a:t>i</a:t>
            </a:r>
            <a:r>
              <a:rPr lang="en-US" altLang="zh-CN" sz="2800" b="1" i="1" dirty="0">
                <a:solidFill>
                  <a:srgbClr val="0033CC"/>
                </a:solidFill>
                <a:effectLst>
                  <a:outerShdw blurRad="38100" dist="38100" dir="2700000" algn="tl">
                    <a:srgbClr val="C0C0C0"/>
                  </a:outerShdw>
                </a:effectLst>
              </a:rPr>
              <a:t>][k]+A</a:t>
            </a:r>
            <a:r>
              <a:rPr lang="en-US" altLang="zh-CN" sz="2800" b="1" i="1" baseline="30000" dirty="0">
                <a:solidFill>
                  <a:srgbClr val="0033CC"/>
                </a:solidFill>
                <a:effectLst>
                  <a:outerShdw blurRad="38100" dist="38100" dir="2700000" algn="tl">
                    <a:srgbClr val="C0C0C0"/>
                  </a:outerShdw>
                </a:effectLst>
              </a:rPr>
              <a:t>(k-1)</a:t>
            </a:r>
            <a:r>
              <a:rPr lang="en-US" altLang="zh-CN" sz="2800" b="1" i="1" dirty="0">
                <a:solidFill>
                  <a:srgbClr val="0033CC"/>
                </a:solidFill>
                <a:effectLst>
                  <a:outerShdw blurRad="38100" dist="38100" dir="2700000" algn="tl">
                    <a:srgbClr val="C0C0C0"/>
                  </a:outerShdw>
                </a:effectLst>
              </a:rPr>
              <a:t>[k][j])</a:t>
            </a:r>
          </a:p>
        </p:txBody>
      </p:sp>
      <p:sp>
        <p:nvSpPr>
          <p:cNvPr id="39" name="文本框 38"/>
          <p:cNvSpPr txBox="1"/>
          <p:nvPr/>
        </p:nvSpPr>
        <p:spPr>
          <a:xfrm>
            <a:off x="3759677" y="1713072"/>
            <a:ext cx="5040560" cy="1643527"/>
          </a:xfrm>
          <a:prstGeom prst="rect">
            <a:avLst/>
          </a:prstGeom>
          <a:noFill/>
        </p:spPr>
        <p:txBody>
          <a:bodyPr wrap="square" rtlCol="0">
            <a:spAutoFit/>
          </a:bodyPr>
          <a:lstStyle/>
          <a:p>
            <a:pPr marL="342900" indent="-342900">
              <a:lnSpc>
                <a:spcPct val="120000"/>
              </a:lnSpc>
              <a:buSzPct val="86000"/>
              <a:buFont typeface="AppleColorEmoji" charset="0"/>
              <a:buChar char="🌔"/>
            </a:pPr>
            <a:r>
              <a:rPr lang="en-US" altLang="zh-CN" sz="2400" b="1" dirty="0" smtClean="0">
                <a:latin typeface="Microsoft YaHei" charset="-122"/>
                <a:ea typeface="Microsoft YaHei" charset="-122"/>
                <a:cs typeface="Microsoft YaHei" charset="-122"/>
              </a:rPr>
              <a:t>k=2</a:t>
            </a:r>
          </a:p>
          <a:p>
            <a:pPr marL="800100" lvl="1" indent="-342900">
              <a:lnSpc>
                <a:spcPct val="120000"/>
              </a:lnSpc>
              <a:buSzPct val="86000"/>
              <a:buFont typeface="AppleColorEmoji" charset="0"/>
              <a:buChar char="🌔"/>
            </a:pPr>
            <a:r>
              <a:rPr lang="zh-CN" altLang="en-US" sz="2000" dirty="0" smtClean="0">
                <a:solidFill>
                  <a:schemeClr val="bg1">
                    <a:lumMod val="50000"/>
                  </a:schemeClr>
                </a:solidFill>
                <a:latin typeface="Microsoft YaHei" charset="-122"/>
                <a:ea typeface="Microsoft YaHei" charset="-122"/>
                <a:cs typeface="Microsoft YaHei" charset="-122"/>
              </a:rPr>
              <a:t>第</a:t>
            </a:r>
            <a:r>
              <a:rPr lang="en-US" altLang="zh-CN" sz="2000" dirty="0" smtClean="0">
                <a:solidFill>
                  <a:schemeClr val="bg1">
                    <a:lumMod val="50000"/>
                  </a:schemeClr>
                </a:solidFill>
                <a:latin typeface="Microsoft YaHei" charset="-122"/>
                <a:ea typeface="Microsoft YaHei" charset="-122"/>
                <a:cs typeface="Microsoft YaHei" charset="-122"/>
              </a:rPr>
              <a:t>k</a:t>
            </a:r>
            <a:r>
              <a:rPr lang="zh-CN" altLang="en-US" sz="2000" dirty="0" smtClean="0">
                <a:solidFill>
                  <a:schemeClr val="bg1">
                    <a:lumMod val="50000"/>
                  </a:schemeClr>
                </a:solidFill>
                <a:latin typeface="Microsoft YaHei" charset="-122"/>
                <a:ea typeface="Microsoft YaHei" charset="-122"/>
                <a:cs typeface="Microsoft YaHei" charset="-122"/>
              </a:rPr>
              <a:t>行、</a:t>
            </a:r>
            <a:r>
              <a:rPr lang="en-US" altLang="zh-CN" sz="2000" dirty="0" smtClean="0">
                <a:solidFill>
                  <a:schemeClr val="bg1">
                    <a:lumMod val="50000"/>
                  </a:schemeClr>
                </a:solidFill>
                <a:latin typeface="Microsoft YaHei" charset="-122"/>
                <a:ea typeface="Microsoft YaHei" charset="-122"/>
                <a:cs typeface="Microsoft YaHei" charset="-122"/>
              </a:rPr>
              <a:t>k</a:t>
            </a:r>
            <a:r>
              <a:rPr lang="zh-CN" altLang="en-US" sz="2000" dirty="0" smtClean="0">
                <a:solidFill>
                  <a:schemeClr val="bg1">
                    <a:lumMod val="50000"/>
                  </a:schemeClr>
                </a:solidFill>
                <a:latin typeface="Microsoft YaHei" charset="-122"/>
                <a:ea typeface="Microsoft YaHei" charset="-122"/>
                <a:cs typeface="Microsoft YaHei" charset="-122"/>
              </a:rPr>
              <a:t>列、对角线的元素照抄</a:t>
            </a:r>
            <a:endParaRPr lang="en-US" altLang="zh-CN" sz="2000" dirty="0" smtClean="0">
              <a:solidFill>
                <a:schemeClr val="bg1">
                  <a:lumMod val="50000"/>
                </a:schemeClr>
              </a:solidFill>
              <a:latin typeface="Microsoft YaHei" charset="-122"/>
              <a:ea typeface="Microsoft YaHei" charset="-122"/>
              <a:cs typeface="Microsoft YaHei" charset="-122"/>
            </a:endParaRPr>
          </a:p>
          <a:p>
            <a:pPr marL="800100" lvl="1" indent="-342900">
              <a:lnSpc>
                <a:spcPct val="120000"/>
              </a:lnSpc>
              <a:buSzPct val="86000"/>
              <a:buFont typeface="AppleColorEmoji" charset="0"/>
              <a:buChar char="🌔"/>
            </a:pPr>
            <a:r>
              <a:rPr lang="zh-CN" altLang="en-US" sz="2000" dirty="0" smtClean="0">
                <a:solidFill>
                  <a:schemeClr val="bg1">
                    <a:lumMod val="50000"/>
                  </a:schemeClr>
                </a:solidFill>
                <a:latin typeface="Microsoft YaHei" charset="-122"/>
                <a:ea typeface="Microsoft YaHei" charset="-122"/>
                <a:cs typeface="Microsoft YaHei" charset="-122"/>
              </a:rPr>
              <a:t>其余的位置看映射到</a:t>
            </a:r>
            <a:r>
              <a:rPr lang="en-US" altLang="zh-CN" sz="2000" dirty="0" smtClean="0">
                <a:solidFill>
                  <a:schemeClr val="bg1">
                    <a:lumMod val="50000"/>
                  </a:schemeClr>
                </a:solidFill>
                <a:latin typeface="Microsoft YaHei" charset="-122"/>
                <a:ea typeface="Microsoft YaHei" charset="-122"/>
                <a:cs typeface="Microsoft YaHei" charset="-122"/>
              </a:rPr>
              <a:t>k</a:t>
            </a:r>
            <a:r>
              <a:rPr lang="zh-CN" altLang="en-US" sz="2000" dirty="0" smtClean="0">
                <a:solidFill>
                  <a:schemeClr val="bg1">
                    <a:lumMod val="50000"/>
                  </a:schemeClr>
                </a:solidFill>
                <a:latin typeface="Microsoft YaHei" charset="-122"/>
                <a:ea typeface="Microsoft YaHei" charset="-122"/>
                <a:cs typeface="Microsoft YaHei" charset="-122"/>
              </a:rPr>
              <a:t>行</a:t>
            </a:r>
            <a:r>
              <a:rPr lang="en-US" altLang="zh-CN" sz="2000" dirty="0" smtClean="0">
                <a:solidFill>
                  <a:schemeClr val="bg1">
                    <a:lumMod val="50000"/>
                  </a:schemeClr>
                </a:solidFill>
                <a:latin typeface="Microsoft YaHei" charset="-122"/>
                <a:ea typeface="Microsoft YaHei" charset="-122"/>
                <a:cs typeface="Microsoft YaHei" charset="-122"/>
              </a:rPr>
              <a:t>k</a:t>
            </a:r>
            <a:r>
              <a:rPr lang="zh-CN" altLang="en-US" sz="2000" dirty="0" smtClean="0">
                <a:solidFill>
                  <a:schemeClr val="bg1">
                    <a:lumMod val="50000"/>
                  </a:schemeClr>
                </a:solidFill>
                <a:latin typeface="Microsoft YaHei" charset="-122"/>
                <a:ea typeface="Microsoft YaHei" charset="-122"/>
                <a:cs typeface="Microsoft YaHei" charset="-122"/>
              </a:rPr>
              <a:t>列的元素之和和当前元素值，留下小的</a:t>
            </a:r>
            <a:endParaRPr lang="en-US" altLang="zh-CN" sz="2000" dirty="0" smtClean="0">
              <a:solidFill>
                <a:schemeClr val="bg1">
                  <a:lumMod val="50000"/>
                </a:schemeClr>
              </a:solidFill>
              <a:latin typeface="Microsoft YaHei" charset="-122"/>
              <a:ea typeface="Microsoft YaHei" charset="-122"/>
              <a:cs typeface="Microsoft YaHei" charset="-122"/>
            </a:endParaRPr>
          </a:p>
        </p:txBody>
      </p:sp>
      <p:sp>
        <p:nvSpPr>
          <p:cNvPr id="40" name="同心圆 39"/>
          <p:cNvSpPr/>
          <p:nvPr/>
        </p:nvSpPr>
        <p:spPr>
          <a:xfrm>
            <a:off x="1719462" y="4615167"/>
            <a:ext cx="585327" cy="612858"/>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cxnSp>
        <p:nvCxnSpPr>
          <p:cNvPr id="41" name="直线箭头连接符 40"/>
          <p:cNvCxnSpPr/>
          <p:nvPr/>
        </p:nvCxnSpPr>
        <p:spPr>
          <a:xfrm>
            <a:off x="1953667" y="5167291"/>
            <a:ext cx="2117" cy="19399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3" name="直线箭头连接符 42"/>
          <p:cNvCxnSpPr/>
          <p:nvPr/>
        </p:nvCxnSpPr>
        <p:spPr>
          <a:xfrm>
            <a:off x="2313707" y="4921596"/>
            <a:ext cx="81813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6" name="同心圆 45"/>
          <p:cNvSpPr/>
          <p:nvPr/>
        </p:nvSpPr>
        <p:spPr>
          <a:xfrm>
            <a:off x="5687443" y="4615167"/>
            <a:ext cx="681701" cy="708624"/>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7" name="同心圆 46"/>
          <p:cNvSpPr/>
          <p:nvPr/>
        </p:nvSpPr>
        <p:spPr>
          <a:xfrm>
            <a:off x="6368978" y="5734928"/>
            <a:ext cx="681701" cy="708624"/>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5" name="同心圆 44"/>
          <p:cNvSpPr/>
          <p:nvPr/>
        </p:nvSpPr>
        <p:spPr>
          <a:xfrm>
            <a:off x="5627073" y="5734928"/>
            <a:ext cx="681701" cy="708624"/>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50997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500" fill="hold"/>
                                        <p:tgtEl>
                                          <p:spTgt spid="38"/>
                                        </p:tgtEl>
                                        <p:attrNameLst>
                                          <p:attrName>ppt_x</p:attrName>
                                        </p:attrNameLst>
                                      </p:cBhvr>
                                      <p:tavLst>
                                        <p:tav tm="0">
                                          <p:val>
                                            <p:strVal val="#ppt_x"/>
                                          </p:val>
                                        </p:tav>
                                        <p:tav tm="100000">
                                          <p:val>
                                            <p:strVal val="#ppt_x"/>
                                          </p:val>
                                        </p:tav>
                                      </p:tavLst>
                                    </p:anim>
                                    <p:anim calcmode="lin" valueType="num">
                                      <p:cBhvr additive="base">
                                        <p:cTn id="1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500" fill="hold"/>
                                        <p:tgtEl>
                                          <p:spTgt spid="39"/>
                                        </p:tgtEl>
                                        <p:attrNameLst>
                                          <p:attrName>ppt_x</p:attrName>
                                        </p:attrNameLst>
                                      </p:cBhvr>
                                      <p:tavLst>
                                        <p:tav tm="0">
                                          <p:val>
                                            <p:strVal val="#ppt_x"/>
                                          </p:val>
                                        </p:tav>
                                        <p:tav tm="100000">
                                          <p:val>
                                            <p:strVal val="#ppt_x"/>
                                          </p:val>
                                        </p:tav>
                                      </p:tavLst>
                                    </p:anim>
                                    <p:anim calcmode="lin" valueType="num">
                                      <p:cBhvr additive="base">
                                        <p:cTn id="20"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anim calcmode="lin" valueType="num">
                                      <p:cBhvr additive="base">
                                        <p:cTn id="25" dur="500" fill="hold"/>
                                        <p:tgtEl>
                                          <p:spTgt spid="44"/>
                                        </p:tgtEl>
                                        <p:attrNameLst>
                                          <p:attrName>ppt_x</p:attrName>
                                        </p:attrNameLst>
                                      </p:cBhvr>
                                      <p:tavLst>
                                        <p:tav tm="0">
                                          <p:val>
                                            <p:strVal val="#ppt_x"/>
                                          </p:val>
                                        </p:tav>
                                        <p:tav tm="100000">
                                          <p:val>
                                            <p:strVal val="#ppt_x"/>
                                          </p:val>
                                        </p:tav>
                                      </p:tavLst>
                                    </p:anim>
                                    <p:anim calcmode="lin" valueType="num">
                                      <p:cBhvr additive="base">
                                        <p:cTn id="26"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additive="base">
                                        <p:cTn id="37" dur="500" fill="hold"/>
                                        <p:tgtEl>
                                          <p:spTgt spid="37"/>
                                        </p:tgtEl>
                                        <p:attrNameLst>
                                          <p:attrName>ppt_x</p:attrName>
                                        </p:attrNameLst>
                                      </p:cBhvr>
                                      <p:tavLst>
                                        <p:tav tm="0">
                                          <p:val>
                                            <p:strVal val="#ppt_x"/>
                                          </p:val>
                                        </p:tav>
                                        <p:tav tm="100000">
                                          <p:val>
                                            <p:strVal val="#ppt_x"/>
                                          </p:val>
                                        </p:tav>
                                      </p:tavLst>
                                    </p:anim>
                                    <p:anim calcmode="lin" valueType="num">
                                      <p:cBhvr additive="base">
                                        <p:cTn id="3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anim calcmode="lin" valueType="num">
                                      <p:cBhvr additive="base">
                                        <p:cTn id="43" dur="500" fill="hold"/>
                                        <p:tgtEl>
                                          <p:spTgt spid="40"/>
                                        </p:tgtEl>
                                        <p:attrNameLst>
                                          <p:attrName>ppt_x</p:attrName>
                                        </p:attrNameLst>
                                      </p:cBhvr>
                                      <p:tavLst>
                                        <p:tav tm="0">
                                          <p:val>
                                            <p:strVal val="#ppt_x"/>
                                          </p:val>
                                        </p:tav>
                                        <p:tav tm="100000">
                                          <p:val>
                                            <p:strVal val="#ppt_x"/>
                                          </p:val>
                                        </p:tav>
                                      </p:tavLst>
                                    </p:anim>
                                    <p:anim calcmode="lin" valueType="num">
                                      <p:cBhvr additive="base">
                                        <p:cTn id="4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down)">
                                      <p:cBhvr>
                                        <p:cTn id="49" dur="500"/>
                                        <p:tgtEl>
                                          <p:spTgt spid="41"/>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wipe(down)">
                                      <p:cBhvr>
                                        <p:cTn id="54" dur="500"/>
                                        <p:tgtEl>
                                          <p:spTgt spid="43"/>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48"/>
                                        </p:tgtEl>
                                        <p:attrNameLst>
                                          <p:attrName>style.visibility</p:attrName>
                                        </p:attrNameLst>
                                      </p:cBhvr>
                                      <p:to>
                                        <p:strVal val="visible"/>
                                      </p:to>
                                    </p:set>
                                    <p:anim calcmode="lin" valueType="num">
                                      <p:cBhvr additive="base">
                                        <p:cTn id="59" dur="500" fill="hold"/>
                                        <p:tgtEl>
                                          <p:spTgt spid="48"/>
                                        </p:tgtEl>
                                        <p:attrNameLst>
                                          <p:attrName>ppt_x</p:attrName>
                                        </p:attrNameLst>
                                      </p:cBhvr>
                                      <p:tavLst>
                                        <p:tav tm="0">
                                          <p:val>
                                            <p:strVal val="#ppt_x"/>
                                          </p:val>
                                        </p:tav>
                                        <p:tav tm="100000">
                                          <p:val>
                                            <p:strVal val="#ppt_x"/>
                                          </p:val>
                                        </p:tav>
                                      </p:tavLst>
                                    </p:anim>
                                    <p:anim calcmode="lin" valueType="num">
                                      <p:cBhvr additive="base">
                                        <p:cTn id="60" dur="500" fill="hold"/>
                                        <p:tgtEl>
                                          <p:spTgt spid="48"/>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anim calcmode="lin" valueType="num">
                                      <p:cBhvr additive="base">
                                        <p:cTn id="63" dur="500" fill="hold"/>
                                        <p:tgtEl>
                                          <p:spTgt spid="46"/>
                                        </p:tgtEl>
                                        <p:attrNameLst>
                                          <p:attrName>ppt_x</p:attrName>
                                        </p:attrNameLst>
                                      </p:cBhvr>
                                      <p:tavLst>
                                        <p:tav tm="0">
                                          <p:val>
                                            <p:strVal val="#ppt_x"/>
                                          </p:val>
                                        </p:tav>
                                        <p:tav tm="100000">
                                          <p:val>
                                            <p:strVal val="#ppt_x"/>
                                          </p:val>
                                        </p:tav>
                                      </p:tavLst>
                                    </p:anim>
                                    <p:anim calcmode="lin" valueType="num">
                                      <p:cBhvr additive="base">
                                        <p:cTn id="64"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45"/>
                                        </p:tgtEl>
                                        <p:attrNameLst>
                                          <p:attrName>style.visibility</p:attrName>
                                        </p:attrNameLst>
                                      </p:cBhvr>
                                      <p:to>
                                        <p:strVal val="visible"/>
                                      </p:to>
                                    </p:set>
                                    <p:anim calcmode="lin" valueType="num">
                                      <p:cBhvr additive="base">
                                        <p:cTn id="69" dur="500" fill="hold"/>
                                        <p:tgtEl>
                                          <p:spTgt spid="45"/>
                                        </p:tgtEl>
                                        <p:attrNameLst>
                                          <p:attrName>ppt_x</p:attrName>
                                        </p:attrNameLst>
                                      </p:cBhvr>
                                      <p:tavLst>
                                        <p:tav tm="0">
                                          <p:val>
                                            <p:strVal val="#ppt_x"/>
                                          </p:val>
                                        </p:tav>
                                        <p:tav tm="100000">
                                          <p:val>
                                            <p:strVal val="#ppt_x"/>
                                          </p:val>
                                        </p:tav>
                                      </p:tavLst>
                                    </p:anim>
                                    <p:anim calcmode="lin" valueType="num">
                                      <p:cBhvr additive="base">
                                        <p:cTn id="70"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47"/>
                                        </p:tgtEl>
                                        <p:attrNameLst>
                                          <p:attrName>style.visibility</p:attrName>
                                        </p:attrNameLst>
                                      </p:cBhvr>
                                      <p:to>
                                        <p:strVal val="visible"/>
                                      </p:to>
                                    </p:set>
                                    <p:anim calcmode="lin" valueType="num">
                                      <p:cBhvr additive="base">
                                        <p:cTn id="75" dur="500" fill="hold"/>
                                        <p:tgtEl>
                                          <p:spTgt spid="47"/>
                                        </p:tgtEl>
                                        <p:attrNameLst>
                                          <p:attrName>ppt_x</p:attrName>
                                        </p:attrNameLst>
                                      </p:cBhvr>
                                      <p:tavLst>
                                        <p:tav tm="0">
                                          <p:val>
                                            <p:strVal val="#ppt_x"/>
                                          </p:val>
                                        </p:tav>
                                        <p:tav tm="100000">
                                          <p:val>
                                            <p:strVal val="#ppt_x"/>
                                          </p:val>
                                        </p:tav>
                                      </p:tavLst>
                                    </p:anim>
                                    <p:anim calcmode="lin" valueType="num">
                                      <p:cBhvr additive="base">
                                        <p:cTn id="76"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7" grpId="0" animBg="1"/>
      <p:bldP spid="38" grpId="0"/>
      <p:bldP spid="39" grpId="0"/>
      <p:bldP spid="40" grpId="0" animBg="1"/>
      <p:bldP spid="46" grpId="0" animBg="1"/>
      <p:bldP spid="47" grpId="0" animBg="1"/>
      <p:bldP spid="45"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Object 5"/>
          <p:cNvGraphicFramePr>
            <a:graphicFrameLocks noChangeAspect="1"/>
          </p:cNvGraphicFramePr>
          <p:nvPr>
            <p:extLst>
              <p:ext uri="{D42A27DB-BD31-4B8C-83A1-F6EECF244321}">
                <p14:modId xmlns:p14="http://schemas.microsoft.com/office/powerpoint/2010/main" val="974246890"/>
              </p:ext>
            </p:extLst>
          </p:nvPr>
        </p:nvGraphicFramePr>
        <p:xfrm>
          <a:off x="4716016" y="4149080"/>
          <a:ext cx="3544887" cy="2298700"/>
        </p:xfrm>
        <a:graphic>
          <a:graphicData uri="http://schemas.openxmlformats.org/presentationml/2006/ole">
            <mc:AlternateContent xmlns:mc="http://schemas.openxmlformats.org/markup-compatibility/2006">
              <mc:Choice xmlns:v="urn:schemas-microsoft-com:vml" Requires="v">
                <p:oleObj spid="_x0000_s50191" name="公式" r:id="rId3" imgW="1409400" imgH="914400" progId="">
                  <p:embed/>
                </p:oleObj>
              </mc:Choice>
              <mc:Fallback>
                <p:oleObj name="公式" r:id="rId3" imgW="1409400" imgH="9144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016" y="4149080"/>
                        <a:ext cx="3544887" cy="2298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 name="Object 30"/>
          <p:cNvGraphicFramePr>
            <a:graphicFrameLocks noChangeAspect="1"/>
          </p:cNvGraphicFramePr>
          <p:nvPr>
            <p:extLst>
              <p:ext uri="{D42A27DB-BD31-4B8C-83A1-F6EECF244321}">
                <p14:modId xmlns:p14="http://schemas.microsoft.com/office/powerpoint/2010/main" val="2091802309"/>
              </p:ext>
            </p:extLst>
          </p:nvPr>
        </p:nvGraphicFramePr>
        <p:xfrm>
          <a:off x="467544" y="4077072"/>
          <a:ext cx="3768725" cy="2298700"/>
        </p:xfrm>
        <a:graphic>
          <a:graphicData uri="http://schemas.openxmlformats.org/presentationml/2006/ole">
            <mc:AlternateContent xmlns:mc="http://schemas.openxmlformats.org/markup-compatibility/2006">
              <mc:Choice xmlns:v="urn:schemas-microsoft-com:vml" Requires="v">
                <p:oleObj spid="_x0000_s50192" name="公式" r:id="rId5" imgW="1498320" imgH="914400" progId="">
                  <p:embed/>
                </p:oleObj>
              </mc:Choice>
              <mc:Fallback>
                <p:oleObj name="公式" r:id="rId5" imgW="1498320" imgH="9144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544" y="4077072"/>
                        <a:ext cx="3768725" cy="2298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标题 1"/>
          <p:cNvSpPr>
            <a:spLocks noGrp="1"/>
          </p:cNvSpPr>
          <p:nvPr>
            <p:ph type="title"/>
          </p:nvPr>
        </p:nvSpPr>
        <p:spPr/>
        <p:txBody>
          <a:bodyPr/>
          <a:lstStyle/>
          <a:p>
            <a:r>
              <a:rPr kumimoji="1" lang="en-US" altLang="zh-CN" dirty="0" smtClean="0"/>
              <a:t>3</a:t>
            </a:r>
            <a:r>
              <a:rPr kumimoji="1" lang="zh-CN" altLang="en-US" dirty="0" smtClean="0"/>
              <a:t> 每对顶点间的最短路径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9" name="Group 5"/>
          <p:cNvGrpSpPr>
            <a:grpSpLocks/>
          </p:cNvGrpSpPr>
          <p:nvPr/>
        </p:nvGrpSpPr>
        <p:grpSpPr bwMode="auto">
          <a:xfrm>
            <a:off x="341052" y="901719"/>
            <a:ext cx="2557462" cy="2773362"/>
            <a:chOff x="1643" y="251"/>
            <a:chExt cx="1611" cy="1747"/>
          </a:xfrm>
        </p:grpSpPr>
        <p:sp>
          <p:nvSpPr>
            <p:cNvPr id="10" name="Oval 6"/>
            <p:cNvSpPr>
              <a:spLocks noChangeArrowheads="1"/>
            </p:cNvSpPr>
            <p:nvPr/>
          </p:nvSpPr>
          <p:spPr bwMode="auto">
            <a:xfrm>
              <a:off x="1655" y="572"/>
              <a:ext cx="318" cy="317"/>
            </a:xfrm>
            <a:prstGeom prst="ellipse">
              <a:avLst/>
            </a:prstGeom>
            <a:ln>
              <a:solidFill>
                <a:srgbClr val="01BAF9"/>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lang="en-US" altLang="zh-CN" b="1">
                  <a:latin typeface="Arial" charset="0"/>
                </a:rPr>
                <a:t>2</a:t>
              </a:r>
            </a:p>
          </p:txBody>
        </p:sp>
        <p:sp>
          <p:nvSpPr>
            <p:cNvPr id="14" name="Oval 7"/>
            <p:cNvSpPr>
              <a:spLocks noChangeArrowheads="1"/>
            </p:cNvSpPr>
            <p:nvPr/>
          </p:nvSpPr>
          <p:spPr bwMode="auto">
            <a:xfrm>
              <a:off x="1655" y="1662"/>
              <a:ext cx="318" cy="317"/>
            </a:xfrm>
            <a:prstGeom prst="ellipse">
              <a:avLst/>
            </a:prstGeom>
            <a:ln>
              <a:solidFill>
                <a:srgbClr val="01BAF9"/>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lang="en-US" altLang="zh-CN" b="1">
                  <a:latin typeface="Arial" charset="0"/>
                </a:rPr>
                <a:t>0</a:t>
              </a:r>
            </a:p>
          </p:txBody>
        </p:sp>
        <p:sp>
          <p:nvSpPr>
            <p:cNvPr id="15" name="Oval 8"/>
            <p:cNvSpPr>
              <a:spLocks noChangeArrowheads="1"/>
            </p:cNvSpPr>
            <p:nvPr/>
          </p:nvSpPr>
          <p:spPr bwMode="auto">
            <a:xfrm>
              <a:off x="2880" y="572"/>
              <a:ext cx="318" cy="317"/>
            </a:xfrm>
            <a:prstGeom prst="ellipse">
              <a:avLst/>
            </a:prstGeom>
            <a:ln>
              <a:solidFill>
                <a:srgbClr val="01BAF9"/>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lang="en-US" altLang="zh-CN" b="1">
                  <a:latin typeface="Arial" charset="0"/>
                </a:rPr>
                <a:t>3</a:t>
              </a:r>
            </a:p>
          </p:txBody>
        </p:sp>
        <p:sp>
          <p:nvSpPr>
            <p:cNvPr id="16" name="Oval 9"/>
            <p:cNvSpPr>
              <a:spLocks noChangeArrowheads="1"/>
            </p:cNvSpPr>
            <p:nvPr/>
          </p:nvSpPr>
          <p:spPr bwMode="auto">
            <a:xfrm>
              <a:off x="2880" y="1662"/>
              <a:ext cx="318" cy="317"/>
            </a:xfrm>
            <a:prstGeom prst="ellipse">
              <a:avLst/>
            </a:prstGeom>
            <a:ln>
              <a:solidFill>
                <a:srgbClr val="01BAF9"/>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lang="en-US" altLang="zh-CN" b="1">
                  <a:latin typeface="Arial" charset="0"/>
                </a:rPr>
                <a:t>1</a:t>
              </a:r>
            </a:p>
          </p:txBody>
        </p:sp>
        <p:sp>
          <p:nvSpPr>
            <p:cNvPr id="17" name="Line 10"/>
            <p:cNvSpPr>
              <a:spLocks noChangeShapeType="1"/>
            </p:cNvSpPr>
            <p:nvPr/>
          </p:nvSpPr>
          <p:spPr bwMode="auto">
            <a:xfrm>
              <a:off x="1837" y="890"/>
              <a:ext cx="0" cy="771"/>
            </a:xfrm>
            <a:prstGeom prst="line">
              <a:avLst/>
            </a:prstGeom>
            <a:ln>
              <a:solidFill>
                <a:srgbClr val="01BAF9"/>
              </a:solidFill>
              <a:headEn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18" name="Line 11"/>
            <p:cNvSpPr>
              <a:spLocks noChangeShapeType="1"/>
            </p:cNvSpPr>
            <p:nvPr/>
          </p:nvSpPr>
          <p:spPr bwMode="auto">
            <a:xfrm flipV="1">
              <a:off x="1973" y="845"/>
              <a:ext cx="952" cy="907"/>
            </a:xfrm>
            <a:prstGeom prst="line">
              <a:avLst/>
            </a:prstGeom>
            <a:ln>
              <a:solidFill>
                <a:srgbClr val="01BAF9"/>
              </a:solidFill>
              <a:headEn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19" name="Line 12"/>
            <p:cNvSpPr>
              <a:spLocks noChangeShapeType="1"/>
            </p:cNvSpPr>
            <p:nvPr/>
          </p:nvSpPr>
          <p:spPr bwMode="auto">
            <a:xfrm>
              <a:off x="1973" y="1842"/>
              <a:ext cx="907" cy="0"/>
            </a:xfrm>
            <a:prstGeom prst="line">
              <a:avLst/>
            </a:prstGeom>
            <a:ln>
              <a:solidFill>
                <a:srgbClr val="01BAF9"/>
              </a:solidFill>
              <a:headEn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0" name="Line 13"/>
            <p:cNvSpPr>
              <a:spLocks noChangeShapeType="1"/>
            </p:cNvSpPr>
            <p:nvPr/>
          </p:nvSpPr>
          <p:spPr bwMode="auto">
            <a:xfrm flipV="1">
              <a:off x="3061" y="890"/>
              <a:ext cx="0" cy="771"/>
            </a:xfrm>
            <a:prstGeom prst="line">
              <a:avLst/>
            </a:prstGeom>
            <a:ln>
              <a:solidFill>
                <a:srgbClr val="01BAF9"/>
              </a:solidFill>
              <a:headEn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2" name="Freeform 14"/>
            <p:cNvSpPr>
              <a:spLocks/>
            </p:cNvSpPr>
            <p:nvPr/>
          </p:nvSpPr>
          <p:spPr bwMode="auto">
            <a:xfrm>
              <a:off x="1973" y="799"/>
              <a:ext cx="907" cy="73"/>
            </a:xfrm>
            <a:custGeom>
              <a:avLst/>
              <a:gdLst/>
              <a:ahLst/>
              <a:cxnLst>
                <a:cxn ang="0">
                  <a:pos x="0" y="0"/>
                </a:cxn>
                <a:cxn ang="0">
                  <a:pos x="401" y="73"/>
                </a:cxn>
                <a:cxn ang="0">
                  <a:pos x="907" y="0"/>
                </a:cxn>
              </a:cxnLst>
              <a:rect l="0" t="0" r="r" b="b"/>
              <a:pathLst>
                <a:path w="907" h="73">
                  <a:moveTo>
                    <a:pt x="0" y="0"/>
                  </a:moveTo>
                  <a:cubicBezTo>
                    <a:pt x="67" y="12"/>
                    <a:pt x="250" y="73"/>
                    <a:pt x="401" y="73"/>
                  </a:cubicBezTo>
                  <a:cubicBezTo>
                    <a:pt x="552" y="73"/>
                    <a:pt x="802" y="15"/>
                    <a:pt x="907" y="0"/>
                  </a:cubicBezTo>
                </a:path>
              </a:pathLst>
            </a:custGeom>
            <a:ln>
              <a:solidFill>
                <a:srgbClr val="01BAF9"/>
              </a:solidFill>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3" name="Freeform 15"/>
            <p:cNvSpPr>
              <a:spLocks/>
            </p:cNvSpPr>
            <p:nvPr/>
          </p:nvSpPr>
          <p:spPr bwMode="auto">
            <a:xfrm>
              <a:off x="1927" y="529"/>
              <a:ext cx="998" cy="89"/>
            </a:xfrm>
            <a:custGeom>
              <a:avLst/>
              <a:gdLst/>
              <a:ahLst/>
              <a:cxnLst>
                <a:cxn ang="0">
                  <a:pos x="998" y="89"/>
                </a:cxn>
                <a:cxn ang="0">
                  <a:pos x="478" y="0"/>
                </a:cxn>
                <a:cxn ang="0">
                  <a:pos x="0" y="89"/>
                </a:cxn>
              </a:cxnLst>
              <a:rect l="0" t="0" r="r" b="b"/>
              <a:pathLst>
                <a:path w="998" h="89">
                  <a:moveTo>
                    <a:pt x="998" y="89"/>
                  </a:moveTo>
                  <a:cubicBezTo>
                    <a:pt x="911" y="74"/>
                    <a:pt x="644" y="0"/>
                    <a:pt x="478" y="0"/>
                  </a:cubicBezTo>
                  <a:cubicBezTo>
                    <a:pt x="312" y="0"/>
                    <a:pt x="100" y="71"/>
                    <a:pt x="0" y="89"/>
                  </a:cubicBezTo>
                </a:path>
              </a:pathLst>
            </a:custGeom>
            <a:ln>
              <a:solidFill>
                <a:srgbClr val="01BAF9"/>
              </a:solidFill>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4" name="Freeform 16"/>
            <p:cNvSpPr>
              <a:spLocks/>
            </p:cNvSpPr>
            <p:nvPr/>
          </p:nvSpPr>
          <p:spPr bwMode="auto">
            <a:xfrm>
              <a:off x="1973" y="799"/>
              <a:ext cx="998" cy="862"/>
            </a:xfrm>
            <a:custGeom>
              <a:avLst/>
              <a:gdLst/>
              <a:ahLst/>
              <a:cxnLst>
                <a:cxn ang="0">
                  <a:pos x="0" y="0"/>
                </a:cxn>
                <a:cxn ang="0">
                  <a:pos x="627" y="353"/>
                </a:cxn>
                <a:cxn ang="0">
                  <a:pos x="998" y="862"/>
                </a:cxn>
              </a:cxnLst>
              <a:rect l="0" t="0" r="r" b="b"/>
              <a:pathLst>
                <a:path w="998" h="862">
                  <a:moveTo>
                    <a:pt x="0" y="0"/>
                  </a:moveTo>
                  <a:cubicBezTo>
                    <a:pt x="105" y="59"/>
                    <a:pt x="461" y="209"/>
                    <a:pt x="627" y="353"/>
                  </a:cubicBezTo>
                  <a:cubicBezTo>
                    <a:pt x="793" y="497"/>
                    <a:pt x="921" y="756"/>
                    <a:pt x="998" y="862"/>
                  </a:cubicBezTo>
                </a:path>
              </a:pathLst>
            </a:custGeom>
            <a:ln>
              <a:solidFill>
                <a:srgbClr val="01BAF9"/>
              </a:solidFill>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5" name="Freeform 17"/>
            <p:cNvSpPr>
              <a:spLocks/>
            </p:cNvSpPr>
            <p:nvPr/>
          </p:nvSpPr>
          <p:spPr bwMode="auto">
            <a:xfrm>
              <a:off x="1882" y="891"/>
              <a:ext cx="998" cy="907"/>
            </a:xfrm>
            <a:custGeom>
              <a:avLst/>
              <a:gdLst/>
              <a:ahLst/>
              <a:cxnLst>
                <a:cxn ang="0">
                  <a:pos x="998" y="907"/>
                </a:cxn>
                <a:cxn ang="0">
                  <a:pos x="414" y="518"/>
                </a:cxn>
                <a:cxn ang="0">
                  <a:pos x="0" y="0"/>
                </a:cxn>
              </a:cxnLst>
              <a:rect l="0" t="0" r="r" b="b"/>
              <a:pathLst>
                <a:path w="998" h="907">
                  <a:moveTo>
                    <a:pt x="998" y="907"/>
                  </a:moveTo>
                  <a:cubicBezTo>
                    <a:pt x="901" y="842"/>
                    <a:pt x="580" y="669"/>
                    <a:pt x="414" y="518"/>
                  </a:cubicBezTo>
                  <a:cubicBezTo>
                    <a:pt x="248" y="367"/>
                    <a:pt x="86" y="108"/>
                    <a:pt x="0" y="0"/>
                  </a:cubicBezTo>
                </a:path>
              </a:pathLst>
            </a:custGeom>
            <a:ln>
              <a:solidFill>
                <a:srgbClr val="01BAF9"/>
              </a:solidFill>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6" name="Text Box 18"/>
            <p:cNvSpPr txBox="1">
              <a:spLocks noChangeArrowheads="1"/>
            </p:cNvSpPr>
            <p:nvPr/>
          </p:nvSpPr>
          <p:spPr bwMode="auto">
            <a:xfrm>
              <a:off x="1643" y="1113"/>
              <a:ext cx="205" cy="250"/>
            </a:xfrm>
            <a:prstGeom prst="rect">
              <a:avLst/>
            </a:prstGeom>
            <a:noFill/>
            <a:ln w="9525">
              <a:noFill/>
              <a:miter lim="800000"/>
              <a:headEnd/>
              <a:tailEnd/>
            </a:ln>
            <a:effectLst/>
          </p:spPr>
          <p:txBody>
            <a:bodyPr wrap="none">
              <a:spAutoFit/>
            </a:bodyPr>
            <a:lstStyle/>
            <a:p>
              <a:r>
                <a:rPr lang="en-US" altLang="zh-CN" sz="2000" b="1">
                  <a:latin typeface="Arial" charset="0"/>
                </a:rPr>
                <a:t>3</a:t>
              </a:r>
            </a:p>
          </p:txBody>
        </p:sp>
        <p:sp>
          <p:nvSpPr>
            <p:cNvPr id="27" name="Text Box 19"/>
            <p:cNvSpPr txBox="1">
              <a:spLocks noChangeArrowheads="1"/>
            </p:cNvSpPr>
            <p:nvPr/>
          </p:nvSpPr>
          <p:spPr bwMode="auto">
            <a:xfrm>
              <a:off x="2278" y="1748"/>
              <a:ext cx="205" cy="250"/>
            </a:xfrm>
            <a:prstGeom prst="rect">
              <a:avLst/>
            </a:prstGeom>
            <a:noFill/>
            <a:ln w="9525">
              <a:noFill/>
              <a:miter lim="800000"/>
              <a:headEnd/>
              <a:tailEnd/>
            </a:ln>
            <a:effectLst/>
          </p:spPr>
          <p:txBody>
            <a:bodyPr wrap="none">
              <a:spAutoFit/>
            </a:bodyPr>
            <a:lstStyle/>
            <a:p>
              <a:r>
                <a:rPr lang="en-US" altLang="zh-CN" sz="2000" b="1">
                  <a:latin typeface="Arial" charset="0"/>
                </a:rPr>
                <a:t>1</a:t>
              </a:r>
            </a:p>
          </p:txBody>
        </p:sp>
        <p:sp>
          <p:nvSpPr>
            <p:cNvPr id="28" name="Text Box 20"/>
            <p:cNvSpPr txBox="1">
              <a:spLocks noChangeArrowheads="1"/>
            </p:cNvSpPr>
            <p:nvPr/>
          </p:nvSpPr>
          <p:spPr bwMode="auto">
            <a:xfrm>
              <a:off x="2278" y="251"/>
              <a:ext cx="205" cy="250"/>
            </a:xfrm>
            <a:prstGeom prst="rect">
              <a:avLst/>
            </a:prstGeom>
            <a:noFill/>
            <a:ln w="9525">
              <a:noFill/>
              <a:miter lim="800000"/>
              <a:headEnd/>
              <a:tailEnd/>
            </a:ln>
            <a:effectLst/>
          </p:spPr>
          <p:txBody>
            <a:bodyPr wrap="none">
              <a:spAutoFit/>
            </a:bodyPr>
            <a:lstStyle/>
            <a:p>
              <a:r>
                <a:rPr lang="en-US" altLang="zh-CN" sz="2000" b="1">
                  <a:latin typeface="Arial" charset="0"/>
                </a:rPr>
                <a:t>6</a:t>
              </a:r>
            </a:p>
          </p:txBody>
        </p:sp>
        <p:sp>
          <p:nvSpPr>
            <p:cNvPr id="29" name="Text Box 21"/>
            <p:cNvSpPr txBox="1">
              <a:spLocks noChangeArrowheads="1"/>
            </p:cNvSpPr>
            <p:nvPr/>
          </p:nvSpPr>
          <p:spPr bwMode="auto">
            <a:xfrm>
              <a:off x="2414" y="614"/>
              <a:ext cx="205" cy="250"/>
            </a:xfrm>
            <a:prstGeom prst="rect">
              <a:avLst/>
            </a:prstGeom>
            <a:noFill/>
            <a:ln w="9525">
              <a:noFill/>
              <a:miter lim="800000"/>
              <a:headEnd/>
              <a:tailEnd/>
            </a:ln>
            <a:effectLst/>
          </p:spPr>
          <p:txBody>
            <a:bodyPr wrap="none">
              <a:spAutoFit/>
            </a:bodyPr>
            <a:lstStyle/>
            <a:p>
              <a:r>
                <a:rPr lang="en-US" altLang="zh-CN" sz="2000" b="1">
                  <a:latin typeface="Arial" charset="0"/>
                </a:rPr>
                <a:t>8</a:t>
              </a:r>
            </a:p>
          </p:txBody>
        </p:sp>
        <p:sp>
          <p:nvSpPr>
            <p:cNvPr id="30" name="Text Box 22"/>
            <p:cNvSpPr txBox="1">
              <a:spLocks noChangeArrowheads="1"/>
            </p:cNvSpPr>
            <p:nvPr/>
          </p:nvSpPr>
          <p:spPr bwMode="auto">
            <a:xfrm>
              <a:off x="3049" y="1159"/>
              <a:ext cx="205" cy="250"/>
            </a:xfrm>
            <a:prstGeom prst="rect">
              <a:avLst/>
            </a:prstGeom>
            <a:noFill/>
            <a:ln w="9525">
              <a:noFill/>
              <a:miter lim="800000"/>
              <a:headEnd/>
              <a:tailEnd/>
            </a:ln>
            <a:effectLst/>
          </p:spPr>
          <p:txBody>
            <a:bodyPr wrap="none">
              <a:spAutoFit/>
            </a:bodyPr>
            <a:lstStyle/>
            <a:p>
              <a:r>
                <a:rPr lang="en-US" altLang="zh-CN" sz="2000" b="1">
                  <a:latin typeface="Arial" charset="0"/>
                </a:rPr>
                <a:t>2</a:t>
              </a:r>
            </a:p>
          </p:txBody>
        </p:sp>
        <p:sp>
          <p:nvSpPr>
            <p:cNvPr id="31" name="Text Box 23"/>
            <p:cNvSpPr txBox="1">
              <a:spLocks noChangeArrowheads="1"/>
            </p:cNvSpPr>
            <p:nvPr/>
          </p:nvSpPr>
          <p:spPr bwMode="auto">
            <a:xfrm>
              <a:off x="2323" y="886"/>
              <a:ext cx="205" cy="250"/>
            </a:xfrm>
            <a:prstGeom prst="rect">
              <a:avLst/>
            </a:prstGeom>
            <a:noFill/>
            <a:ln w="9525">
              <a:noFill/>
              <a:miter lim="800000"/>
              <a:headEnd/>
              <a:tailEnd/>
            </a:ln>
            <a:effectLst/>
          </p:spPr>
          <p:txBody>
            <a:bodyPr wrap="none">
              <a:spAutoFit/>
            </a:bodyPr>
            <a:lstStyle/>
            <a:p>
              <a:r>
                <a:rPr lang="en-US" altLang="zh-CN" sz="2000" b="1" dirty="0">
                  <a:latin typeface="Arial" charset="0"/>
                </a:rPr>
                <a:t>5</a:t>
              </a:r>
            </a:p>
          </p:txBody>
        </p:sp>
        <p:sp>
          <p:nvSpPr>
            <p:cNvPr id="32" name="Text Box 24"/>
            <p:cNvSpPr txBox="1">
              <a:spLocks noChangeArrowheads="1"/>
            </p:cNvSpPr>
            <p:nvPr/>
          </p:nvSpPr>
          <p:spPr bwMode="auto">
            <a:xfrm>
              <a:off x="2459" y="1431"/>
              <a:ext cx="205" cy="250"/>
            </a:xfrm>
            <a:prstGeom prst="rect">
              <a:avLst/>
            </a:prstGeom>
            <a:noFill/>
            <a:ln w="9525">
              <a:noFill/>
              <a:miter lim="800000"/>
              <a:headEnd/>
              <a:tailEnd/>
            </a:ln>
            <a:effectLst/>
          </p:spPr>
          <p:txBody>
            <a:bodyPr wrap="none">
              <a:spAutoFit/>
            </a:bodyPr>
            <a:lstStyle/>
            <a:p>
              <a:r>
                <a:rPr lang="en-US" altLang="zh-CN" sz="2000" b="1">
                  <a:latin typeface="Arial" charset="0"/>
                </a:rPr>
                <a:t>9</a:t>
              </a:r>
            </a:p>
          </p:txBody>
        </p:sp>
        <p:sp>
          <p:nvSpPr>
            <p:cNvPr id="33" name="Text Box 25"/>
            <p:cNvSpPr txBox="1">
              <a:spLocks noChangeArrowheads="1"/>
            </p:cNvSpPr>
            <p:nvPr/>
          </p:nvSpPr>
          <p:spPr bwMode="auto">
            <a:xfrm>
              <a:off x="2018" y="1389"/>
              <a:ext cx="205" cy="250"/>
            </a:xfrm>
            <a:prstGeom prst="rect">
              <a:avLst/>
            </a:prstGeom>
            <a:noFill/>
            <a:ln w="9525">
              <a:noFill/>
              <a:miter lim="800000"/>
              <a:headEnd/>
              <a:tailEnd/>
            </a:ln>
            <a:effectLst/>
          </p:spPr>
          <p:txBody>
            <a:bodyPr wrap="none">
              <a:spAutoFit/>
            </a:bodyPr>
            <a:lstStyle/>
            <a:p>
              <a:r>
                <a:rPr lang="en-US" altLang="zh-CN" sz="2000" b="1">
                  <a:latin typeface="Arial" charset="0"/>
                </a:rPr>
                <a:t>4</a:t>
              </a:r>
            </a:p>
          </p:txBody>
        </p:sp>
      </p:grpSp>
      <p:sp>
        <p:nvSpPr>
          <p:cNvPr id="3" name="框架 2"/>
          <p:cNvSpPr/>
          <p:nvPr/>
        </p:nvSpPr>
        <p:spPr>
          <a:xfrm>
            <a:off x="1441053" y="5733256"/>
            <a:ext cx="2914923" cy="648072"/>
          </a:xfrm>
          <a:prstGeom prst="frame">
            <a:avLst>
              <a:gd name="adj1" fmla="val 2176"/>
            </a:avLst>
          </a:prstGeom>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7" name="框架 36"/>
          <p:cNvSpPr/>
          <p:nvPr/>
        </p:nvSpPr>
        <p:spPr>
          <a:xfrm>
            <a:off x="3609851" y="3820194"/>
            <a:ext cx="746125" cy="2705408"/>
          </a:xfrm>
          <a:prstGeom prst="frame">
            <a:avLst>
              <a:gd name="adj1" fmla="val 2176"/>
            </a:avLst>
          </a:prstGeom>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8" name="Text Box 6"/>
          <p:cNvSpPr txBox="1">
            <a:spLocks noChangeArrowheads="1"/>
          </p:cNvSpPr>
          <p:nvPr/>
        </p:nvSpPr>
        <p:spPr bwMode="auto">
          <a:xfrm>
            <a:off x="2475776" y="868100"/>
            <a:ext cx="6687152" cy="523220"/>
          </a:xfrm>
          <a:prstGeom prst="rect">
            <a:avLst/>
          </a:prstGeom>
          <a:noFill/>
          <a:ln w="9525">
            <a:noFill/>
            <a:miter lim="800000"/>
            <a:headEnd/>
            <a:tailEnd/>
          </a:ln>
          <a:effectLst/>
        </p:spPr>
        <p:txBody>
          <a:bodyPr wrap="none">
            <a:spAutoFit/>
          </a:bodyPr>
          <a:lstStyle/>
          <a:p>
            <a:r>
              <a:rPr lang="en-US" altLang="zh-CN" sz="2800" b="1" i="1" dirty="0">
                <a:solidFill>
                  <a:srgbClr val="0033CC"/>
                </a:solidFill>
                <a:effectLst>
                  <a:outerShdw blurRad="38100" dist="38100" dir="2700000" algn="tl">
                    <a:srgbClr val="C0C0C0"/>
                  </a:outerShdw>
                </a:effectLst>
              </a:rPr>
              <a:t>A</a:t>
            </a:r>
            <a:r>
              <a:rPr lang="en-US" altLang="zh-CN" sz="2800" b="1" i="1" baseline="30000" dirty="0">
                <a:solidFill>
                  <a:srgbClr val="0033CC"/>
                </a:solidFill>
                <a:effectLst>
                  <a:outerShdw blurRad="38100" dist="38100" dir="2700000" algn="tl">
                    <a:srgbClr val="C0C0C0"/>
                  </a:outerShdw>
                </a:effectLst>
              </a:rPr>
              <a:t>(k)</a:t>
            </a:r>
            <a:r>
              <a:rPr lang="en-US" altLang="zh-CN" sz="2800" b="1" i="1" dirty="0">
                <a:solidFill>
                  <a:srgbClr val="0033CC"/>
                </a:solidFill>
                <a:effectLst>
                  <a:outerShdw blurRad="38100" dist="38100" dir="2700000" algn="tl">
                    <a:srgbClr val="C0C0C0"/>
                  </a:outerShdw>
                </a:effectLst>
              </a:rPr>
              <a:t>[</a:t>
            </a:r>
            <a:r>
              <a:rPr lang="en-US" altLang="zh-CN" sz="2800" b="1" i="1" dirty="0" err="1">
                <a:solidFill>
                  <a:srgbClr val="0033CC"/>
                </a:solidFill>
                <a:effectLst>
                  <a:outerShdw blurRad="38100" dist="38100" dir="2700000" algn="tl">
                    <a:srgbClr val="C0C0C0"/>
                  </a:outerShdw>
                </a:effectLst>
              </a:rPr>
              <a:t>i</a:t>
            </a:r>
            <a:r>
              <a:rPr lang="en-US" altLang="zh-CN" sz="2800" b="1" i="1" dirty="0">
                <a:solidFill>
                  <a:srgbClr val="0033CC"/>
                </a:solidFill>
                <a:effectLst>
                  <a:outerShdw blurRad="38100" dist="38100" dir="2700000" algn="tl">
                    <a:srgbClr val="C0C0C0"/>
                  </a:outerShdw>
                </a:effectLst>
              </a:rPr>
              <a:t>][j]=min(A</a:t>
            </a:r>
            <a:r>
              <a:rPr lang="en-US" altLang="zh-CN" sz="2800" b="1" i="1" baseline="30000" dirty="0">
                <a:solidFill>
                  <a:srgbClr val="0033CC"/>
                </a:solidFill>
                <a:effectLst>
                  <a:outerShdw blurRad="38100" dist="38100" dir="2700000" algn="tl">
                    <a:srgbClr val="C0C0C0"/>
                  </a:outerShdw>
                </a:effectLst>
              </a:rPr>
              <a:t>(k-1)</a:t>
            </a:r>
            <a:r>
              <a:rPr lang="en-US" altLang="zh-CN" sz="2800" b="1" i="1" dirty="0">
                <a:solidFill>
                  <a:srgbClr val="0033CC"/>
                </a:solidFill>
                <a:effectLst>
                  <a:outerShdw blurRad="38100" dist="38100" dir="2700000" algn="tl">
                    <a:srgbClr val="C0C0C0"/>
                  </a:outerShdw>
                </a:effectLst>
              </a:rPr>
              <a:t>[</a:t>
            </a:r>
            <a:r>
              <a:rPr lang="en-US" altLang="zh-CN" sz="2800" b="1" i="1" dirty="0" err="1">
                <a:solidFill>
                  <a:srgbClr val="0033CC"/>
                </a:solidFill>
                <a:effectLst>
                  <a:outerShdw blurRad="38100" dist="38100" dir="2700000" algn="tl">
                    <a:srgbClr val="C0C0C0"/>
                  </a:outerShdw>
                </a:effectLst>
              </a:rPr>
              <a:t>i</a:t>
            </a:r>
            <a:r>
              <a:rPr lang="en-US" altLang="zh-CN" sz="2800" b="1" i="1" dirty="0">
                <a:solidFill>
                  <a:srgbClr val="0033CC"/>
                </a:solidFill>
                <a:effectLst>
                  <a:outerShdw blurRad="38100" dist="38100" dir="2700000" algn="tl">
                    <a:srgbClr val="C0C0C0"/>
                  </a:outerShdw>
                </a:effectLst>
              </a:rPr>
              <a:t>][j],A</a:t>
            </a:r>
            <a:r>
              <a:rPr lang="en-US" altLang="zh-CN" sz="2800" b="1" i="1" baseline="30000" dirty="0">
                <a:solidFill>
                  <a:srgbClr val="0033CC"/>
                </a:solidFill>
                <a:effectLst>
                  <a:outerShdw blurRad="38100" dist="38100" dir="2700000" algn="tl">
                    <a:srgbClr val="C0C0C0"/>
                  </a:outerShdw>
                </a:effectLst>
              </a:rPr>
              <a:t>(k-1)</a:t>
            </a:r>
            <a:r>
              <a:rPr lang="en-US" altLang="zh-CN" sz="2800" b="1" i="1" dirty="0">
                <a:solidFill>
                  <a:srgbClr val="0033CC"/>
                </a:solidFill>
                <a:effectLst>
                  <a:outerShdw blurRad="38100" dist="38100" dir="2700000" algn="tl">
                    <a:srgbClr val="C0C0C0"/>
                  </a:outerShdw>
                </a:effectLst>
              </a:rPr>
              <a:t>[</a:t>
            </a:r>
            <a:r>
              <a:rPr lang="en-US" altLang="zh-CN" sz="2800" b="1" i="1" dirty="0" err="1">
                <a:solidFill>
                  <a:srgbClr val="0033CC"/>
                </a:solidFill>
                <a:effectLst>
                  <a:outerShdw blurRad="38100" dist="38100" dir="2700000" algn="tl">
                    <a:srgbClr val="C0C0C0"/>
                  </a:outerShdw>
                </a:effectLst>
              </a:rPr>
              <a:t>i</a:t>
            </a:r>
            <a:r>
              <a:rPr lang="en-US" altLang="zh-CN" sz="2800" b="1" i="1" dirty="0">
                <a:solidFill>
                  <a:srgbClr val="0033CC"/>
                </a:solidFill>
                <a:effectLst>
                  <a:outerShdw blurRad="38100" dist="38100" dir="2700000" algn="tl">
                    <a:srgbClr val="C0C0C0"/>
                  </a:outerShdw>
                </a:effectLst>
              </a:rPr>
              <a:t>][k]+A</a:t>
            </a:r>
            <a:r>
              <a:rPr lang="en-US" altLang="zh-CN" sz="2800" b="1" i="1" baseline="30000" dirty="0">
                <a:solidFill>
                  <a:srgbClr val="0033CC"/>
                </a:solidFill>
                <a:effectLst>
                  <a:outerShdw blurRad="38100" dist="38100" dir="2700000" algn="tl">
                    <a:srgbClr val="C0C0C0"/>
                  </a:outerShdw>
                </a:effectLst>
              </a:rPr>
              <a:t>(k-1)</a:t>
            </a:r>
            <a:r>
              <a:rPr lang="en-US" altLang="zh-CN" sz="2800" b="1" i="1" dirty="0">
                <a:solidFill>
                  <a:srgbClr val="0033CC"/>
                </a:solidFill>
                <a:effectLst>
                  <a:outerShdw blurRad="38100" dist="38100" dir="2700000" algn="tl">
                    <a:srgbClr val="C0C0C0"/>
                  </a:outerShdw>
                </a:effectLst>
              </a:rPr>
              <a:t>[k][j])</a:t>
            </a:r>
          </a:p>
        </p:txBody>
      </p:sp>
      <p:sp>
        <p:nvSpPr>
          <p:cNvPr id="39" name="文本框 38"/>
          <p:cNvSpPr txBox="1"/>
          <p:nvPr/>
        </p:nvSpPr>
        <p:spPr>
          <a:xfrm>
            <a:off x="3759677" y="1713072"/>
            <a:ext cx="5040560" cy="1643527"/>
          </a:xfrm>
          <a:prstGeom prst="rect">
            <a:avLst/>
          </a:prstGeom>
          <a:noFill/>
        </p:spPr>
        <p:txBody>
          <a:bodyPr wrap="square" rtlCol="0">
            <a:spAutoFit/>
          </a:bodyPr>
          <a:lstStyle/>
          <a:p>
            <a:pPr marL="342900" indent="-342900">
              <a:lnSpc>
                <a:spcPct val="120000"/>
              </a:lnSpc>
              <a:buSzPct val="86000"/>
              <a:buFont typeface="AppleColorEmoji" charset="0"/>
              <a:buChar char="🌔"/>
            </a:pPr>
            <a:r>
              <a:rPr lang="en-US" altLang="zh-CN" sz="2400" b="1" dirty="0" smtClean="0">
                <a:latin typeface="Microsoft YaHei" charset="-122"/>
                <a:ea typeface="Microsoft YaHei" charset="-122"/>
                <a:cs typeface="Microsoft YaHei" charset="-122"/>
              </a:rPr>
              <a:t>k=3</a:t>
            </a:r>
          </a:p>
          <a:p>
            <a:pPr marL="800100" lvl="1" indent="-342900">
              <a:lnSpc>
                <a:spcPct val="120000"/>
              </a:lnSpc>
              <a:buSzPct val="86000"/>
              <a:buFont typeface="AppleColorEmoji" charset="0"/>
              <a:buChar char="🌔"/>
            </a:pPr>
            <a:r>
              <a:rPr lang="zh-CN" altLang="en-US" sz="2000" dirty="0" smtClean="0">
                <a:solidFill>
                  <a:schemeClr val="bg1">
                    <a:lumMod val="50000"/>
                  </a:schemeClr>
                </a:solidFill>
                <a:latin typeface="Microsoft YaHei" charset="-122"/>
                <a:ea typeface="Microsoft YaHei" charset="-122"/>
                <a:cs typeface="Microsoft YaHei" charset="-122"/>
              </a:rPr>
              <a:t>第</a:t>
            </a:r>
            <a:r>
              <a:rPr lang="en-US" altLang="zh-CN" sz="2000" dirty="0" smtClean="0">
                <a:solidFill>
                  <a:schemeClr val="bg1">
                    <a:lumMod val="50000"/>
                  </a:schemeClr>
                </a:solidFill>
                <a:latin typeface="Microsoft YaHei" charset="-122"/>
                <a:ea typeface="Microsoft YaHei" charset="-122"/>
                <a:cs typeface="Microsoft YaHei" charset="-122"/>
              </a:rPr>
              <a:t>k</a:t>
            </a:r>
            <a:r>
              <a:rPr lang="zh-CN" altLang="en-US" sz="2000" dirty="0" smtClean="0">
                <a:solidFill>
                  <a:schemeClr val="bg1">
                    <a:lumMod val="50000"/>
                  </a:schemeClr>
                </a:solidFill>
                <a:latin typeface="Microsoft YaHei" charset="-122"/>
                <a:ea typeface="Microsoft YaHei" charset="-122"/>
                <a:cs typeface="Microsoft YaHei" charset="-122"/>
              </a:rPr>
              <a:t>行、</a:t>
            </a:r>
            <a:r>
              <a:rPr lang="en-US" altLang="zh-CN" sz="2000" dirty="0" smtClean="0">
                <a:solidFill>
                  <a:schemeClr val="bg1">
                    <a:lumMod val="50000"/>
                  </a:schemeClr>
                </a:solidFill>
                <a:latin typeface="Microsoft YaHei" charset="-122"/>
                <a:ea typeface="Microsoft YaHei" charset="-122"/>
                <a:cs typeface="Microsoft YaHei" charset="-122"/>
              </a:rPr>
              <a:t>k</a:t>
            </a:r>
            <a:r>
              <a:rPr lang="zh-CN" altLang="en-US" sz="2000" dirty="0" smtClean="0">
                <a:solidFill>
                  <a:schemeClr val="bg1">
                    <a:lumMod val="50000"/>
                  </a:schemeClr>
                </a:solidFill>
                <a:latin typeface="Microsoft YaHei" charset="-122"/>
                <a:ea typeface="Microsoft YaHei" charset="-122"/>
                <a:cs typeface="Microsoft YaHei" charset="-122"/>
              </a:rPr>
              <a:t>列、对角线的元素照抄</a:t>
            </a:r>
            <a:endParaRPr lang="en-US" altLang="zh-CN" sz="2000" dirty="0" smtClean="0">
              <a:solidFill>
                <a:schemeClr val="bg1">
                  <a:lumMod val="50000"/>
                </a:schemeClr>
              </a:solidFill>
              <a:latin typeface="Microsoft YaHei" charset="-122"/>
              <a:ea typeface="Microsoft YaHei" charset="-122"/>
              <a:cs typeface="Microsoft YaHei" charset="-122"/>
            </a:endParaRPr>
          </a:p>
          <a:p>
            <a:pPr marL="800100" lvl="1" indent="-342900">
              <a:lnSpc>
                <a:spcPct val="120000"/>
              </a:lnSpc>
              <a:buSzPct val="86000"/>
              <a:buFont typeface="AppleColorEmoji" charset="0"/>
              <a:buChar char="🌔"/>
            </a:pPr>
            <a:r>
              <a:rPr lang="zh-CN" altLang="en-US" sz="2000" dirty="0" smtClean="0">
                <a:solidFill>
                  <a:schemeClr val="bg1">
                    <a:lumMod val="50000"/>
                  </a:schemeClr>
                </a:solidFill>
                <a:latin typeface="Microsoft YaHei" charset="-122"/>
                <a:ea typeface="Microsoft YaHei" charset="-122"/>
                <a:cs typeface="Microsoft YaHei" charset="-122"/>
              </a:rPr>
              <a:t>其余的位置看映射到</a:t>
            </a:r>
            <a:r>
              <a:rPr lang="en-US" altLang="zh-CN" sz="2000" dirty="0" smtClean="0">
                <a:solidFill>
                  <a:schemeClr val="bg1">
                    <a:lumMod val="50000"/>
                  </a:schemeClr>
                </a:solidFill>
                <a:latin typeface="Microsoft YaHei" charset="-122"/>
                <a:ea typeface="Microsoft YaHei" charset="-122"/>
                <a:cs typeface="Microsoft YaHei" charset="-122"/>
              </a:rPr>
              <a:t>k</a:t>
            </a:r>
            <a:r>
              <a:rPr lang="zh-CN" altLang="en-US" sz="2000" dirty="0" smtClean="0">
                <a:solidFill>
                  <a:schemeClr val="bg1">
                    <a:lumMod val="50000"/>
                  </a:schemeClr>
                </a:solidFill>
                <a:latin typeface="Microsoft YaHei" charset="-122"/>
                <a:ea typeface="Microsoft YaHei" charset="-122"/>
                <a:cs typeface="Microsoft YaHei" charset="-122"/>
              </a:rPr>
              <a:t>行</a:t>
            </a:r>
            <a:r>
              <a:rPr lang="en-US" altLang="zh-CN" sz="2000" dirty="0" smtClean="0">
                <a:solidFill>
                  <a:schemeClr val="bg1">
                    <a:lumMod val="50000"/>
                  </a:schemeClr>
                </a:solidFill>
                <a:latin typeface="Microsoft YaHei" charset="-122"/>
                <a:ea typeface="Microsoft YaHei" charset="-122"/>
                <a:cs typeface="Microsoft YaHei" charset="-122"/>
              </a:rPr>
              <a:t>k</a:t>
            </a:r>
            <a:r>
              <a:rPr lang="zh-CN" altLang="en-US" sz="2000" dirty="0" smtClean="0">
                <a:solidFill>
                  <a:schemeClr val="bg1">
                    <a:lumMod val="50000"/>
                  </a:schemeClr>
                </a:solidFill>
                <a:latin typeface="Microsoft YaHei" charset="-122"/>
                <a:ea typeface="Microsoft YaHei" charset="-122"/>
                <a:cs typeface="Microsoft YaHei" charset="-122"/>
              </a:rPr>
              <a:t>列的元素之和和当前元素值，留下小的</a:t>
            </a:r>
            <a:endParaRPr lang="en-US" altLang="zh-CN" sz="2000" dirty="0" smtClean="0">
              <a:solidFill>
                <a:schemeClr val="bg1">
                  <a:lumMod val="50000"/>
                </a:schemeClr>
              </a:solidFill>
              <a:latin typeface="Microsoft YaHei" charset="-122"/>
              <a:ea typeface="Microsoft YaHei" charset="-122"/>
              <a:cs typeface="Microsoft YaHei" charset="-122"/>
            </a:endParaRPr>
          </a:p>
        </p:txBody>
      </p:sp>
      <p:sp>
        <p:nvSpPr>
          <p:cNvPr id="40" name="同心圆 39"/>
          <p:cNvSpPr/>
          <p:nvPr/>
        </p:nvSpPr>
        <p:spPr>
          <a:xfrm>
            <a:off x="2957147" y="4074447"/>
            <a:ext cx="585327" cy="612858"/>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cxnSp>
        <p:nvCxnSpPr>
          <p:cNvPr id="41" name="直线箭头连接符 40"/>
          <p:cNvCxnSpPr/>
          <p:nvPr/>
        </p:nvCxnSpPr>
        <p:spPr>
          <a:xfrm>
            <a:off x="3249810" y="4709960"/>
            <a:ext cx="0" cy="114501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3" name="直线箭头连接符 42"/>
          <p:cNvCxnSpPr/>
          <p:nvPr/>
        </p:nvCxnSpPr>
        <p:spPr>
          <a:xfrm>
            <a:off x="3537843" y="4380876"/>
            <a:ext cx="221834"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6" name="同心圆 45"/>
          <p:cNvSpPr/>
          <p:nvPr/>
        </p:nvSpPr>
        <p:spPr>
          <a:xfrm>
            <a:off x="7055385" y="4083453"/>
            <a:ext cx="681701" cy="708624"/>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7" name="同心圆 46"/>
          <p:cNvSpPr/>
          <p:nvPr/>
        </p:nvSpPr>
        <p:spPr>
          <a:xfrm>
            <a:off x="7055385" y="4709960"/>
            <a:ext cx="681701" cy="708624"/>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5" name="同心圆 44"/>
          <p:cNvSpPr/>
          <p:nvPr/>
        </p:nvSpPr>
        <p:spPr>
          <a:xfrm>
            <a:off x="5773186" y="4687305"/>
            <a:ext cx="681701" cy="708624"/>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1517192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500" fill="hold"/>
                                        <p:tgtEl>
                                          <p:spTgt spid="38"/>
                                        </p:tgtEl>
                                        <p:attrNameLst>
                                          <p:attrName>ppt_x</p:attrName>
                                        </p:attrNameLst>
                                      </p:cBhvr>
                                      <p:tavLst>
                                        <p:tav tm="0">
                                          <p:val>
                                            <p:strVal val="#ppt_x"/>
                                          </p:val>
                                        </p:tav>
                                        <p:tav tm="100000">
                                          <p:val>
                                            <p:strVal val="#ppt_x"/>
                                          </p:val>
                                        </p:tav>
                                      </p:tavLst>
                                    </p:anim>
                                    <p:anim calcmode="lin" valueType="num">
                                      <p:cBhvr additive="base">
                                        <p:cTn id="1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500" fill="hold"/>
                                        <p:tgtEl>
                                          <p:spTgt spid="39"/>
                                        </p:tgtEl>
                                        <p:attrNameLst>
                                          <p:attrName>ppt_x</p:attrName>
                                        </p:attrNameLst>
                                      </p:cBhvr>
                                      <p:tavLst>
                                        <p:tav tm="0">
                                          <p:val>
                                            <p:strVal val="#ppt_x"/>
                                          </p:val>
                                        </p:tav>
                                        <p:tav tm="100000">
                                          <p:val>
                                            <p:strVal val="#ppt_x"/>
                                          </p:val>
                                        </p:tav>
                                      </p:tavLst>
                                    </p:anim>
                                    <p:anim calcmode="lin" valueType="num">
                                      <p:cBhvr additive="base">
                                        <p:cTn id="20"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8"/>
                                        </p:tgtEl>
                                        <p:attrNameLst>
                                          <p:attrName>style.visibility</p:attrName>
                                        </p:attrNameLst>
                                      </p:cBhvr>
                                      <p:to>
                                        <p:strVal val="visible"/>
                                      </p:to>
                                    </p:set>
                                    <p:anim calcmode="lin" valueType="num">
                                      <p:cBhvr additive="base">
                                        <p:cTn id="25" dur="500" fill="hold"/>
                                        <p:tgtEl>
                                          <p:spTgt spid="48"/>
                                        </p:tgtEl>
                                        <p:attrNameLst>
                                          <p:attrName>ppt_x</p:attrName>
                                        </p:attrNameLst>
                                      </p:cBhvr>
                                      <p:tavLst>
                                        <p:tav tm="0">
                                          <p:val>
                                            <p:strVal val="#ppt_x"/>
                                          </p:val>
                                        </p:tav>
                                        <p:tav tm="100000">
                                          <p:val>
                                            <p:strVal val="#ppt_x"/>
                                          </p:val>
                                        </p:tav>
                                      </p:tavLst>
                                    </p:anim>
                                    <p:anim calcmode="lin" valueType="num">
                                      <p:cBhvr additive="base">
                                        <p:cTn id="26"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additive="base">
                                        <p:cTn id="37" dur="500" fill="hold"/>
                                        <p:tgtEl>
                                          <p:spTgt spid="37"/>
                                        </p:tgtEl>
                                        <p:attrNameLst>
                                          <p:attrName>ppt_x</p:attrName>
                                        </p:attrNameLst>
                                      </p:cBhvr>
                                      <p:tavLst>
                                        <p:tav tm="0">
                                          <p:val>
                                            <p:strVal val="#ppt_x"/>
                                          </p:val>
                                        </p:tav>
                                        <p:tav tm="100000">
                                          <p:val>
                                            <p:strVal val="#ppt_x"/>
                                          </p:val>
                                        </p:tav>
                                      </p:tavLst>
                                    </p:anim>
                                    <p:anim calcmode="lin" valueType="num">
                                      <p:cBhvr additive="base">
                                        <p:cTn id="3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anim calcmode="lin" valueType="num">
                                      <p:cBhvr additive="base">
                                        <p:cTn id="43" dur="500" fill="hold"/>
                                        <p:tgtEl>
                                          <p:spTgt spid="40"/>
                                        </p:tgtEl>
                                        <p:attrNameLst>
                                          <p:attrName>ppt_x</p:attrName>
                                        </p:attrNameLst>
                                      </p:cBhvr>
                                      <p:tavLst>
                                        <p:tav tm="0">
                                          <p:val>
                                            <p:strVal val="#ppt_x"/>
                                          </p:val>
                                        </p:tav>
                                        <p:tav tm="100000">
                                          <p:val>
                                            <p:strVal val="#ppt_x"/>
                                          </p:val>
                                        </p:tav>
                                      </p:tavLst>
                                    </p:anim>
                                    <p:anim calcmode="lin" valueType="num">
                                      <p:cBhvr additive="base">
                                        <p:cTn id="4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down)">
                                      <p:cBhvr>
                                        <p:cTn id="49" dur="500"/>
                                        <p:tgtEl>
                                          <p:spTgt spid="41"/>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wipe(down)">
                                      <p:cBhvr>
                                        <p:cTn id="54" dur="500"/>
                                        <p:tgtEl>
                                          <p:spTgt spid="43"/>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42"/>
                                        </p:tgtEl>
                                        <p:attrNameLst>
                                          <p:attrName>style.visibility</p:attrName>
                                        </p:attrNameLst>
                                      </p:cBhvr>
                                      <p:to>
                                        <p:strVal val="visible"/>
                                      </p:to>
                                    </p:set>
                                    <p:anim calcmode="lin" valueType="num">
                                      <p:cBhvr additive="base">
                                        <p:cTn id="59" dur="500" fill="hold"/>
                                        <p:tgtEl>
                                          <p:spTgt spid="42"/>
                                        </p:tgtEl>
                                        <p:attrNameLst>
                                          <p:attrName>ppt_x</p:attrName>
                                        </p:attrNameLst>
                                      </p:cBhvr>
                                      <p:tavLst>
                                        <p:tav tm="0">
                                          <p:val>
                                            <p:strVal val="#ppt_x"/>
                                          </p:val>
                                        </p:tav>
                                        <p:tav tm="100000">
                                          <p:val>
                                            <p:strVal val="#ppt_x"/>
                                          </p:val>
                                        </p:tav>
                                      </p:tavLst>
                                    </p:anim>
                                    <p:anim calcmode="lin" valueType="num">
                                      <p:cBhvr additive="base">
                                        <p:cTn id="60" dur="500" fill="hold"/>
                                        <p:tgtEl>
                                          <p:spTgt spid="42"/>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anim calcmode="lin" valueType="num">
                                      <p:cBhvr additive="base">
                                        <p:cTn id="63" dur="500" fill="hold"/>
                                        <p:tgtEl>
                                          <p:spTgt spid="46"/>
                                        </p:tgtEl>
                                        <p:attrNameLst>
                                          <p:attrName>ppt_x</p:attrName>
                                        </p:attrNameLst>
                                      </p:cBhvr>
                                      <p:tavLst>
                                        <p:tav tm="0">
                                          <p:val>
                                            <p:strVal val="#ppt_x"/>
                                          </p:val>
                                        </p:tav>
                                        <p:tav tm="100000">
                                          <p:val>
                                            <p:strVal val="#ppt_x"/>
                                          </p:val>
                                        </p:tav>
                                      </p:tavLst>
                                    </p:anim>
                                    <p:anim calcmode="lin" valueType="num">
                                      <p:cBhvr additive="base">
                                        <p:cTn id="64"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45"/>
                                        </p:tgtEl>
                                        <p:attrNameLst>
                                          <p:attrName>style.visibility</p:attrName>
                                        </p:attrNameLst>
                                      </p:cBhvr>
                                      <p:to>
                                        <p:strVal val="visible"/>
                                      </p:to>
                                    </p:set>
                                    <p:anim calcmode="lin" valueType="num">
                                      <p:cBhvr additive="base">
                                        <p:cTn id="69" dur="500" fill="hold"/>
                                        <p:tgtEl>
                                          <p:spTgt spid="45"/>
                                        </p:tgtEl>
                                        <p:attrNameLst>
                                          <p:attrName>ppt_x</p:attrName>
                                        </p:attrNameLst>
                                      </p:cBhvr>
                                      <p:tavLst>
                                        <p:tav tm="0">
                                          <p:val>
                                            <p:strVal val="#ppt_x"/>
                                          </p:val>
                                        </p:tav>
                                        <p:tav tm="100000">
                                          <p:val>
                                            <p:strVal val="#ppt_x"/>
                                          </p:val>
                                        </p:tav>
                                      </p:tavLst>
                                    </p:anim>
                                    <p:anim calcmode="lin" valueType="num">
                                      <p:cBhvr additive="base">
                                        <p:cTn id="70"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47"/>
                                        </p:tgtEl>
                                        <p:attrNameLst>
                                          <p:attrName>style.visibility</p:attrName>
                                        </p:attrNameLst>
                                      </p:cBhvr>
                                      <p:to>
                                        <p:strVal val="visible"/>
                                      </p:to>
                                    </p:set>
                                    <p:anim calcmode="lin" valueType="num">
                                      <p:cBhvr additive="base">
                                        <p:cTn id="75" dur="500" fill="hold"/>
                                        <p:tgtEl>
                                          <p:spTgt spid="47"/>
                                        </p:tgtEl>
                                        <p:attrNameLst>
                                          <p:attrName>ppt_x</p:attrName>
                                        </p:attrNameLst>
                                      </p:cBhvr>
                                      <p:tavLst>
                                        <p:tav tm="0">
                                          <p:val>
                                            <p:strVal val="#ppt_x"/>
                                          </p:val>
                                        </p:tav>
                                        <p:tav tm="100000">
                                          <p:val>
                                            <p:strVal val="#ppt_x"/>
                                          </p:val>
                                        </p:tav>
                                      </p:tavLst>
                                    </p:anim>
                                    <p:anim calcmode="lin" valueType="num">
                                      <p:cBhvr additive="base">
                                        <p:cTn id="76"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7" grpId="0" animBg="1"/>
      <p:bldP spid="38" grpId="0"/>
      <p:bldP spid="39" grpId="0"/>
      <p:bldP spid="40" grpId="0" animBg="1"/>
      <p:bldP spid="46" grpId="0" animBg="1"/>
      <p:bldP spid="47" grpId="0" animBg="1"/>
      <p:bldP spid="45"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3</a:t>
            </a:r>
            <a:r>
              <a:rPr kumimoji="1" lang="zh-CN" altLang="en-US" dirty="0" smtClean="0"/>
              <a:t> 每对顶点间的最短路径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pic>
        <p:nvPicPr>
          <p:cNvPr id="6" name="图片 5"/>
          <p:cNvPicPr>
            <a:picLocks noChangeAspect="1"/>
          </p:cNvPicPr>
          <p:nvPr/>
        </p:nvPicPr>
        <p:blipFill>
          <a:blip r:embed="rId2"/>
          <a:stretch>
            <a:fillRect/>
          </a:stretch>
        </p:blipFill>
        <p:spPr>
          <a:xfrm>
            <a:off x="430371" y="1052736"/>
            <a:ext cx="8244408" cy="55827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521555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2</a:t>
            </a:r>
            <a:r>
              <a:rPr lang="zh-CN" altLang="en-US" dirty="0" smtClean="0">
                <a:latin typeface="黑体" pitchFamily="49" charset="-122"/>
                <a:ea typeface="黑体" pitchFamily="49" charset="-122"/>
              </a:rPr>
              <a:t> 图的基本术语</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aphicFrame>
        <p:nvGraphicFramePr>
          <p:cNvPr id="26" name="Object 2"/>
          <p:cNvGraphicFramePr>
            <a:graphicFrameLocks noChangeAspect="1"/>
          </p:cNvGraphicFramePr>
          <p:nvPr>
            <p:extLst>
              <p:ext uri="{D42A27DB-BD31-4B8C-83A1-F6EECF244321}">
                <p14:modId xmlns:p14="http://schemas.microsoft.com/office/powerpoint/2010/main" val="52003577"/>
              </p:ext>
            </p:extLst>
          </p:nvPr>
        </p:nvGraphicFramePr>
        <p:xfrm>
          <a:off x="247275" y="1844824"/>
          <a:ext cx="8610600" cy="2819400"/>
        </p:xfrm>
        <a:graphic>
          <a:graphicData uri="http://schemas.openxmlformats.org/presentationml/2006/ole">
            <mc:AlternateContent xmlns:mc="http://schemas.openxmlformats.org/markup-compatibility/2006">
              <mc:Choice xmlns:v="urn:schemas-microsoft-com:vml" Requires="v">
                <p:oleObj spid="_x0000_s13364" r:id="rId3" imgW="4314825" imgH="1603248" progId="">
                  <p:embed/>
                </p:oleObj>
              </mc:Choice>
              <mc:Fallback>
                <p:oleObj r:id="rId3" imgW="4314825" imgH="1603248"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b="16660"/>
                      <a:stretch>
                        <a:fillRect/>
                      </a:stretch>
                    </p:blipFill>
                    <p:spPr bwMode="auto">
                      <a:xfrm>
                        <a:off x="247275" y="1844824"/>
                        <a:ext cx="8610600" cy="281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文本框 5"/>
          <p:cNvSpPr txBox="1"/>
          <p:nvPr/>
        </p:nvSpPr>
        <p:spPr>
          <a:xfrm>
            <a:off x="1475656" y="4941168"/>
            <a:ext cx="1107996" cy="461665"/>
          </a:xfrm>
          <a:prstGeom prst="rect">
            <a:avLst/>
          </a:prstGeom>
          <a:noFill/>
        </p:spPr>
        <p:txBody>
          <a:bodyPr wrap="none" rtlCol="0">
            <a:spAutoFit/>
          </a:bodyPr>
          <a:lstStyle/>
          <a:p>
            <a:r>
              <a:rPr kumimoji="1" lang="zh-CN" altLang="en-US" sz="2400" dirty="0" smtClean="0">
                <a:latin typeface="Microsoft YaHei" charset="-122"/>
                <a:ea typeface="Microsoft YaHei" charset="-122"/>
                <a:cs typeface="Microsoft YaHei" charset="-122"/>
              </a:rPr>
              <a:t>完全图</a:t>
            </a:r>
            <a:endParaRPr kumimoji="1" lang="zh-CN" altLang="en-US" sz="2400" dirty="0">
              <a:latin typeface="Microsoft YaHei" charset="-122"/>
              <a:ea typeface="Microsoft YaHei" charset="-122"/>
              <a:cs typeface="Microsoft YaHei" charset="-122"/>
            </a:endParaRPr>
          </a:p>
        </p:txBody>
      </p:sp>
      <p:sp>
        <p:nvSpPr>
          <p:cNvPr id="33" name="文本框 32"/>
          <p:cNvSpPr txBox="1"/>
          <p:nvPr/>
        </p:nvSpPr>
        <p:spPr>
          <a:xfrm>
            <a:off x="6588224" y="4941167"/>
            <a:ext cx="1107996" cy="461665"/>
          </a:xfrm>
          <a:prstGeom prst="rect">
            <a:avLst/>
          </a:prstGeom>
          <a:noFill/>
        </p:spPr>
        <p:txBody>
          <a:bodyPr wrap="none" rtlCol="0">
            <a:spAutoFit/>
          </a:bodyPr>
          <a:lstStyle/>
          <a:p>
            <a:r>
              <a:rPr kumimoji="1" lang="zh-CN" altLang="en-US" sz="2400" dirty="0" smtClean="0">
                <a:latin typeface="Microsoft YaHei" charset="-122"/>
                <a:ea typeface="Microsoft YaHei" charset="-122"/>
                <a:cs typeface="Microsoft YaHei" charset="-122"/>
              </a:rPr>
              <a:t>稀疏图</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97721491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 补充：拓扑排序</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5</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7" name="组 6"/>
          <p:cNvGrpSpPr/>
          <p:nvPr/>
        </p:nvGrpSpPr>
        <p:grpSpPr>
          <a:xfrm>
            <a:off x="579465" y="1077783"/>
            <a:ext cx="8385023" cy="817575"/>
            <a:chOff x="-157511" y="1311196"/>
            <a:chExt cx="8523230" cy="817575"/>
          </a:xfrm>
        </p:grpSpPr>
        <p:sp>
          <p:nvSpPr>
            <p:cNvPr id="10" name="文本框 9"/>
            <p:cNvSpPr txBox="1"/>
            <p:nvPr/>
          </p:nvSpPr>
          <p:spPr>
            <a:xfrm>
              <a:off x="-157511" y="1331986"/>
              <a:ext cx="2082080" cy="646331"/>
            </a:xfrm>
            <a:prstGeom prst="rect">
              <a:avLst/>
            </a:prstGeom>
            <a:noFill/>
          </p:spPr>
          <p:txBody>
            <a:bodyPr wrap="square" rtlCol="0">
              <a:spAutoFit/>
            </a:bodyPr>
            <a:lstStyle/>
            <a:p>
              <a:pPr algn="ctr"/>
              <a:r>
                <a:rPr kumimoji="1" lang="zh-CN" altLang="en-US" sz="3600" dirty="0" smtClean="0">
                  <a:solidFill>
                    <a:srgbClr val="02BAF8"/>
                  </a:solidFill>
                  <a:latin typeface="Microsoft YaHei" charset="-122"/>
                  <a:ea typeface="Microsoft YaHei" charset="-122"/>
                  <a:cs typeface="Microsoft YaHei" charset="-122"/>
                </a:rPr>
                <a:t>活动</a:t>
              </a:r>
              <a:endParaRPr kumimoji="1" lang="zh-CN" altLang="en-US" sz="3600" dirty="0">
                <a:solidFill>
                  <a:srgbClr val="02BAF8"/>
                </a:solidFill>
                <a:latin typeface="Microsoft YaHei" charset="-122"/>
                <a:ea typeface="Microsoft YaHei" charset="-122"/>
                <a:cs typeface="Microsoft YaHei" charset="-122"/>
              </a:endParaRPr>
            </a:p>
          </p:txBody>
        </p:sp>
        <p:cxnSp>
          <p:nvCxnSpPr>
            <p:cNvPr id="11" name="直线连接符 10"/>
            <p:cNvCxnSpPr/>
            <p:nvPr/>
          </p:nvCxnSpPr>
          <p:spPr>
            <a:xfrm flipH="1">
              <a:off x="1924569" y="1311196"/>
              <a:ext cx="2" cy="817575"/>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997763" y="1327344"/>
              <a:ext cx="6367956" cy="792088"/>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a:solidFill>
                    <a:schemeClr val="tx1"/>
                  </a:solidFill>
                  <a:latin typeface="Microsoft YaHei" charset="-122"/>
                  <a:ea typeface="Microsoft YaHei" charset="-122"/>
                  <a:cs typeface="Microsoft YaHei" charset="-122"/>
                </a:rPr>
                <a:t>一个较大的工程经常被分成许多子工程，把这些子工程称作活动</a:t>
              </a:r>
              <a:endParaRPr kumimoji="1" lang="zh-CN" altLang="en-US" sz="2400" dirty="0">
                <a:solidFill>
                  <a:schemeClr val="tx1"/>
                </a:solidFill>
                <a:latin typeface="Microsoft YaHei" charset="-122"/>
                <a:ea typeface="Microsoft YaHei" charset="-122"/>
                <a:cs typeface="Microsoft YaHei" charset="-122"/>
              </a:endParaRPr>
            </a:p>
          </p:txBody>
        </p:sp>
      </p:grpSp>
      <p:grpSp>
        <p:nvGrpSpPr>
          <p:cNvPr id="14" name="组 13"/>
          <p:cNvGrpSpPr/>
          <p:nvPr/>
        </p:nvGrpSpPr>
        <p:grpSpPr>
          <a:xfrm>
            <a:off x="35496" y="4013235"/>
            <a:ext cx="8928992" cy="1276979"/>
            <a:chOff x="-710447" y="1255336"/>
            <a:chExt cx="9076165" cy="1276979"/>
          </a:xfrm>
        </p:grpSpPr>
        <p:sp>
          <p:nvSpPr>
            <p:cNvPr id="15" name="文本框 14"/>
            <p:cNvSpPr txBox="1"/>
            <p:nvPr/>
          </p:nvSpPr>
          <p:spPr>
            <a:xfrm>
              <a:off x="-710447" y="1331986"/>
              <a:ext cx="2635016" cy="1200329"/>
            </a:xfrm>
            <a:prstGeom prst="rect">
              <a:avLst/>
            </a:prstGeom>
            <a:noFill/>
          </p:spPr>
          <p:txBody>
            <a:bodyPr wrap="square" rtlCol="0">
              <a:spAutoFit/>
            </a:bodyPr>
            <a:lstStyle/>
            <a:p>
              <a:pPr algn="ctr"/>
              <a:r>
                <a:rPr kumimoji="1" lang="zh-CN" altLang="en-US" sz="3600" dirty="0" smtClean="0">
                  <a:solidFill>
                    <a:srgbClr val="02BAF8"/>
                  </a:solidFill>
                  <a:latin typeface="Microsoft YaHei" charset="-122"/>
                  <a:ea typeface="Microsoft YaHei" charset="-122"/>
                  <a:cs typeface="Microsoft YaHei" charset="-122"/>
                </a:rPr>
                <a:t>顶点活动图</a:t>
              </a:r>
              <a:endParaRPr kumimoji="1" lang="en-US" altLang="zh-CN" sz="3600" dirty="0" smtClean="0">
                <a:solidFill>
                  <a:srgbClr val="02BAF8"/>
                </a:solidFill>
                <a:latin typeface="Microsoft YaHei" charset="-122"/>
                <a:ea typeface="Microsoft YaHei" charset="-122"/>
                <a:cs typeface="Microsoft YaHei" charset="-122"/>
              </a:endParaRPr>
            </a:p>
            <a:p>
              <a:pPr algn="ctr"/>
              <a:r>
                <a:rPr kumimoji="1" lang="en-US" altLang="zh-CN" sz="3600" dirty="0" smtClean="0">
                  <a:solidFill>
                    <a:srgbClr val="02BAF8"/>
                  </a:solidFill>
                  <a:latin typeface="Microsoft YaHei" charset="-122"/>
                  <a:ea typeface="Microsoft YaHei" charset="-122"/>
                  <a:cs typeface="Microsoft YaHei" charset="-122"/>
                </a:rPr>
                <a:t>AOV</a:t>
              </a:r>
              <a:endParaRPr kumimoji="1" lang="zh-CN" altLang="en-US" sz="3600" dirty="0">
                <a:solidFill>
                  <a:srgbClr val="02BAF8"/>
                </a:solidFill>
                <a:latin typeface="Microsoft YaHei" charset="-122"/>
                <a:ea typeface="Microsoft YaHei" charset="-122"/>
                <a:cs typeface="Microsoft YaHei" charset="-122"/>
              </a:endParaRPr>
            </a:p>
          </p:txBody>
        </p:sp>
        <p:cxnSp>
          <p:nvCxnSpPr>
            <p:cNvPr id="16" name="直线连接符 15"/>
            <p:cNvCxnSpPr/>
            <p:nvPr/>
          </p:nvCxnSpPr>
          <p:spPr>
            <a:xfrm flipH="1">
              <a:off x="1924569" y="1311196"/>
              <a:ext cx="1" cy="1073682"/>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997763" y="1255336"/>
              <a:ext cx="6367955" cy="1129542"/>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a:solidFill>
                    <a:schemeClr val="tx1"/>
                  </a:solidFill>
                  <a:latin typeface="Microsoft YaHei" charset="-122"/>
                  <a:ea typeface="Microsoft YaHei" charset="-122"/>
                  <a:cs typeface="Microsoft YaHei" charset="-122"/>
                </a:rPr>
                <a:t>顶点表示活动、边表示活动间先后关系的有</a:t>
              </a:r>
              <a:r>
                <a:rPr kumimoji="1" lang="zh-CN" altLang="en-US" sz="2400">
                  <a:solidFill>
                    <a:schemeClr val="tx1"/>
                  </a:solidFill>
                  <a:latin typeface="Microsoft YaHei" charset="-122"/>
                  <a:ea typeface="Microsoft YaHei" charset="-122"/>
                  <a:cs typeface="Microsoft YaHei" charset="-122"/>
                </a:rPr>
                <a:t>向</a:t>
              </a:r>
              <a:r>
                <a:rPr kumimoji="1" lang="zh-CN" altLang="en-US" sz="2400" smtClean="0">
                  <a:solidFill>
                    <a:schemeClr val="tx1"/>
                  </a:solidFill>
                  <a:latin typeface="Microsoft YaHei" charset="-122"/>
                  <a:ea typeface="Microsoft YaHei" charset="-122"/>
                  <a:cs typeface="Microsoft YaHei" charset="-122"/>
                </a:rPr>
                <a:t>图</a:t>
              </a:r>
              <a:endParaRPr kumimoji="1" lang="zh-CN" altLang="en-US" sz="2400" dirty="0">
                <a:solidFill>
                  <a:schemeClr val="tx1"/>
                </a:solidFill>
                <a:latin typeface="Microsoft YaHei" charset="-122"/>
                <a:ea typeface="Microsoft YaHei" charset="-122"/>
                <a:cs typeface="Microsoft YaHei" charset="-122"/>
              </a:endParaRPr>
            </a:p>
          </p:txBody>
        </p:sp>
      </p:grpSp>
      <p:grpSp>
        <p:nvGrpSpPr>
          <p:cNvPr id="26" name="组 25"/>
          <p:cNvGrpSpPr/>
          <p:nvPr/>
        </p:nvGrpSpPr>
        <p:grpSpPr>
          <a:xfrm>
            <a:off x="524589" y="2362040"/>
            <a:ext cx="8357657" cy="1282983"/>
            <a:chOff x="249101" y="2780927"/>
            <a:chExt cx="8357657" cy="1282983"/>
          </a:xfrm>
        </p:grpSpPr>
        <p:sp>
          <p:nvSpPr>
            <p:cNvPr id="27" name="Rounded Rectangle 2"/>
            <p:cNvSpPr/>
            <p:nvPr/>
          </p:nvSpPr>
          <p:spPr>
            <a:xfrm>
              <a:off x="249101" y="2780928"/>
              <a:ext cx="503999" cy="503999"/>
            </a:xfrm>
            <a:prstGeom prst="round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a:t>
              </a:r>
              <a:endParaRPr lang="en-US" sz="2400" dirty="0">
                <a:solidFill>
                  <a:prstClr val="white"/>
                </a:solidFill>
                <a:latin typeface="Microsoft YaHei" charset="-122"/>
                <a:ea typeface="Microsoft YaHei" charset="-122"/>
                <a:cs typeface="Microsoft YaHei" charset="-122"/>
              </a:endParaRPr>
            </a:p>
          </p:txBody>
        </p:sp>
        <p:sp>
          <p:nvSpPr>
            <p:cNvPr id="28" name="对角圆角矩形 27"/>
            <p:cNvSpPr/>
            <p:nvPr/>
          </p:nvSpPr>
          <p:spPr>
            <a:xfrm>
              <a:off x="910549" y="2780927"/>
              <a:ext cx="7696209" cy="1282983"/>
            </a:xfrm>
            <a:prstGeom prst="round2DiagRect">
              <a:avLst>
                <a:gd name="adj1" fmla="val 6823"/>
                <a:gd name="adj2" fmla="val 0"/>
              </a:avLst>
            </a:prstGeom>
            <a:solidFill>
              <a:srgbClr val="D1D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smtClean="0">
                  <a:solidFill>
                    <a:srgbClr val="0070C0"/>
                  </a:solidFill>
                  <a:latin typeface="Microsoft YaHei" charset="-122"/>
                  <a:ea typeface="Microsoft YaHei" charset="-122"/>
                  <a:cs typeface="Microsoft YaHei" charset="-122"/>
                </a:rPr>
                <a:t>子工程之间可能存在先后次序，即某个子工程的另一个子工程的先决条件</a:t>
              </a:r>
              <a:endParaRPr kumimoji="1" lang="zh-CN" altLang="en-US" sz="2400" dirty="0">
                <a:solidFill>
                  <a:srgbClr val="0070C0"/>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771705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90"/>
          <p:cNvGrpSpPr>
            <a:grpSpLocks/>
          </p:cNvGrpSpPr>
          <p:nvPr/>
        </p:nvGrpSpPr>
        <p:grpSpPr bwMode="auto">
          <a:xfrm>
            <a:off x="4552575" y="2852936"/>
            <a:ext cx="5076056" cy="1872208"/>
            <a:chOff x="1104" y="2736"/>
            <a:chExt cx="3552" cy="1296"/>
          </a:xfrm>
        </p:grpSpPr>
        <p:sp>
          <p:nvSpPr>
            <p:cNvPr id="20" name="Rectangle 189"/>
            <p:cNvSpPr>
              <a:spLocks noChangeArrowheads="1"/>
            </p:cNvSpPr>
            <p:nvPr/>
          </p:nvSpPr>
          <p:spPr bwMode="auto">
            <a:xfrm>
              <a:off x="1104" y="2736"/>
              <a:ext cx="3552" cy="1296"/>
            </a:xfrm>
            <a:prstGeom prst="rect">
              <a:avLst/>
            </a:prstGeom>
            <a:solidFill>
              <a:schemeClr val="bg1"/>
            </a:solidFill>
            <a:ln w="19050" algn="ctr">
              <a:noFill/>
              <a:miter lim="800000"/>
              <a:headEnd/>
              <a:tailEnd/>
            </a:ln>
            <a:effectLst/>
          </p:spPr>
          <p:txBody>
            <a:bodyPr wrap="none" anchor="ctr"/>
            <a:lstStyle/>
            <a:p>
              <a:endParaRPr lang="zh-CN" altLang="en-US" b="1"/>
            </a:p>
          </p:txBody>
        </p:sp>
        <p:sp>
          <p:nvSpPr>
            <p:cNvPr id="21" name="Oval 156"/>
            <p:cNvSpPr>
              <a:spLocks noChangeArrowheads="1"/>
            </p:cNvSpPr>
            <p:nvPr/>
          </p:nvSpPr>
          <p:spPr bwMode="auto">
            <a:xfrm>
              <a:off x="1632" y="2832"/>
              <a:ext cx="240" cy="240"/>
            </a:xfrm>
            <a:prstGeom prst="ellipse">
              <a:avLst/>
            </a:prstGeom>
            <a:noFill/>
            <a:ln w="12700" algn="ctr">
              <a:solidFill>
                <a:schemeClr val="tx1"/>
              </a:solidFill>
              <a:round/>
              <a:headEnd/>
              <a:tailEnd/>
            </a:ln>
            <a:effectLst/>
          </p:spPr>
          <p:txBody>
            <a:bodyPr wrap="none" anchor="ctr"/>
            <a:lstStyle/>
            <a:p>
              <a:pPr algn="ctr"/>
              <a:r>
                <a:rPr lang="en-US" altLang="zh-CN" sz="2000" b="1"/>
                <a:t>C1</a:t>
              </a:r>
            </a:p>
          </p:txBody>
        </p:sp>
        <p:sp>
          <p:nvSpPr>
            <p:cNvPr id="22" name="Oval 161"/>
            <p:cNvSpPr>
              <a:spLocks noChangeArrowheads="1"/>
            </p:cNvSpPr>
            <p:nvPr/>
          </p:nvSpPr>
          <p:spPr bwMode="auto">
            <a:xfrm>
              <a:off x="2400" y="2832"/>
              <a:ext cx="240" cy="240"/>
            </a:xfrm>
            <a:prstGeom prst="ellipse">
              <a:avLst/>
            </a:prstGeom>
            <a:noFill/>
            <a:ln w="12700" algn="ctr">
              <a:solidFill>
                <a:schemeClr val="tx1"/>
              </a:solidFill>
              <a:round/>
              <a:headEnd/>
              <a:tailEnd/>
            </a:ln>
            <a:effectLst/>
          </p:spPr>
          <p:txBody>
            <a:bodyPr wrap="none" anchor="ctr"/>
            <a:lstStyle/>
            <a:p>
              <a:pPr algn="ctr"/>
              <a:r>
                <a:rPr lang="en-US" altLang="zh-CN" sz="2000" b="1"/>
                <a:t>C8</a:t>
              </a:r>
            </a:p>
          </p:txBody>
        </p:sp>
        <p:sp>
          <p:nvSpPr>
            <p:cNvPr id="23" name="Line 162"/>
            <p:cNvSpPr>
              <a:spLocks noChangeShapeType="1"/>
            </p:cNvSpPr>
            <p:nvPr/>
          </p:nvSpPr>
          <p:spPr bwMode="auto">
            <a:xfrm>
              <a:off x="1872" y="2928"/>
              <a:ext cx="528" cy="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24" name="Oval 170"/>
            <p:cNvSpPr>
              <a:spLocks noChangeArrowheads="1"/>
            </p:cNvSpPr>
            <p:nvPr/>
          </p:nvSpPr>
          <p:spPr bwMode="auto">
            <a:xfrm>
              <a:off x="3168" y="2832"/>
              <a:ext cx="240" cy="240"/>
            </a:xfrm>
            <a:prstGeom prst="ellipse">
              <a:avLst/>
            </a:prstGeom>
            <a:noFill/>
            <a:ln w="12700" algn="ctr">
              <a:solidFill>
                <a:schemeClr val="tx1"/>
              </a:solidFill>
              <a:round/>
              <a:headEnd/>
              <a:tailEnd/>
            </a:ln>
            <a:effectLst/>
          </p:spPr>
          <p:txBody>
            <a:bodyPr wrap="none" anchor="ctr"/>
            <a:lstStyle/>
            <a:p>
              <a:pPr algn="ctr"/>
              <a:r>
                <a:rPr lang="en-US" altLang="zh-CN" sz="2000" b="1"/>
                <a:t>C9</a:t>
              </a:r>
            </a:p>
          </p:txBody>
        </p:sp>
        <p:sp>
          <p:nvSpPr>
            <p:cNvPr id="25" name="Line 171"/>
            <p:cNvSpPr>
              <a:spLocks noChangeShapeType="1"/>
            </p:cNvSpPr>
            <p:nvPr/>
          </p:nvSpPr>
          <p:spPr bwMode="auto">
            <a:xfrm>
              <a:off x="2640" y="2928"/>
              <a:ext cx="528" cy="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29" name="Oval 172"/>
            <p:cNvSpPr>
              <a:spLocks noChangeArrowheads="1"/>
            </p:cNvSpPr>
            <p:nvPr/>
          </p:nvSpPr>
          <p:spPr bwMode="auto">
            <a:xfrm>
              <a:off x="3936" y="2832"/>
              <a:ext cx="240" cy="240"/>
            </a:xfrm>
            <a:prstGeom prst="ellipse">
              <a:avLst/>
            </a:prstGeom>
            <a:noFill/>
            <a:ln w="12700" algn="ctr">
              <a:solidFill>
                <a:schemeClr val="tx1"/>
              </a:solidFill>
              <a:round/>
              <a:headEnd/>
              <a:tailEnd/>
            </a:ln>
            <a:effectLst/>
          </p:spPr>
          <p:txBody>
            <a:bodyPr wrap="none" anchor="ctr"/>
            <a:lstStyle/>
            <a:p>
              <a:pPr algn="ctr"/>
              <a:r>
                <a:rPr lang="en-US" altLang="zh-CN" sz="2000" b="1"/>
                <a:t>C7</a:t>
              </a:r>
            </a:p>
          </p:txBody>
        </p:sp>
        <p:sp>
          <p:nvSpPr>
            <p:cNvPr id="30" name="Line 173"/>
            <p:cNvSpPr>
              <a:spLocks noChangeShapeType="1"/>
            </p:cNvSpPr>
            <p:nvPr/>
          </p:nvSpPr>
          <p:spPr bwMode="auto">
            <a:xfrm>
              <a:off x="3408" y="2928"/>
              <a:ext cx="528" cy="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31" name="Oval 174"/>
            <p:cNvSpPr>
              <a:spLocks noChangeArrowheads="1"/>
            </p:cNvSpPr>
            <p:nvPr/>
          </p:nvSpPr>
          <p:spPr bwMode="auto">
            <a:xfrm>
              <a:off x="2400" y="3264"/>
              <a:ext cx="240" cy="240"/>
            </a:xfrm>
            <a:prstGeom prst="ellipse">
              <a:avLst/>
            </a:prstGeom>
            <a:noFill/>
            <a:ln w="12700" algn="ctr">
              <a:solidFill>
                <a:schemeClr val="tx1"/>
              </a:solidFill>
              <a:round/>
              <a:headEnd/>
              <a:tailEnd/>
            </a:ln>
            <a:effectLst/>
          </p:spPr>
          <p:txBody>
            <a:bodyPr wrap="none" anchor="ctr"/>
            <a:lstStyle/>
            <a:p>
              <a:pPr algn="ctr"/>
              <a:r>
                <a:rPr lang="en-US" altLang="zh-CN" sz="2000" b="1"/>
                <a:t>C3</a:t>
              </a:r>
            </a:p>
          </p:txBody>
        </p:sp>
        <p:sp>
          <p:nvSpPr>
            <p:cNvPr id="32" name="Oval 175"/>
            <p:cNvSpPr>
              <a:spLocks noChangeArrowheads="1"/>
            </p:cNvSpPr>
            <p:nvPr/>
          </p:nvSpPr>
          <p:spPr bwMode="auto">
            <a:xfrm>
              <a:off x="3168" y="3264"/>
              <a:ext cx="240" cy="240"/>
            </a:xfrm>
            <a:prstGeom prst="ellipse">
              <a:avLst/>
            </a:prstGeom>
            <a:noFill/>
            <a:ln w="12700" algn="ctr">
              <a:solidFill>
                <a:schemeClr val="tx1"/>
              </a:solidFill>
              <a:round/>
              <a:headEnd/>
              <a:tailEnd/>
            </a:ln>
            <a:effectLst/>
          </p:spPr>
          <p:txBody>
            <a:bodyPr wrap="none" anchor="ctr"/>
            <a:lstStyle/>
            <a:p>
              <a:pPr algn="ctr"/>
              <a:r>
                <a:rPr lang="en-US" altLang="zh-CN" sz="2000" b="1"/>
                <a:t>C4</a:t>
              </a:r>
            </a:p>
          </p:txBody>
        </p:sp>
        <p:sp>
          <p:nvSpPr>
            <p:cNvPr id="33" name="Line 176"/>
            <p:cNvSpPr>
              <a:spLocks noChangeShapeType="1"/>
            </p:cNvSpPr>
            <p:nvPr/>
          </p:nvSpPr>
          <p:spPr bwMode="auto">
            <a:xfrm>
              <a:off x="2640" y="3360"/>
              <a:ext cx="528" cy="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34" name="Oval 177"/>
            <p:cNvSpPr>
              <a:spLocks noChangeArrowheads="1"/>
            </p:cNvSpPr>
            <p:nvPr/>
          </p:nvSpPr>
          <p:spPr bwMode="auto">
            <a:xfrm>
              <a:off x="1632" y="3696"/>
              <a:ext cx="240" cy="240"/>
            </a:xfrm>
            <a:prstGeom prst="ellipse">
              <a:avLst/>
            </a:prstGeom>
            <a:noFill/>
            <a:ln w="12700" algn="ctr">
              <a:solidFill>
                <a:schemeClr val="tx1"/>
              </a:solidFill>
              <a:round/>
              <a:headEnd/>
              <a:tailEnd/>
            </a:ln>
            <a:effectLst/>
          </p:spPr>
          <p:txBody>
            <a:bodyPr wrap="none" anchor="ctr"/>
            <a:lstStyle/>
            <a:p>
              <a:pPr algn="ctr"/>
              <a:r>
                <a:rPr lang="en-US" altLang="zh-CN" sz="2000" b="1"/>
                <a:t>C2</a:t>
              </a:r>
            </a:p>
          </p:txBody>
        </p:sp>
        <p:sp>
          <p:nvSpPr>
            <p:cNvPr id="35" name="Oval 178"/>
            <p:cNvSpPr>
              <a:spLocks noChangeArrowheads="1"/>
            </p:cNvSpPr>
            <p:nvPr/>
          </p:nvSpPr>
          <p:spPr bwMode="auto">
            <a:xfrm>
              <a:off x="2832" y="3696"/>
              <a:ext cx="240" cy="240"/>
            </a:xfrm>
            <a:prstGeom prst="ellipse">
              <a:avLst/>
            </a:prstGeom>
            <a:noFill/>
            <a:ln w="12700" algn="ctr">
              <a:solidFill>
                <a:schemeClr val="tx1"/>
              </a:solidFill>
              <a:round/>
              <a:headEnd/>
              <a:tailEnd/>
            </a:ln>
            <a:effectLst/>
          </p:spPr>
          <p:txBody>
            <a:bodyPr wrap="none" anchor="ctr"/>
            <a:lstStyle/>
            <a:p>
              <a:pPr algn="ctr"/>
              <a:r>
                <a:rPr lang="en-US" altLang="zh-CN" sz="2000" b="1"/>
                <a:t>C5</a:t>
              </a:r>
            </a:p>
          </p:txBody>
        </p:sp>
        <p:sp>
          <p:nvSpPr>
            <p:cNvPr id="36" name="Line 179"/>
            <p:cNvSpPr>
              <a:spLocks noChangeShapeType="1"/>
            </p:cNvSpPr>
            <p:nvPr/>
          </p:nvSpPr>
          <p:spPr bwMode="auto">
            <a:xfrm>
              <a:off x="1872" y="3792"/>
              <a:ext cx="960" cy="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37" name="Oval 182"/>
            <p:cNvSpPr>
              <a:spLocks noChangeArrowheads="1"/>
            </p:cNvSpPr>
            <p:nvPr/>
          </p:nvSpPr>
          <p:spPr bwMode="auto">
            <a:xfrm>
              <a:off x="3936" y="3696"/>
              <a:ext cx="240" cy="240"/>
            </a:xfrm>
            <a:prstGeom prst="ellipse">
              <a:avLst/>
            </a:prstGeom>
            <a:noFill/>
            <a:ln w="12700" algn="ctr">
              <a:solidFill>
                <a:schemeClr val="tx1"/>
              </a:solidFill>
              <a:round/>
              <a:headEnd/>
              <a:tailEnd/>
            </a:ln>
            <a:effectLst/>
          </p:spPr>
          <p:txBody>
            <a:bodyPr wrap="none" anchor="ctr"/>
            <a:lstStyle/>
            <a:p>
              <a:pPr algn="ctr"/>
              <a:r>
                <a:rPr lang="en-US" altLang="zh-CN" sz="2000" b="1"/>
                <a:t>C6</a:t>
              </a:r>
            </a:p>
          </p:txBody>
        </p:sp>
        <p:sp>
          <p:nvSpPr>
            <p:cNvPr id="38" name="Line 183"/>
            <p:cNvSpPr>
              <a:spLocks noChangeShapeType="1"/>
            </p:cNvSpPr>
            <p:nvPr/>
          </p:nvSpPr>
          <p:spPr bwMode="auto">
            <a:xfrm>
              <a:off x="3072" y="3792"/>
              <a:ext cx="864" cy="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39" name="Line 184"/>
            <p:cNvSpPr>
              <a:spLocks noChangeShapeType="1"/>
            </p:cNvSpPr>
            <p:nvPr/>
          </p:nvSpPr>
          <p:spPr bwMode="auto">
            <a:xfrm>
              <a:off x="1872" y="3024"/>
              <a:ext cx="576" cy="288"/>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40" name="Line 185"/>
            <p:cNvSpPr>
              <a:spLocks noChangeShapeType="1"/>
            </p:cNvSpPr>
            <p:nvPr/>
          </p:nvSpPr>
          <p:spPr bwMode="auto">
            <a:xfrm flipV="1">
              <a:off x="1872" y="3456"/>
              <a:ext cx="576" cy="288"/>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41" name="Line 186"/>
            <p:cNvSpPr>
              <a:spLocks noChangeShapeType="1"/>
            </p:cNvSpPr>
            <p:nvPr/>
          </p:nvSpPr>
          <p:spPr bwMode="auto">
            <a:xfrm flipV="1">
              <a:off x="3024" y="3504"/>
              <a:ext cx="240" cy="24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42" name="Line 187"/>
            <p:cNvSpPr>
              <a:spLocks noChangeShapeType="1"/>
            </p:cNvSpPr>
            <p:nvPr/>
          </p:nvSpPr>
          <p:spPr bwMode="auto">
            <a:xfrm flipV="1">
              <a:off x="3408" y="3024"/>
              <a:ext cx="576" cy="336"/>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43" name="Line 188"/>
            <p:cNvSpPr>
              <a:spLocks noChangeShapeType="1"/>
            </p:cNvSpPr>
            <p:nvPr/>
          </p:nvSpPr>
          <p:spPr bwMode="auto">
            <a:xfrm>
              <a:off x="3408" y="3456"/>
              <a:ext cx="624" cy="240"/>
            </a:xfrm>
            <a:prstGeom prst="line">
              <a:avLst/>
            </a:prstGeom>
            <a:noFill/>
            <a:ln w="19050">
              <a:solidFill>
                <a:schemeClr val="tx1"/>
              </a:solidFill>
              <a:round/>
              <a:headEnd/>
              <a:tailEnd type="stealth" w="lg" len="lg"/>
            </a:ln>
            <a:effectLst/>
          </p:spPr>
          <p:txBody>
            <a:bodyPr wrap="none" anchor="ctr"/>
            <a:lstStyle/>
            <a:p>
              <a:endParaRPr lang="zh-CN" altLang="en-US" b="1"/>
            </a:p>
          </p:txBody>
        </p:sp>
      </p:grpSp>
      <p:sp>
        <p:nvSpPr>
          <p:cNvPr id="2" name="标题 1"/>
          <p:cNvSpPr>
            <a:spLocks noGrp="1"/>
          </p:cNvSpPr>
          <p:nvPr>
            <p:ph type="title"/>
          </p:nvPr>
        </p:nvSpPr>
        <p:spPr/>
        <p:txBody>
          <a:bodyPr/>
          <a:lstStyle/>
          <a:p>
            <a:r>
              <a:rPr lang="zh-CN" altLang="en-US" dirty="0">
                <a:latin typeface="黑体" pitchFamily="49" charset="-122"/>
                <a:ea typeface="黑体" pitchFamily="49" charset="-122"/>
              </a:rPr>
              <a:t> 补充：拓扑排序</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5</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aphicFrame>
        <p:nvGraphicFramePr>
          <p:cNvPr id="18" name="Group 155"/>
          <p:cNvGraphicFramePr>
            <a:graphicFrameLocks noGrp="1"/>
          </p:cNvGraphicFramePr>
          <p:nvPr>
            <p:extLst>
              <p:ext uri="{D42A27DB-BD31-4B8C-83A1-F6EECF244321}">
                <p14:modId xmlns:p14="http://schemas.microsoft.com/office/powerpoint/2010/main" val="1712470611"/>
              </p:ext>
            </p:extLst>
          </p:nvPr>
        </p:nvGraphicFramePr>
        <p:xfrm>
          <a:off x="192698" y="1826857"/>
          <a:ext cx="4895850" cy="4116388"/>
        </p:xfrm>
        <a:graphic>
          <a:graphicData uri="http://schemas.openxmlformats.org/drawingml/2006/table">
            <a:tbl>
              <a:tblPr/>
              <a:tblGrid>
                <a:gridCol w="1403350"/>
                <a:gridCol w="2063750"/>
                <a:gridCol w="1428750"/>
              </a:tblGrid>
              <a:tr h="4064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dirty="0" smtClean="0">
                          <a:ln>
                            <a:noFill/>
                          </a:ln>
                          <a:solidFill>
                            <a:schemeClr val="tx1"/>
                          </a:solidFill>
                          <a:effectLst/>
                          <a:latin typeface="Arial" charset="0"/>
                          <a:ea typeface="宋体" pitchFamily="2" charset="-122"/>
                        </a:rPr>
                        <a:t>课程代号</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dirty="0" smtClean="0">
                          <a:ln>
                            <a:noFill/>
                          </a:ln>
                          <a:solidFill>
                            <a:schemeClr val="tx1"/>
                          </a:solidFill>
                          <a:effectLst/>
                          <a:latin typeface="Arial" charset="0"/>
                          <a:ea typeface="宋体" pitchFamily="2" charset="-122"/>
                        </a:rPr>
                        <a:t>课程名称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smtClean="0">
                          <a:ln>
                            <a:noFill/>
                          </a:ln>
                          <a:solidFill>
                            <a:schemeClr val="tx1"/>
                          </a:solidFill>
                          <a:effectLst/>
                          <a:latin typeface="Arial" charset="0"/>
                          <a:ea typeface="宋体" pitchFamily="2" charset="-122"/>
                        </a:rPr>
                        <a:t>先修课程</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87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smtClean="0">
                          <a:ln>
                            <a:noFill/>
                          </a:ln>
                          <a:solidFill>
                            <a:schemeClr val="tx1"/>
                          </a:solidFill>
                          <a:effectLst/>
                          <a:latin typeface="Arial" charset="0"/>
                          <a:ea typeface="宋体" pitchFamily="2" charset="-122"/>
                        </a:rPr>
                        <a:t>C1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smtClean="0">
                          <a:ln>
                            <a:noFill/>
                          </a:ln>
                          <a:solidFill>
                            <a:schemeClr val="tx1"/>
                          </a:solidFill>
                          <a:effectLst/>
                          <a:latin typeface="Arial" charset="0"/>
                          <a:ea typeface="宋体" pitchFamily="2" charset="-122"/>
                        </a:rPr>
                        <a:t>高等数学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smtClean="0">
                          <a:ln>
                            <a:noFill/>
                          </a:ln>
                          <a:solidFill>
                            <a:schemeClr val="tx1"/>
                          </a:solidFill>
                          <a:effectLst/>
                          <a:latin typeface="Arial" charset="0"/>
                          <a:ea typeface="宋体" pitchFamily="2" charset="-122"/>
                        </a:rPr>
                        <a:t>无</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64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smtClean="0">
                          <a:ln>
                            <a:noFill/>
                          </a:ln>
                          <a:solidFill>
                            <a:schemeClr val="tx1"/>
                          </a:solidFill>
                          <a:effectLst/>
                          <a:latin typeface="Arial" charset="0"/>
                          <a:ea typeface="宋体" pitchFamily="2" charset="-122"/>
                        </a:rPr>
                        <a:t>C2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smtClean="0">
                          <a:ln>
                            <a:noFill/>
                          </a:ln>
                          <a:solidFill>
                            <a:schemeClr val="tx1"/>
                          </a:solidFill>
                          <a:effectLst/>
                          <a:latin typeface="Arial" charset="0"/>
                          <a:ea typeface="宋体" pitchFamily="2" charset="-122"/>
                        </a:rPr>
                        <a:t>程序设计基础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smtClean="0">
                          <a:ln>
                            <a:noFill/>
                          </a:ln>
                          <a:solidFill>
                            <a:schemeClr val="tx1"/>
                          </a:solidFill>
                          <a:effectLst/>
                          <a:latin typeface="Arial" charset="0"/>
                          <a:ea typeface="宋体" pitchFamily="2" charset="-122"/>
                        </a:rPr>
                        <a:t>无</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64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smtClean="0">
                          <a:ln>
                            <a:noFill/>
                          </a:ln>
                          <a:solidFill>
                            <a:schemeClr val="tx1"/>
                          </a:solidFill>
                          <a:effectLst/>
                          <a:latin typeface="Arial" charset="0"/>
                          <a:ea typeface="宋体" pitchFamily="2" charset="-122"/>
                        </a:rPr>
                        <a:t>C3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smtClean="0">
                          <a:ln>
                            <a:noFill/>
                          </a:ln>
                          <a:solidFill>
                            <a:schemeClr val="tx1"/>
                          </a:solidFill>
                          <a:effectLst/>
                          <a:latin typeface="Arial" charset="0"/>
                          <a:ea typeface="宋体" pitchFamily="2" charset="-122"/>
                        </a:rPr>
                        <a:t>离散数学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smtClean="0">
                          <a:ln>
                            <a:noFill/>
                          </a:ln>
                          <a:solidFill>
                            <a:schemeClr val="tx1"/>
                          </a:solidFill>
                          <a:effectLst/>
                          <a:latin typeface="Arial" charset="0"/>
                          <a:ea typeface="宋体" pitchFamily="2" charset="-122"/>
                        </a:rPr>
                        <a:t>C1,C2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64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smtClean="0">
                          <a:ln>
                            <a:noFill/>
                          </a:ln>
                          <a:solidFill>
                            <a:schemeClr val="tx1"/>
                          </a:solidFill>
                          <a:effectLst/>
                          <a:latin typeface="Arial" charset="0"/>
                          <a:ea typeface="宋体" pitchFamily="2" charset="-122"/>
                        </a:rPr>
                        <a:t>C4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smtClean="0">
                          <a:ln>
                            <a:noFill/>
                          </a:ln>
                          <a:solidFill>
                            <a:schemeClr val="tx1"/>
                          </a:solidFill>
                          <a:effectLst/>
                          <a:latin typeface="Arial" charset="0"/>
                          <a:ea typeface="宋体" pitchFamily="2" charset="-122"/>
                        </a:rPr>
                        <a:t>数据结构</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smtClean="0">
                          <a:ln>
                            <a:noFill/>
                          </a:ln>
                          <a:solidFill>
                            <a:schemeClr val="tx1"/>
                          </a:solidFill>
                          <a:effectLst/>
                          <a:latin typeface="Arial" charset="0"/>
                          <a:ea typeface="宋体" pitchFamily="2" charset="-122"/>
                        </a:rPr>
                        <a:t>C3,C5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64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smtClean="0">
                          <a:ln>
                            <a:noFill/>
                          </a:ln>
                          <a:solidFill>
                            <a:schemeClr val="tx1"/>
                          </a:solidFill>
                          <a:effectLst/>
                          <a:latin typeface="Arial" charset="0"/>
                          <a:ea typeface="宋体" pitchFamily="2" charset="-122"/>
                        </a:rPr>
                        <a:t>C5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smtClean="0">
                          <a:ln>
                            <a:noFill/>
                          </a:ln>
                          <a:solidFill>
                            <a:schemeClr val="tx1"/>
                          </a:solidFill>
                          <a:effectLst/>
                          <a:latin typeface="Arial" charset="0"/>
                          <a:ea typeface="宋体" pitchFamily="2" charset="-122"/>
                        </a:rPr>
                        <a:t>算法语言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smtClean="0">
                          <a:ln>
                            <a:noFill/>
                          </a:ln>
                          <a:solidFill>
                            <a:schemeClr val="tx1"/>
                          </a:solidFill>
                          <a:effectLst/>
                          <a:latin typeface="Arial" charset="0"/>
                          <a:ea typeface="宋体" pitchFamily="2" charset="-122"/>
                        </a:rPr>
                        <a:t>C2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64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smtClean="0">
                          <a:ln>
                            <a:noFill/>
                          </a:ln>
                          <a:solidFill>
                            <a:schemeClr val="tx1"/>
                          </a:solidFill>
                          <a:effectLst/>
                          <a:latin typeface="Arial" charset="0"/>
                          <a:ea typeface="宋体" pitchFamily="2" charset="-122"/>
                        </a:rPr>
                        <a:t>C6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smtClean="0">
                          <a:ln>
                            <a:noFill/>
                          </a:ln>
                          <a:solidFill>
                            <a:schemeClr val="tx1"/>
                          </a:solidFill>
                          <a:effectLst/>
                          <a:latin typeface="Arial" charset="0"/>
                          <a:ea typeface="宋体" pitchFamily="2" charset="-122"/>
                        </a:rPr>
                        <a:t>编译技术</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smtClean="0">
                          <a:ln>
                            <a:noFill/>
                          </a:ln>
                          <a:solidFill>
                            <a:schemeClr val="tx1"/>
                          </a:solidFill>
                          <a:effectLst/>
                          <a:latin typeface="Arial" charset="0"/>
                          <a:ea typeface="宋体" pitchFamily="2" charset="-122"/>
                        </a:rPr>
                        <a:t>C4,C5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64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smtClean="0">
                          <a:ln>
                            <a:noFill/>
                          </a:ln>
                          <a:solidFill>
                            <a:schemeClr val="tx1"/>
                          </a:solidFill>
                          <a:effectLst/>
                          <a:latin typeface="Arial" charset="0"/>
                          <a:ea typeface="宋体" pitchFamily="2" charset="-122"/>
                        </a:rPr>
                        <a:t>C7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smtClean="0">
                          <a:ln>
                            <a:noFill/>
                          </a:ln>
                          <a:solidFill>
                            <a:schemeClr val="tx1"/>
                          </a:solidFill>
                          <a:effectLst/>
                          <a:latin typeface="Arial" charset="0"/>
                          <a:ea typeface="宋体" pitchFamily="2" charset="-122"/>
                        </a:rPr>
                        <a:t>操作系统</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smtClean="0">
                          <a:ln>
                            <a:noFill/>
                          </a:ln>
                          <a:solidFill>
                            <a:schemeClr val="tx1"/>
                          </a:solidFill>
                          <a:effectLst/>
                          <a:latin typeface="Arial" charset="0"/>
                          <a:ea typeface="宋体" pitchFamily="2" charset="-122"/>
                        </a:rPr>
                        <a:t>C4,C9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64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smtClean="0">
                          <a:ln>
                            <a:noFill/>
                          </a:ln>
                          <a:solidFill>
                            <a:schemeClr val="tx1"/>
                          </a:solidFill>
                          <a:effectLst/>
                          <a:latin typeface="Arial" charset="0"/>
                          <a:ea typeface="宋体" pitchFamily="2" charset="-122"/>
                        </a:rPr>
                        <a:t>C8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smtClean="0">
                          <a:ln>
                            <a:noFill/>
                          </a:ln>
                          <a:solidFill>
                            <a:schemeClr val="tx1"/>
                          </a:solidFill>
                          <a:effectLst/>
                          <a:latin typeface="Arial" charset="0"/>
                          <a:ea typeface="宋体" pitchFamily="2" charset="-122"/>
                        </a:rPr>
                        <a:t>普通物理</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smtClean="0">
                          <a:ln>
                            <a:noFill/>
                          </a:ln>
                          <a:solidFill>
                            <a:schemeClr val="tx1"/>
                          </a:solidFill>
                          <a:effectLst/>
                          <a:latin typeface="Arial" charset="0"/>
                          <a:ea typeface="宋体" pitchFamily="2" charset="-122"/>
                        </a:rPr>
                        <a:t>C1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64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dirty="0" smtClean="0">
                          <a:ln>
                            <a:noFill/>
                          </a:ln>
                          <a:solidFill>
                            <a:schemeClr val="tx1"/>
                          </a:solidFill>
                          <a:effectLst/>
                          <a:latin typeface="Arial" charset="0"/>
                          <a:ea typeface="宋体" pitchFamily="2" charset="-122"/>
                        </a:rPr>
                        <a:t>C9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dirty="0" smtClean="0">
                          <a:ln>
                            <a:noFill/>
                          </a:ln>
                          <a:solidFill>
                            <a:schemeClr val="tx1"/>
                          </a:solidFill>
                          <a:effectLst/>
                          <a:latin typeface="Arial" charset="0"/>
                          <a:ea typeface="宋体" pitchFamily="2" charset="-122"/>
                        </a:rPr>
                        <a:t>计算机原理</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dirty="0" smtClean="0">
                          <a:ln>
                            <a:noFill/>
                          </a:ln>
                          <a:solidFill>
                            <a:schemeClr val="tx1"/>
                          </a:solidFill>
                          <a:effectLst/>
                          <a:latin typeface="Arial" charset="0"/>
                          <a:ea typeface="宋体" pitchFamily="2" charset="-122"/>
                        </a:rPr>
                        <a:t>C8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54543424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 补充：拓扑排序</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5</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28" name="组 27"/>
          <p:cNvGrpSpPr/>
          <p:nvPr/>
        </p:nvGrpSpPr>
        <p:grpSpPr>
          <a:xfrm>
            <a:off x="107504" y="949914"/>
            <a:ext cx="8856985" cy="2113859"/>
            <a:chOff x="-637252" y="1183327"/>
            <a:chExt cx="9002972" cy="2113859"/>
          </a:xfrm>
        </p:grpSpPr>
        <p:sp>
          <p:nvSpPr>
            <p:cNvPr id="44" name="文本框 43"/>
            <p:cNvSpPr txBox="1"/>
            <p:nvPr/>
          </p:nvSpPr>
          <p:spPr>
            <a:xfrm>
              <a:off x="-637252" y="1331986"/>
              <a:ext cx="2082080" cy="646331"/>
            </a:xfrm>
            <a:prstGeom prst="rect">
              <a:avLst/>
            </a:prstGeom>
            <a:noFill/>
          </p:spPr>
          <p:txBody>
            <a:bodyPr wrap="square" rtlCol="0">
              <a:spAutoFit/>
            </a:bodyPr>
            <a:lstStyle/>
            <a:p>
              <a:pPr algn="ctr"/>
              <a:r>
                <a:rPr kumimoji="1" lang="zh-CN" altLang="en-US" sz="3600" dirty="0" smtClean="0">
                  <a:solidFill>
                    <a:srgbClr val="02BAF8"/>
                  </a:solidFill>
                  <a:latin typeface="Microsoft YaHei" charset="-122"/>
                  <a:ea typeface="Microsoft YaHei" charset="-122"/>
                  <a:cs typeface="Microsoft YaHei" charset="-122"/>
                </a:rPr>
                <a:t>拓扑序列</a:t>
              </a:r>
              <a:endParaRPr kumimoji="1" lang="zh-CN" altLang="en-US" sz="3600" dirty="0">
                <a:solidFill>
                  <a:srgbClr val="02BAF8"/>
                </a:solidFill>
                <a:latin typeface="Microsoft YaHei" charset="-122"/>
                <a:ea typeface="Microsoft YaHei" charset="-122"/>
                <a:cs typeface="Microsoft YaHei" charset="-122"/>
              </a:endParaRPr>
            </a:p>
          </p:txBody>
        </p:sp>
        <p:cxnSp>
          <p:nvCxnSpPr>
            <p:cNvPr id="45" name="直线连接符 44"/>
            <p:cNvCxnSpPr/>
            <p:nvPr/>
          </p:nvCxnSpPr>
          <p:spPr>
            <a:xfrm flipH="1">
              <a:off x="1444828" y="1311196"/>
              <a:ext cx="2" cy="1985990"/>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1558595" y="1183327"/>
              <a:ext cx="6807125" cy="1326958"/>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在</a:t>
              </a:r>
              <a:r>
                <a:rPr kumimoji="1" lang="en-US" altLang="zh-CN" sz="2400" dirty="0">
                  <a:solidFill>
                    <a:schemeClr val="tx1"/>
                  </a:solidFill>
                  <a:latin typeface="Microsoft YaHei" charset="-122"/>
                  <a:ea typeface="Microsoft YaHei" charset="-122"/>
                  <a:cs typeface="Microsoft YaHei" charset="-122"/>
                </a:rPr>
                <a:t>AOV</a:t>
              </a:r>
              <a:r>
                <a:rPr kumimoji="1" lang="zh-CN" altLang="en-US" sz="2400" dirty="0">
                  <a:solidFill>
                    <a:schemeClr val="tx1"/>
                  </a:solidFill>
                  <a:latin typeface="Microsoft YaHei" charset="-122"/>
                  <a:ea typeface="Microsoft YaHei" charset="-122"/>
                  <a:cs typeface="Microsoft YaHei" charset="-122"/>
                </a:rPr>
                <a:t>网中，若不存在回路，则所有活动可排列成一个线性序列，使得每个活动的所有前驱活动都排在该活动的前面，把此序列叫做拓扑序列</a:t>
              </a:r>
              <a:endParaRPr kumimoji="1" lang="zh-CN" altLang="en-US" sz="2400" dirty="0">
                <a:solidFill>
                  <a:schemeClr val="tx1"/>
                </a:solidFill>
                <a:latin typeface="Microsoft YaHei" charset="-122"/>
                <a:ea typeface="Microsoft YaHei" charset="-122"/>
                <a:cs typeface="Microsoft YaHei" charset="-122"/>
              </a:endParaRPr>
            </a:p>
          </p:txBody>
        </p:sp>
      </p:grpSp>
      <p:grpSp>
        <p:nvGrpSpPr>
          <p:cNvPr id="47" name="组 46"/>
          <p:cNvGrpSpPr/>
          <p:nvPr/>
        </p:nvGrpSpPr>
        <p:grpSpPr>
          <a:xfrm>
            <a:off x="124082" y="3182162"/>
            <a:ext cx="8856985" cy="894910"/>
            <a:chOff x="-637252" y="1183327"/>
            <a:chExt cx="9002972" cy="894910"/>
          </a:xfrm>
        </p:grpSpPr>
        <p:sp>
          <p:nvSpPr>
            <p:cNvPr id="48" name="文本框 47"/>
            <p:cNvSpPr txBox="1"/>
            <p:nvPr/>
          </p:nvSpPr>
          <p:spPr>
            <a:xfrm>
              <a:off x="-637252" y="1331986"/>
              <a:ext cx="2082080" cy="646331"/>
            </a:xfrm>
            <a:prstGeom prst="rect">
              <a:avLst/>
            </a:prstGeom>
            <a:noFill/>
          </p:spPr>
          <p:txBody>
            <a:bodyPr wrap="square" rtlCol="0">
              <a:spAutoFit/>
            </a:bodyPr>
            <a:lstStyle/>
            <a:p>
              <a:pPr algn="ctr"/>
              <a:r>
                <a:rPr kumimoji="1" lang="zh-CN" altLang="en-US" sz="3600" dirty="0" smtClean="0">
                  <a:solidFill>
                    <a:srgbClr val="02BAF8"/>
                  </a:solidFill>
                  <a:latin typeface="Microsoft YaHei" charset="-122"/>
                  <a:ea typeface="Microsoft YaHei" charset="-122"/>
                  <a:cs typeface="Microsoft YaHei" charset="-122"/>
                </a:rPr>
                <a:t>拓扑排序</a:t>
              </a:r>
              <a:endParaRPr kumimoji="1" lang="zh-CN" altLang="en-US" sz="3600" dirty="0">
                <a:solidFill>
                  <a:srgbClr val="02BAF8"/>
                </a:solidFill>
                <a:latin typeface="Microsoft YaHei" charset="-122"/>
                <a:ea typeface="Microsoft YaHei" charset="-122"/>
                <a:cs typeface="Microsoft YaHei" charset="-122"/>
              </a:endParaRPr>
            </a:p>
          </p:txBody>
        </p:sp>
        <p:cxnSp>
          <p:nvCxnSpPr>
            <p:cNvPr id="49" name="直线连接符 48"/>
            <p:cNvCxnSpPr/>
            <p:nvPr/>
          </p:nvCxnSpPr>
          <p:spPr>
            <a:xfrm flipH="1">
              <a:off x="1444828" y="1311196"/>
              <a:ext cx="2" cy="667121"/>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1558595" y="1183327"/>
              <a:ext cx="6807125" cy="894910"/>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由</a:t>
              </a:r>
              <a:r>
                <a:rPr kumimoji="1" lang="en-US" altLang="zh-CN" sz="2400" dirty="0">
                  <a:solidFill>
                    <a:schemeClr val="tx1"/>
                  </a:solidFill>
                  <a:latin typeface="Microsoft YaHei" charset="-122"/>
                  <a:ea typeface="Microsoft YaHei" charset="-122"/>
                  <a:cs typeface="Microsoft YaHei" charset="-122"/>
                </a:rPr>
                <a:t>AOV</a:t>
              </a:r>
              <a:r>
                <a:rPr kumimoji="1" lang="zh-CN" altLang="en-US" sz="2400" dirty="0">
                  <a:solidFill>
                    <a:schemeClr val="tx1"/>
                  </a:solidFill>
                  <a:latin typeface="Microsoft YaHei" charset="-122"/>
                  <a:ea typeface="Microsoft YaHei" charset="-122"/>
                  <a:cs typeface="Microsoft YaHei" charset="-122"/>
                </a:rPr>
                <a:t>网构造拓扑序列的过程叫做拓扑排序</a:t>
              </a:r>
              <a:r>
                <a:rPr kumimoji="1" lang="zh-CN" altLang="en-US" sz="2400" dirty="0" smtClean="0">
                  <a:solidFill>
                    <a:schemeClr val="tx1"/>
                  </a:solidFill>
                  <a:latin typeface="Microsoft YaHei" charset="-122"/>
                  <a:ea typeface="Microsoft YaHei" charset="-122"/>
                  <a:cs typeface="Microsoft YaHei" charset="-122"/>
                </a:rPr>
                <a:t>。</a:t>
              </a:r>
              <a:endParaRPr kumimoji="1" lang="zh-CN" altLang="en-US" sz="2400" dirty="0">
                <a:solidFill>
                  <a:schemeClr val="tx1"/>
                </a:solidFill>
                <a:latin typeface="Microsoft YaHei" charset="-122"/>
                <a:ea typeface="Microsoft YaHei" charset="-122"/>
                <a:cs typeface="Microsoft YaHei" charset="-122"/>
              </a:endParaRPr>
            </a:p>
          </p:txBody>
        </p:sp>
      </p:grpSp>
      <p:sp>
        <p:nvSpPr>
          <p:cNvPr id="51" name="矩形 50"/>
          <p:cNvSpPr/>
          <p:nvPr/>
        </p:nvSpPr>
        <p:spPr>
          <a:xfrm>
            <a:off x="2284321" y="2395261"/>
            <a:ext cx="6696745" cy="668512"/>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拓扑序列不是唯一的</a:t>
            </a:r>
          </a:p>
        </p:txBody>
      </p:sp>
      <p:grpSp>
        <p:nvGrpSpPr>
          <p:cNvPr id="52" name="组 51"/>
          <p:cNvGrpSpPr/>
          <p:nvPr/>
        </p:nvGrpSpPr>
        <p:grpSpPr>
          <a:xfrm>
            <a:off x="532539" y="4291439"/>
            <a:ext cx="8357657" cy="2378815"/>
            <a:chOff x="249101" y="2780927"/>
            <a:chExt cx="8357657" cy="2378815"/>
          </a:xfrm>
        </p:grpSpPr>
        <p:sp>
          <p:nvSpPr>
            <p:cNvPr id="53" name="Rounded Rectangle 2"/>
            <p:cNvSpPr/>
            <p:nvPr/>
          </p:nvSpPr>
          <p:spPr>
            <a:xfrm>
              <a:off x="249101" y="2780928"/>
              <a:ext cx="503999" cy="503999"/>
            </a:xfrm>
            <a:prstGeom prst="round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a:t>
              </a:r>
              <a:endParaRPr lang="en-US" sz="2400" dirty="0">
                <a:solidFill>
                  <a:prstClr val="white"/>
                </a:solidFill>
                <a:latin typeface="Microsoft YaHei" charset="-122"/>
                <a:ea typeface="Microsoft YaHei" charset="-122"/>
                <a:cs typeface="Microsoft YaHei" charset="-122"/>
              </a:endParaRPr>
            </a:p>
          </p:txBody>
        </p:sp>
        <p:sp>
          <p:nvSpPr>
            <p:cNvPr id="54" name="对角圆角矩形 53"/>
            <p:cNvSpPr/>
            <p:nvPr/>
          </p:nvSpPr>
          <p:spPr>
            <a:xfrm>
              <a:off x="910549" y="2780927"/>
              <a:ext cx="7696209" cy="2378815"/>
            </a:xfrm>
            <a:prstGeom prst="round2DiagRect">
              <a:avLst>
                <a:gd name="adj1" fmla="val 6823"/>
                <a:gd name="adj2" fmla="val 0"/>
              </a:avLst>
            </a:prstGeom>
            <a:solidFill>
              <a:srgbClr val="D1D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a:solidFill>
                    <a:srgbClr val="0070C0"/>
                  </a:solidFill>
                  <a:latin typeface="Microsoft YaHei" charset="-122"/>
                  <a:ea typeface="Microsoft YaHei" charset="-122"/>
                  <a:cs typeface="Microsoft YaHei" charset="-122"/>
                </a:rPr>
                <a:t>由</a:t>
              </a:r>
              <a:r>
                <a:rPr kumimoji="1" lang="en-US" altLang="zh-CN" sz="2400" dirty="0">
                  <a:solidFill>
                    <a:srgbClr val="0070C0"/>
                  </a:solidFill>
                  <a:latin typeface="Microsoft YaHei" charset="-122"/>
                  <a:ea typeface="Microsoft YaHei" charset="-122"/>
                  <a:cs typeface="Microsoft YaHei" charset="-122"/>
                </a:rPr>
                <a:t>AOV</a:t>
              </a:r>
              <a:r>
                <a:rPr kumimoji="1" lang="zh-CN" altLang="en-US" sz="2400" dirty="0">
                  <a:solidFill>
                    <a:srgbClr val="0070C0"/>
                  </a:solidFill>
                  <a:latin typeface="Microsoft YaHei" charset="-122"/>
                  <a:ea typeface="Microsoft YaHei" charset="-122"/>
                  <a:cs typeface="Microsoft YaHei" charset="-122"/>
                </a:rPr>
                <a:t>网构造拓扑序列的意义：</a:t>
              </a:r>
            </a:p>
            <a:p>
              <a:pPr>
                <a:lnSpc>
                  <a:spcPct val="150000"/>
                </a:lnSpc>
              </a:pPr>
              <a:r>
                <a:rPr kumimoji="1" lang="zh-CN" altLang="en-US" sz="2400" dirty="0">
                  <a:solidFill>
                    <a:srgbClr val="0070C0"/>
                  </a:solidFill>
                  <a:latin typeface="Microsoft YaHei" charset="-122"/>
                  <a:ea typeface="Microsoft YaHei" charset="-122"/>
                  <a:cs typeface="Microsoft YaHei" charset="-122"/>
                </a:rPr>
                <a:t>        如果按照拓扑序列中的顶点次序，在开始每一项活动时，能够保证它的所有前驱活动都已完成，从而保证整个工程顺序进行，不会出现冲突的情况。</a:t>
              </a:r>
            </a:p>
          </p:txBody>
        </p:sp>
      </p:grpSp>
    </p:spTree>
    <p:extLst>
      <p:ext uri="{BB962C8B-B14F-4D97-AF65-F5344CB8AC3E}">
        <p14:creationId xmlns:p14="http://schemas.microsoft.com/office/powerpoint/2010/main" val="917721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 补充：拓扑排序</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5</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17" name="组 16"/>
          <p:cNvGrpSpPr/>
          <p:nvPr/>
        </p:nvGrpSpPr>
        <p:grpSpPr>
          <a:xfrm>
            <a:off x="168894" y="934818"/>
            <a:ext cx="8723586" cy="5734542"/>
            <a:chOff x="168894" y="1268760"/>
            <a:chExt cx="8723586" cy="4253319"/>
          </a:xfrm>
          <a:gradFill>
            <a:gsLst>
              <a:gs pos="0">
                <a:schemeClr val="bg1"/>
              </a:gs>
              <a:gs pos="98000">
                <a:srgbClr val="02BAF8"/>
              </a:gs>
            </a:gsLst>
            <a:lin ang="9600000" scaled="0"/>
          </a:gradFill>
        </p:grpSpPr>
        <p:sp>
          <p:nvSpPr>
            <p:cNvPr id="18" name="任意多边形: 形状 8"/>
            <p:cNvSpPr/>
            <p:nvPr/>
          </p:nvSpPr>
          <p:spPr>
            <a:xfrm flipH="1">
              <a:off x="168894" y="1268760"/>
              <a:ext cx="5771257" cy="482135"/>
            </a:xfrm>
            <a:custGeom>
              <a:avLst/>
              <a:gdLst>
                <a:gd name="connsiteX0" fmla="*/ 708661 w 7696200"/>
                <a:gd name="connsiteY0" fmla="*/ 0 h 787400"/>
                <a:gd name="connsiteX1" fmla="*/ 7696200 w 7696200"/>
                <a:gd name="connsiteY1" fmla="*/ 0 h 787400"/>
                <a:gd name="connsiteX2" fmla="*/ 7696200 w 7696200"/>
                <a:gd name="connsiteY2" fmla="*/ 787400 h 787400"/>
                <a:gd name="connsiteX3" fmla="*/ 0 w 7696200"/>
                <a:gd name="connsiteY3" fmla="*/ 787400 h 787400"/>
              </a:gdLst>
              <a:ahLst/>
              <a:cxnLst>
                <a:cxn ang="0">
                  <a:pos x="connsiteX0" y="connsiteY0"/>
                </a:cxn>
                <a:cxn ang="0">
                  <a:pos x="connsiteX1" y="connsiteY1"/>
                </a:cxn>
                <a:cxn ang="0">
                  <a:pos x="connsiteX2" y="connsiteY2"/>
                </a:cxn>
                <a:cxn ang="0">
                  <a:pos x="connsiteX3" y="connsiteY3"/>
                </a:cxn>
              </a:cxnLst>
              <a:rect l="l" t="t" r="r" b="b"/>
              <a:pathLst>
                <a:path w="7696200" h="787400">
                  <a:moveTo>
                    <a:pt x="708661" y="0"/>
                  </a:moveTo>
                  <a:lnTo>
                    <a:pt x="7696200" y="0"/>
                  </a:lnTo>
                  <a:lnTo>
                    <a:pt x="7696200" y="787400"/>
                  </a:lnTo>
                  <a:lnTo>
                    <a:pt x="0" y="7874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latin typeface="Microsoft YaHei" charset="-122"/>
                  <a:ea typeface="Microsoft YaHei" charset="-122"/>
                  <a:cs typeface="Microsoft YaHei" charset="-122"/>
                </a:rPr>
                <a:t>  算法</a:t>
              </a:r>
              <a:r>
                <a:rPr lang="zh-CN" altLang="en-US" sz="2400" dirty="0" smtClean="0">
                  <a:latin typeface="Microsoft YaHei" charset="-122"/>
                  <a:ea typeface="Microsoft YaHei" charset="-122"/>
                  <a:cs typeface="Microsoft YaHei" charset="-122"/>
                </a:rPr>
                <a:t>：拓扑排序算法</a:t>
              </a:r>
              <a:endParaRPr lang="zh-CN" altLang="en-US" sz="2400" dirty="0">
                <a:latin typeface="Microsoft YaHei" charset="-122"/>
                <a:ea typeface="Microsoft YaHei" charset="-122"/>
                <a:cs typeface="Microsoft YaHei" charset="-122"/>
              </a:endParaRPr>
            </a:p>
          </p:txBody>
        </p:sp>
        <p:sp>
          <p:nvSpPr>
            <p:cNvPr id="19" name="框架 18"/>
            <p:cNvSpPr/>
            <p:nvPr/>
          </p:nvSpPr>
          <p:spPr>
            <a:xfrm>
              <a:off x="179512" y="1696027"/>
              <a:ext cx="8712968" cy="3826052"/>
            </a:xfrm>
            <a:prstGeom prst="frame">
              <a:avLst>
                <a:gd name="adj1" fmla="val 0"/>
              </a:avLst>
            </a:prstGeom>
            <a:grpFill/>
            <a:ln>
              <a:solidFill>
                <a:srgbClr val="02BAF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30000"/>
                </a:lnSpc>
              </a:pPr>
              <a:r>
                <a:rPr lang="zh-CN" altLang="en-US" sz="2400" b="1" dirty="0" smtClean="0">
                  <a:solidFill>
                    <a:schemeClr val="tx1"/>
                  </a:solidFill>
                  <a:latin typeface="Arial" charset="0"/>
                </a:rPr>
                <a:t>（</a:t>
              </a:r>
              <a:r>
                <a:rPr lang="en-US" altLang="zh-CN" sz="2400" b="1" dirty="0" smtClean="0">
                  <a:solidFill>
                    <a:schemeClr val="tx1"/>
                  </a:solidFill>
                  <a:latin typeface="Arial" charset="0"/>
                </a:rPr>
                <a:t>1</a:t>
              </a:r>
              <a:r>
                <a:rPr lang="zh-CN" altLang="en-US" sz="2400" b="1" dirty="0" smtClean="0">
                  <a:solidFill>
                    <a:schemeClr val="tx1"/>
                  </a:solidFill>
                  <a:latin typeface="Arial" charset="0"/>
                </a:rPr>
                <a:t>）从</a:t>
              </a:r>
              <a:r>
                <a:rPr lang="en-US" altLang="zh-CN" sz="2400" b="1" dirty="0" smtClean="0">
                  <a:solidFill>
                    <a:schemeClr val="tx1"/>
                  </a:solidFill>
                  <a:latin typeface="Arial" charset="0"/>
                </a:rPr>
                <a:t>AOV</a:t>
              </a:r>
              <a:r>
                <a:rPr lang="zh-CN" altLang="en-US" sz="2400" b="1" dirty="0" smtClean="0">
                  <a:solidFill>
                    <a:schemeClr val="tx1"/>
                  </a:solidFill>
                  <a:latin typeface="Arial" charset="0"/>
                </a:rPr>
                <a:t>网选择入度为</a:t>
              </a:r>
              <a:r>
                <a:rPr lang="en-US" altLang="zh-CN" sz="2400" b="1" dirty="0" smtClean="0">
                  <a:solidFill>
                    <a:schemeClr val="tx1"/>
                  </a:solidFill>
                  <a:latin typeface="Arial" charset="0"/>
                </a:rPr>
                <a:t>0</a:t>
              </a:r>
              <a:r>
                <a:rPr lang="zh-CN" altLang="en-US" sz="2400" b="1" dirty="0" smtClean="0">
                  <a:solidFill>
                    <a:schemeClr val="tx1"/>
                  </a:solidFill>
                  <a:latin typeface="Arial" charset="0"/>
                </a:rPr>
                <a:t>的顶点，输出之；</a:t>
              </a:r>
              <a:endParaRPr kumimoji="1" lang="en-US" altLang="zh-CN" sz="2400" dirty="0">
                <a:solidFill>
                  <a:schemeClr val="tx1"/>
                </a:solidFill>
                <a:latin typeface="Microsoft YaHei" charset="-122"/>
                <a:ea typeface="Microsoft YaHei" charset="-122"/>
                <a:cs typeface="Microsoft YaHei" charset="-122"/>
              </a:endParaRPr>
            </a:p>
            <a:p>
              <a:pPr>
                <a:lnSpc>
                  <a:spcPct val="130000"/>
                </a:lnSpc>
              </a:pPr>
              <a:r>
                <a:rPr lang="zh-CN" altLang="en-US" sz="2400" b="1" dirty="0" smtClean="0">
                  <a:solidFill>
                    <a:schemeClr val="tx1"/>
                  </a:solidFill>
                  <a:latin typeface="Arial" charset="0"/>
                </a:rPr>
                <a:t>（</a:t>
              </a:r>
              <a:r>
                <a:rPr lang="en-US" altLang="zh-CN" sz="2400" b="1" dirty="0" smtClean="0">
                  <a:solidFill>
                    <a:schemeClr val="tx1"/>
                  </a:solidFill>
                  <a:latin typeface="Arial" charset="0"/>
                </a:rPr>
                <a:t>2</a:t>
              </a:r>
              <a:r>
                <a:rPr lang="zh-CN" altLang="en-US" sz="2400" b="1" dirty="0" smtClean="0">
                  <a:solidFill>
                    <a:schemeClr val="tx1"/>
                  </a:solidFill>
                  <a:latin typeface="Arial" charset="0"/>
                </a:rPr>
                <a:t>）从网中删除该顶点及其所有出边；</a:t>
              </a:r>
              <a:endParaRPr lang="en-US" altLang="zh-CN" sz="2400" b="1" dirty="0" smtClean="0">
                <a:solidFill>
                  <a:schemeClr val="tx1"/>
                </a:solidFill>
                <a:latin typeface="Arial" charset="0"/>
              </a:endParaRPr>
            </a:p>
            <a:p>
              <a:pPr>
                <a:lnSpc>
                  <a:spcPct val="130000"/>
                </a:lnSpc>
              </a:pPr>
              <a:r>
                <a:rPr lang="zh-CN" altLang="en-US" sz="2400" b="1" dirty="0" smtClean="0">
                  <a:solidFill>
                    <a:schemeClr val="tx1"/>
                  </a:solidFill>
                  <a:latin typeface="Arial" charset="0"/>
                </a:rPr>
                <a:t>（</a:t>
              </a:r>
              <a:r>
                <a:rPr lang="en-US" altLang="zh-CN" sz="2400" b="1" dirty="0" smtClean="0">
                  <a:solidFill>
                    <a:schemeClr val="tx1"/>
                  </a:solidFill>
                  <a:latin typeface="Arial" charset="0"/>
                </a:rPr>
                <a:t>3</a:t>
              </a:r>
              <a:r>
                <a:rPr lang="zh-CN" altLang="en-US" sz="2400" b="1" dirty="0" smtClean="0">
                  <a:solidFill>
                    <a:schemeClr val="tx1"/>
                  </a:solidFill>
                  <a:latin typeface="Arial" charset="0"/>
                </a:rPr>
                <a:t>）重复</a:t>
              </a:r>
              <a:r>
                <a:rPr lang="zh-CN" altLang="en-US" sz="2400" b="1" dirty="0">
                  <a:solidFill>
                    <a:schemeClr val="tx1"/>
                  </a:solidFill>
                  <a:latin typeface="Arial" charset="0"/>
                </a:rPr>
                <a:t>（</a:t>
              </a:r>
              <a:r>
                <a:rPr lang="en-US" altLang="zh-CN" sz="2400" b="1" dirty="0">
                  <a:solidFill>
                    <a:schemeClr val="tx1"/>
                  </a:solidFill>
                  <a:latin typeface="Arial" charset="0"/>
                </a:rPr>
                <a:t>1</a:t>
              </a:r>
              <a:r>
                <a:rPr lang="zh-CN" altLang="en-US" sz="2400" b="1" dirty="0" smtClean="0">
                  <a:solidFill>
                    <a:schemeClr val="tx1"/>
                  </a:solidFill>
                  <a:latin typeface="Arial" charset="0"/>
                </a:rPr>
                <a:t>）、</a:t>
              </a:r>
              <a:r>
                <a:rPr lang="zh-CN" altLang="en-US" sz="2400" b="1" dirty="0">
                  <a:solidFill>
                    <a:schemeClr val="tx1"/>
                  </a:solidFill>
                  <a:latin typeface="Arial" charset="0"/>
                </a:rPr>
                <a:t> </a:t>
              </a:r>
              <a:r>
                <a:rPr lang="zh-CN" altLang="en-US" sz="2400" b="1" dirty="0" smtClean="0">
                  <a:solidFill>
                    <a:schemeClr val="tx1"/>
                  </a:solidFill>
                  <a:latin typeface="Arial" charset="0"/>
                </a:rPr>
                <a:t>（</a:t>
              </a:r>
              <a:r>
                <a:rPr lang="en-US" altLang="zh-CN" sz="2400" b="1" dirty="0" smtClean="0">
                  <a:solidFill>
                    <a:schemeClr val="tx1"/>
                  </a:solidFill>
                  <a:latin typeface="Arial" charset="0"/>
                </a:rPr>
                <a:t>2</a:t>
              </a:r>
              <a:r>
                <a:rPr lang="zh-CN" altLang="en-US" sz="2400" b="1" dirty="0" smtClean="0">
                  <a:solidFill>
                    <a:schemeClr val="tx1"/>
                  </a:solidFill>
                  <a:latin typeface="Arial" charset="0"/>
                </a:rPr>
                <a:t>）直至不存在入度为</a:t>
              </a:r>
              <a:r>
                <a:rPr lang="en-US" altLang="zh-CN" sz="2400" b="1" dirty="0" smtClean="0">
                  <a:solidFill>
                    <a:schemeClr val="tx1"/>
                  </a:solidFill>
                  <a:latin typeface="Arial" charset="0"/>
                </a:rPr>
                <a:t>0</a:t>
              </a:r>
              <a:r>
                <a:rPr lang="zh-CN" altLang="en-US" sz="2400" b="1" dirty="0" smtClean="0">
                  <a:solidFill>
                    <a:schemeClr val="tx1"/>
                  </a:solidFill>
                  <a:latin typeface="Arial" charset="0"/>
                </a:rPr>
                <a:t>的顶点；</a:t>
              </a:r>
              <a:endParaRPr lang="en-US" altLang="zh-CN" sz="2400" b="1" dirty="0" smtClean="0">
                <a:solidFill>
                  <a:schemeClr val="tx1"/>
                </a:solidFill>
                <a:latin typeface="Arial" charset="0"/>
              </a:endParaRPr>
            </a:p>
            <a:p>
              <a:pPr>
                <a:lnSpc>
                  <a:spcPct val="130000"/>
                </a:lnSpc>
              </a:pPr>
              <a:r>
                <a:rPr lang="zh-CN" altLang="en-US" sz="2400" b="1" dirty="0" smtClean="0">
                  <a:solidFill>
                    <a:schemeClr val="tx1"/>
                  </a:solidFill>
                  <a:latin typeface="Arial" charset="0"/>
                </a:rPr>
                <a:t>（</a:t>
              </a:r>
              <a:r>
                <a:rPr lang="en-US" altLang="zh-CN" sz="2400" b="1" dirty="0" smtClean="0">
                  <a:solidFill>
                    <a:schemeClr val="tx1"/>
                  </a:solidFill>
                  <a:latin typeface="Arial" charset="0"/>
                </a:rPr>
                <a:t>4</a:t>
              </a:r>
              <a:r>
                <a:rPr lang="zh-CN" altLang="en-US" sz="2400" b="1" dirty="0" smtClean="0">
                  <a:solidFill>
                    <a:schemeClr val="tx1"/>
                  </a:solidFill>
                  <a:latin typeface="Arial" charset="0"/>
                </a:rPr>
                <a:t>）若输出的顶点个数小于网中顶点数，输出“有回路”结束，否则输出的顶点序列就是一种拓扑序列</a:t>
              </a:r>
              <a:endParaRPr lang="en-US" altLang="zh-CN" sz="2400" b="1" dirty="0" smtClean="0">
                <a:solidFill>
                  <a:schemeClr val="tx1"/>
                </a:solidFill>
                <a:latin typeface="Arial" charset="0"/>
              </a:endParaRPr>
            </a:p>
          </p:txBody>
        </p:sp>
      </p:grpSp>
    </p:spTree>
    <p:extLst>
      <p:ext uri="{BB962C8B-B14F-4D97-AF65-F5344CB8AC3E}">
        <p14:creationId xmlns:p14="http://schemas.microsoft.com/office/powerpoint/2010/main" val="117754903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 补充：拓扑排序</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5</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3" name="组 2"/>
          <p:cNvGrpSpPr/>
          <p:nvPr/>
        </p:nvGrpSpPr>
        <p:grpSpPr>
          <a:xfrm>
            <a:off x="467544" y="1268760"/>
            <a:ext cx="3810000" cy="2057400"/>
            <a:chOff x="2514600" y="1676400"/>
            <a:chExt cx="3810000" cy="2057400"/>
          </a:xfrm>
        </p:grpSpPr>
        <p:sp>
          <p:nvSpPr>
            <p:cNvPr id="8" name="Oval 4"/>
            <p:cNvSpPr>
              <a:spLocks noChangeArrowheads="1"/>
            </p:cNvSpPr>
            <p:nvPr/>
          </p:nvSpPr>
          <p:spPr bwMode="auto">
            <a:xfrm>
              <a:off x="2514600" y="1676400"/>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0</a:t>
              </a:r>
            </a:p>
          </p:txBody>
        </p:sp>
        <p:sp>
          <p:nvSpPr>
            <p:cNvPr id="9" name="Oval 5"/>
            <p:cNvSpPr>
              <a:spLocks noChangeArrowheads="1"/>
            </p:cNvSpPr>
            <p:nvPr/>
          </p:nvSpPr>
          <p:spPr bwMode="auto">
            <a:xfrm>
              <a:off x="2514600" y="2743200"/>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1</a:t>
              </a:r>
            </a:p>
          </p:txBody>
        </p:sp>
        <p:sp>
          <p:nvSpPr>
            <p:cNvPr id="10" name="Oval 6"/>
            <p:cNvSpPr>
              <a:spLocks noChangeArrowheads="1"/>
            </p:cNvSpPr>
            <p:nvPr/>
          </p:nvSpPr>
          <p:spPr bwMode="auto">
            <a:xfrm>
              <a:off x="4648200" y="2514600"/>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3</a:t>
              </a:r>
            </a:p>
          </p:txBody>
        </p:sp>
        <p:sp>
          <p:nvSpPr>
            <p:cNvPr id="11" name="Oval 7"/>
            <p:cNvSpPr>
              <a:spLocks noChangeArrowheads="1"/>
            </p:cNvSpPr>
            <p:nvPr/>
          </p:nvSpPr>
          <p:spPr bwMode="auto">
            <a:xfrm>
              <a:off x="3886200" y="3352800"/>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4</a:t>
              </a:r>
            </a:p>
          </p:txBody>
        </p:sp>
        <p:sp>
          <p:nvSpPr>
            <p:cNvPr id="12" name="Oval 8"/>
            <p:cNvSpPr>
              <a:spLocks noChangeArrowheads="1"/>
            </p:cNvSpPr>
            <p:nvPr/>
          </p:nvSpPr>
          <p:spPr bwMode="auto">
            <a:xfrm>
              <a:off x="5943600" y="2514600"/>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5</a:t>
              </a:r>
            </a:p>
          </p:txBody>
        </p:sp>
        <p:sp>
          <p:nvSpPr>
            <p:cNvPr id="13" name="Oval 9"/>
            <p:cNvSpPr>
              <a:spLocks noChangeArrowheads="1"/>
            </p:cNvSpPr>
            <p:nvPr/>
          </p:nvSpPr>
          <p:spPr bwMode="auto">
            <a:xfrm>
              <a:off x="4038600" y="1676400"/>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2</a:t>
              </a:r>
            </a:p>
          </p:txBody>
        </p:sp>
        <p:sp>
          <p:nvSpPr>
            <p:cNvPr id="14" name="Line 10"/>
            <p:cNvSpPr>
              <a:spLocks noChangeShapeType="1"/>
            </p:cNvSpPr>
            <p:nvPr/>
          </p:nvSpPr>
          <p:spPr bwMode="auto">
            <a:xfrm>
              <a:off x="2895600" y="1828800"/>
              <a:ext cx="1143000" cy="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15" name="Line 11"/>
            <p:cNvSpPr>
              <a:spLocks noChangeShapeType="1"/>
            </p:cNvSpPr>
            <p:nvPr/>
          </p:nvSpPr>
          <p:spPr bwMode="auto">
            <a:xfrm flipV="1">
              <a:off x="2895600" y="2743200"/>
              <a:ext cx="1752600" cy="1524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16" name="Line 12"/>
            <p:cNvSpPr>
              <a:spLocks noChangeShapeType="1"/>
            </p:cNvSpPr>
            <p:nvPr/>
          </p:nvSpPr>
          <p:spPr bwMode="auto">
            <a:xfrm flipV="1">
              <a:off x="2895600" y="1981200"/>
              <a:ext cx="1219200" cy="8382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20" name="Line 13"/>
            <p:cNvSpPr>
              <a:spLocks noChangeShapeType="1"/>
            </p:cNvSpPr>
            <p:nvPr/>
          </p:nvSpPr>
          <p:spPr bwMode="auto">
            <a:xfrm>
              <a:off x="2895600" y="3048000"/>
              <a:ext cx="990600" cy="4572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21" name="Line 14"/>
            <p:cNvSpPr>
              <a:spLocks noChangeShapeType="1"/>
            </p:cNvSpPr>
            <p:nvPr/>
          </p:nvSpPr>
          <p:spPr bwMode="auto">
            <a:xfrm flipV="1">
              <a:off x="4267200" y="2895600"/>
              <a:ext cx="1752600" cy="6096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22" name="Line 15"/>
            <p:cNvSpPr>
              <a:spLocks noChangeShapeType="1"/>
            </p:cNvSpPr>
            <p:nvPr/>
          </p:nvSpPr>
          <p:spPr bwMode="auto">
            <a:xfrm>
              <a:off x="5029200" y="2667000"/>
              <a:ext cx="914400" cy="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23" name="Line 16"/>
            <p:cNvSpPr>
              <a:spLocks noChangeShapeType="1"/>
            </p:cNvSpPr>
            <p:nvPr/>
          </p:nvSpPr>
          <p:spPr bwMode="auto">
            <a:xfrm>
              <a:off x="4343400" y="1981200"/>
              <a:ext cx="457200" cy="5334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24" name="Line 17"/>
            <p:cNvSpPr>
              <a:spLocks noChangeShapeType="1"/>
            </p:cNvSpPr>
            <p:nvPr/>
          </p:nvSpPr>
          <p:spPr bwMode="auto">
            <a:xfrm>
              <a:off x="4419600" y="1905000"/>
              <a:ext cx="1600200" cy="609600"/>
            </a:xfrm>
            <a:prstGeom prst="line">
              <a:avLst/>
            </a:prstGeom>
            <a:noFill/>
            <a:ln w="19050">
              <a:solidFill>
                <a:schemeClr val="tx1"/>
              </a:solidFill>
              <a:round/>
              <a:headEnd/>
              <a:tailEnd type="stealth" w="lg" len="lg"/>
            </a:ln>
            <a:effectLst/>
          </p:spPr>
          <p:txBody>
            <a:bodyPr wrap="none" anchor="ctr"/>
            <a:lstStyle/>
            <a:p>
              <a:endParaRPr lang="zh-CN" altLang="en-US" b="1"/>
            </a:p>
          </p:txBody>
        </p:sp>
      </p:grpSp>
      <p:grpSp>
        <p:nvGrpSpPr>
          <p:cNvPr id="25" name="组 24"/>
          <p:cNvGrpSpPr/>
          <p:nvPr/>
        </p:nvGrpSpPr>
        <p:grpSpPr>
          <a:xfrm>
            <a:off x="5253398" y="1230660"/>
            <a:ext cx="3810000" cy="2057400"/>
            <a:chOff x="2514600" y="1676400"/>
            <a:chExt cx="3810000" cy="2057400"/>
          </a:xfrm>
        </p:grpSpPr>
        <p:sp>
          <p:nvSpPr>
            <p:cNvPr id="27" name="Oval 5"/>
            <p:cNvSpPr>
              <a:spLocks noChangeArrowheads="1"/>
            </p:cNvSpPr>
            <p:nvPr/>
          </p:nvSpPr>
          <p:spPr bwMode="auto">
            <a:xfrm>
              <a:off x="2514600" y="2743200"/>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1</a:t>
              </a:r>
            </a:p>
          </p:txBody>
        </p:sp>
        <p:sp>
          <p:nvSpPr>
            <p:cNvPr id="28" name="Oval 6"/>
            <p:cNvSpPr>
              <a:spLocks noChangeArrowheads="1"/>
            </p:cNvSpPr>
            <p:nvPr/>
          </p:nvSpPr>
          <p:spPr bwMode="auto">
            <a:xfrm>
              <a:off x="4648200" y="2514600"/>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3</a:t>
              </a:r>
            </a:p>
          </p:txBody>
        </p:sp>
        <p:sp>
          <p:nvSpPr>
            <p:cNvPr id="29" name="Oval 7"/>
            <p:cNvSpPr>
              <a:spLocks noChangeArrowheads="1"/>
            </p:cNvSpPr>
            <p:nvPr/>
          </p:nvSpPr>
          <p:spPr bwMode="auto">
            <a:xfrm>
              <a:off x="3886200" y="3352800"/>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4</a:t>
              </a:r>
            </a:p>
          </p:txBody>
        </p:sp>
        <p:sp>
          <p:nvSpPr>
            <p:cNvPr id="30" name="Oval 8"/>
            <p:cNvSpPr>
              <a:spLocks noChangeArrowheads="1"/>
            </p:cNvSpPr>
            <p:nvPr/>
          </p:nvSpPr>
          <p:spPr bwMode="auto">
            <a:xfrm>
              <a:off x="5943600" y="2514600"/>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5</a:t>
              </a:r>
            </a:p>
          </p:txBody>
        </p:sp>
        <p:sp>
          <p:nvSpPr>
            <p:cNvPr id="31" name="Oval 9"/>
            <p:cNvSpPr>
              <a:spLocks noChangeArrowheads="1"/>
            </p:cNvSpPr>
            <p:nvPr/>
          </p:nvSpPr>
          <p:spPr bwMode="auto">
            <a:xfrm>
              <a:off x="4038600" y="1676400"/>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2</a:t>
              </a:r>
            </a:p>
          </p:txBody>
        </p:sp>
        <p:sp>
          <p:nvSpPr>
            <p:cNvPr id="33" name="Line 11"/>
            <p:cNvSpPr>
              <a:spLocks noChangeShapeType="1"/>
            </p:cNvSpPr>
            <p:nvPr/>
          </p:nvSpPr>
          <p:spPr bwMode="auto">
            <a:xfrm flipV="1">
              <a:off x="2895600" y="2743200"/>
              <a:ext cx="1752600" cy="1524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34" name="Line 12"/>
            <p:cNvSpPr>
              <a:spLocks noChangeShapeType="1"/>
            </p:cNvSpPr>
            <p:nvPr/>
          </p:nvSpPr>
          <p:spPr bwMode="auto">
            <a:xfrm flipV="1">
              <a:off x="2895600" y="1981200"/>
              <a:ext cx="1219200" cy="8382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35" name="Line 13"/>
            <p:cNvSpPr>
              <a:spLocks noChangeShapeType="1"/>
            </p:cNvSpPr>
            <p:nvPr/>
          </p:nvSpPr>
          <p:spPr bwMode="auto">
            <a:xfrm>
              <a:off x="2895600" y="3048000"/>
              <a:ext cx="990600" cy="4572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36" name="Line 14"/>
            <p:cNvSpPr>
              <a:spLocks noChangeShapeType="1"/>
            </p:cNvSpPr>
            <p:nvPr/>
          </p:nvSpPr>
          <p:spPr bwMode="auto">
            <a:xfrm flipV="1">
              <a:off x="4267200" y="2895600"/>
              <a:ext cx="1752600" cy="6096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37" name="Line 15"/>
            <p:cNvSpPr>
              <a:spLocks noChangeShapeType="1"/>
            </p:cNvSpPr>
            <p:nvPr/>
          </p:nvSpPr>
          <p:spPr bwMode="auto">
            <a:xfrm>
              <a:off x="5029200" y="2667000"/>
              <a:ext cx="914400" cy="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38" name="Line 16"/>
            <p:cNvSpPr>
              <a:spLocks noChangeShapeType="1"/>
            </p:cNvSpPr>
            <p:nvPr/>
          </p:nvSpPr>
          <p:spPr bwMode="auto">
            <a:xfrm>
              <a:off x="4343400" y="1981200"/>
              <a:ext cx="457200" cy="5334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39" name="Line 17"/>
            <p:cNvSpPr>
              <a:spLocks noChangeShapeType="1"/>
            </p:cNvSpPr>
            <p:nvPr/>
          </p:nvSpPr>
          <p:spPr bwMode="auto">
            <a:xfrm>
              <a:off x="4419600" y="1905000"/>
              <a:ext cx="1600200" cy="609600"/>
            </a:xfrm>
            <a:prstGeom prst="line">
              <a:avLst/>
            </a:prstGeom>
            <a:noFill/>
            <a:ln w="19050">
              <a:solidFill>
                <a:schemeClr val="tx1"/>
              </a:solidFill>
              <a:round/>
              <a:headEnd/>
              <a:tailEnd type="stealth" w="lg" len="lg"/>
            </a:ln>
            <a:effectLst/>
          </p:spPr>
          <p:txBody>
            <a:bodyPr wrap="none" anchor="ctr"/>
            <a:lstStyle/>
            <a:p>
              <a:endParaRPr lang="zh-CN" altLang="en-US" b="1"/>
            </a:p>
          </p:txBody>
        </p:sp>
      </p:grpSp>
      <p:grpSp>
        <p:nvGrpSpPr>
          <p:cNvPr id="40" name="组 39"/>
          <p:cNvGrpSpPr/>
          <p:nvPr/>
        </p:nvGrpSpPr>
        <p:grpSpPr>
          <a:xfrm>
            <a:off x="1839144" y="3893848"/>
            <a:ext cx="2438400" cy="2057400"/>
            <a:chOff x="3886200" y="1676400"/>
            <a:chExt cx="2438400" cy="2057400"/>
          </a:xfrm>
        </p:grpSpPr>
        <p:sp>
          <p:nvSpPr>
            <p:cNvPr id="42" name="Oval 6"/>
            <p:cNvSpPr>
              <a:spLocks noChangeArrowheads="1"/>
            </p:cNvSpPr>
            <p:nvPr/>
          </p:nvSpPr>
          <p:spPr bwMode="auto">
            <a:xfrm>
              <a:off x="4648200" y="2514600"/>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3</a:t>
              </a:r>
            </a:p>
          </p:txBody>
        </p:sp>
        <p:sp>
          <p:nvSpPr>
            <p:cNvPr id="43" name="Oval 7"/>
            <p:cNvSpPr>
              <a:spLocks noChangeArrowheads="1"/>
            </p:cNvSpPr>
            <p:nvPr/>
          </p:nvSpPr>
          <p:spPr bwMode="auto">
            <a:xfrm>
              <a:off x="3886200" y="3352800"/>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4</a:t>
              </a:r>
            </a:p>
          </p:txBody>
        </p:sp>
        <p:sp>
          <p:nvSpPr>
            <p:cNvPr id="44" name="Oval 8"/>
            <p:cNvSpPr>
              <a:spLocks noChangeArrowheads="1"/>
            </p:cNvSpPr>
            <p:nvPr/>
          </p:nvSpPr>
          <p:spPr bwMode="auto">
            <a:xfrm>
              <a:off x="5943600" y="2514600"/>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5</a:t>
              </a:r>
            </a:p>
          </p:txBody>
        </p:sp>
        <p:sp>
          <p:nvSpPr>
            <p:cNvPr id="45" name="Oval 9"/>
            <p:cNvSpPr>
              <a:spLocks noChangeArrowheads="1"/>
            </p:cNvSpPr>
            <p:nvPr/>
          </p:nvSpPr>
          <p:spPr bwMode="auto">
            <a:xfrm>
              <a:off x="4038600" y="1676400"/>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2</a:t>
              </a:r>
            </a:p>
          </p:txBody>
        </p:sp>
        <p:sp>
          <p:nvSpPr>
            <p:cNvPr id="49" name="Line 14"/>
            <p:cNvSpPr>
              <a:spLocks noChangeShapeType="1"/>
            </p:cNvSpPr>
            <p:nvPr/>
          </p:nvSpPr>
          <p:spPr bwMode="auto">
            <a:xfrm flipV="1">
              <a:off x="4267200" y="2895600"/>
              <a:ext cx="1752600" cy="6096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50" name="Line 15"/>
            <p:cNvSpPr>
              <a:spLocks noChangeShapeType="1"/>
            </p:cNvSpPr>
            <p:nvPr/>
          </p:nvSpPr>
          <p:spPr bwMode="auto">
            <a:xfrm>
              <a:off x="5029200" y="2667000"/>
              <a:ext cx="914400" cy="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51" name="Line 16"/>
            <p:cNvSpPr>
              <a:spLocks noChangeShapeType="1"/>
            </p:cNvSpPr>
            <p:nvPr/>
          </p:nvSpPr>
          <p:spPr bwMode="auto">
            <a:xfrm>
              <a:off x="4343400" y="1981200"/>
              <a:ext cx="457200" cy="5334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52" name="Line 17"/>
            <p:cNvSpPr>
              <a:spLocks noChangeShapeType="1"/>
            </p:cNvSpPr>
            <p:nvPr/>
          </p:nvSpPr>
          <p:spPr bwMode="auto">
            <a:xfrm>
              <a:off x="4419600" y="1905000"/>
              <a:ext cx="1600200" cy="609600"/>
            </a:xfrm>
            <a:prstGeom prst="line">
              <a:avLst/>
            </a:prstGeom>
            <a:noFill/>
            <a:ln w="19050">
              <a:solidFill>
                <a:schemeClr val="tx1"/>
              </a:solidFill>
              <a:round/>
              <a:headEnd/>
              <a:tailEnd type="stealth" w="lg" len="lg"/>
            </a:ln>
            <a:effectLst/>
          </p:spPr>
          <p:txBody>
            <a:bodyPr wrap="none" anchor="ctr"/>
            <a:lstStyle/>
            <a:p>
              <a:endParaRPr lang="zh-CN" altLang="en-US" b="1"/>
            </a:p>
          </p:txBody>
        </p:sp>
      </p:grpSp>
      <p:grpSp>
        <p:nvGrpSpPr>
          <p:cNvPr id="53" name="组 52"/>
          <p:cNvGrpSpPr/>
          <p:nvPr/>
        </p:nvGrpSpPr>
        <p:grpSpPr>
          <a:xfrm>
            <a:off x="5862998" y="4583460"/>
            <a:ext cx="2438400" cy="1219200"/>
            <a:chOff x="3886200" y="2514600"/>
            <a:chExt cx="2438400" cy="1219200"/>
          </a:xfrm>
        </p:grpSpPr>
        <p:sp>
          <p:nvSpPr>
            <p:cNvPr id="54" name="Oval 6"/>
            <p:cNvSpPr>
              <a:spLocks noChangeArrowheads="1"/>
            </p:cNvSpPr>
            <p:nvPr/>
          </p:nvSpPr>
          <p:spPr bwMode="auto">
            <a:xfrm>
              <a:off x="4648200" y="2514600"/>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3</a:t>
              </a:r>
            </a:p>
          </p:txBody>
        </p:sp>
        <p:sp>
          <p:nvSpPr>
            <p:cNvPr id="55" name="Oval 7"/>
            <p:cNvSpPr>
              <a:spLocks noChangeArrowheads="1"/>
            </p:cNvSpPr>
            <p:nvPr/>
          </p:nvSpPr>
          <p:spPr bwMode="auto">
            <a:xfrm>
              <a:off x="3886200" y="3352800"/>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4</a:t>
              </a:r>
            </a:p>
          </p:txBody>
        </p:sp>
        <p:sp>
          <p:nvSpPr>
            <p:cNvPr id="56" name="Oval 8"/>
            <p:cNvSpPr>
              <a:spLocks noChangeArrowheads="1"/>
            </p:cNvSpPr>
            <p:nvPr/>
          </p:nvSpPr>
          <p:spPr bwMode="auto">
            <a:xfrm>
              <a:off x="5943600" y="2514600"/>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5</a:t>
              </a:r>
            </a:p>
          </p:txBody>
        </p:sp>
        <p:sp>
          <p:nvSpPr>
            <p:cNvPr id="58" name="Line 14"/>
            <p:cNvSpPr>
              <a:spLocks noChangeShapeType="1"/>
            </p:cNvSpPr>
            <p:nvPr/>
          </p:nvSpPr>
          <p:spPr bwMode="auto">
            <a:xfrm flipV="1">
              <a:off x="4267200" y="2895600"/>
              <a:ext cx="1752600" cy="6096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59" name="Line 15"/>
            <p:cNvSpPr>
              <a:spLocks noChangeShapeType="1"/>
            </p:cNvSpPr>
            <p:nvPr/>
          </p:nvSpPr>
          <p:spPr bwMode="auto">
            <a:xfrm>
              <a:off x="5029200" y="2667000"/>
              <a:ext cx="914400" cy="0"/>
            </a:xfrm>
            <a:prstGeom prst="line">
              <a:avLst/>
            </a:prstGeom>
            <a:noFill/>
            <a:ln w="19050">
              <a:solidFill>
                <a:schemeClr val="tx1"/>
              </a:solidFill>
              <a:round/>
              <a:headEnd/>
              <a:tailEnd type="stealth" w="lg" len="lg"/>
            </a:ln>
            <a:effectLst/>
          </p:spPr>
          <p:txBody>
            <a:bodyPr wrap="none" anchor="ctr"/>
            <a:lstStyle/>
            <a:p>
              <a:endParaRPr lang="zh-CN" altLang="en-US" b="1"/>
            </a:p>
          </p:txBody>
        </p:sp>
      </p:grpSp>
      <p:sp>
        <p:nvSpPr>
          <p:cNvPr id="6" name="文本框 5"/>
          <p:cNvSpPr txBox="1"/>
          <p:nvPr/>
        </p:nvSpPr>
        <p:spPr>
          <a:xfrm>
            <a:off x="1458144" y="3414028"/>
            <a:ext cx="1148071" cy="369332"/>
          </a:xfrm>
          <a:prstGeom prst="rect">
            <a:avLst/>
          </a:prstGeom>
          <a:noFill/>
        </p:spPr>
        <p:txBody>
          <a:bodyPr wrap="none" rtlCol="0">
            <a:spAutoFit/>
          </a:bodyPr>
          <a:lstStyle/>
          <a:p>
            <a:r>
              <a:rPr kumimoji="1" lang="zh-CN" altLang="en-US" dirty="0" smtClean="0">
                <a:latin typeface="Microsoft YaHei" charset="-122"/>
                <a:ea typeface="Microsoft YaHei" charset="-122"/>
                <a:cs typeface="Microsoft YaHei" charset="-122"/>
              </a:rPr>
              <a:t>初始</a:t>
            </a:r>
            <a:r>
              <a:rPr kumimoji="1" lang="en-US" altLang="zh-CN" dirty="0" smtClean="0">
                <a:latin typeface="Microsoft YaHei" charset="-122"/>
                <a:ea typeface="Microsoft YaHei" charset="-122"/>
                <a:cs typeface="Microsoft YaHei" charset="-122"/>
              </a:rPr>
              <a:t>AOV</a:t>
            </a:r>
            <a:endParaRPr kumimoji="1" lang="zh-CN" altLang="en-US" dirty="0">
              <a:latin typeface="Microsoft YaHei" charset="-122"/>
              <a:ea typeface="Microsoft YaHei" charset="-122"/>
              <a:cs typeface="Microsoft YaHei" charset="-122"/>
            </a:endParaRPr>
          </a:p>
        </p:txBody>
      </p:sp>
      <p:sp>
        <p:nvSpPr>
          <p:cNvPr id="62" name="文本框 61"/>
          <p:cNvSpPr txBox="1"/>
          <p:nvPr/>
        </p:nvSpPr>
        <p:spPr>
          <a:xfrm>
            <a:off x="6393862" y="3408194"/>
            <a:ext cx="1595309" cy="369332"/>
          </a:xfrm>
          <a:prstGeom prst="rect">
            <a:avLst/>
          </a:prstGeom>
          <a:noFill/>
        </p:spPr>
        <p:txBody>
          <a:bodyPr wrap="none" rtlCol="0">
            <a:spAutoFit/>
          </a:bodyPr>
          <a:lstStyle/>
          <a:p>
            <a:r>
              <a:rPr kumimoji="1" lang="zh-CN" altLang="en-US" dirty="0" smtClean="0">
                <a:latin typeface="Microsoft YaHei" charset="-122"/>
                <a:ea typeface="Microsoft YaHei" charset="-122"/>
                <a:cs typeface="Microsoft YaHei" charset="-122"/>
              </a:rPr>
              <a:t>输出并删除</a:t>
            </a:r>
            <a:r>
              <a:rPr kumimoji="1" lang="en-US" altLang="zh-CN" dirty="0" smtClean="0">
                <a:latin typeface="Microsoft YaHei" charset="-122"/>
                <a:ea typeface="Microsoft YaHei" charset="-122"/>
                <a:cs typeface="Microsoft YaHei" charset="-122"/>
              </a:rPr>
              <a:t>v0</a:t>
            </a:r>
            <a:endParaRPr kumimoji="1" lang="zh-CN" altLang="en-US" dirty="0">
              <a:latin typeface="Microsoft YaHei" charset="-122"/>
              <a:ea typeface="Microsoft YaHei" charset="-122"/>
              <a:cs typeface="Microsoft YaHei" charset="-122"/>
            </a:endParaRPr>
          </a:p>
        </p:txBody>
      </p:sp>
      <p:sp>
        <p:nvSpPr>
          <p:cNvPr id="63" name="文本框 62"/>
          <p:cNvSpPr txBox="1"/>
          <p:nvPr/>
        </p:nvSpPr>
        <p:spPr>
          <a:xfrm>
            <a:off x="1376613" y="6044665"/>
            <a:ext cx="1595309" cy="369332"/>
          </a:xfrm>
          <a:prstGeom prst="rect">
            <a:avLst/>
          </a:prstGeom>
          <a:noFill/>
        </p:spPr>
        <p:txBody>
          <a:bodyPr wrap="none" rtlCol="0">
            <a:spAutoFit/>
          </a:bodyPr>
          <a:lstStyle/>
          <a:p>
            <a:r>
              <a:rPr kumimoji="1" lang="zh-CN" altLang="en-US" dirty="0" smtClean="0">
                <a:latin typeface="Microsoft YaHei" charset="-122"/>
                <a:ea typeface="Microsoft YaHei" charset="-122"/>
                <a:cs typeface="Microsoft YaHei" charset="-122"/>
              </a:rPr>
              <a:t>输出并删除</a:t>
            </a:r>
            <a:r>
              <a:rPr kumimoji="1" lang="en-US" altLang="zh-CN" dirty="0" smtClean="0">
                <a:latin typeface="Microsoft YaHei" charset="-122"/>
                <a:ea typeface="Microsoft YaHei" charset="-122"/>
                <a:cs typeface="Microsoft YaHei" charset="-122"/>
              </a:rPr>
              <a:t>v1</a:t>
            </a:r>
            <a:endParaRPr kumimoji="1" lang="zh-CN" altLang="en-US" dirty="0">
              <a:latin typeface="Microsoft YaHei" charset="-122"/>
              <a:ea typeface="Microsoft YaHei" charset="-122"/>
              <a:cs typeface="Microsoft YaHei" charset="-122"/>
            </a:endParaRPr>
          </a:p>
        </p:txBody>
      </p:sp>
      <p:sp>
        <p:nvSpPr>
          <p:cNvPr id="64" name="文本框 63"/>
          <p:cNvSpPr txBox="1"/>
          <p:nvPr/>
        </p:nvSpPr>
        <p:spPr>
          <a:xfrm>
            <a:off x="6381089" y="6044665"/>
            <a:ext cx="1595309" cy="369332"/>
          </a:xfrm>
          <a:prstGeom prst="rect">
            <a:avLst/>
          </a:prstGeom>
          <a:noFill/>
        </p:spPr>
        <p:txBody>
          <a:bodyPr wrap="none" rtlCol="0">
            <a:spAutoFit/>
          </a:bodyPr>
          <a:lstStyle/>
          <a:p>
            <a:r>
              <a:rPr kumimoji="1" lang="zh-CN" altLang="en-US" dirty="0" smtClean="0">
                <a:latin typeface="Microsoft YaHei" charset="-122"/>
                <a:ea typeface="Microsoft YaHei" charset="-122"/>
                <a:cs typeface="Microsoft YaHei" charset="-122"/>
              </a:rPr>
              <a:t>输出并删除</a:t>
            </a:r>
            <a:r>
              <a:rPr kumimoji="1" lang="en-US" altLang="zh-CN" dirty="0" smtClean="0">
                <a:latin typeface="Microsoft YaHei" charset="-122"/>
                <a:ea typeface="Microsoft YaHei" charset="-122"/>
                <a:cs typeface="Microsoft YaHei" charset="-122"/>
              </a:rPr>
              <a:t>v2</a:t>
            </a:r>
            <a:endParaRPr kumimoji="1"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5153853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 补充：拓扑排序</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5</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sp>
        <p:nvSpPr>
          <p:cNvPr id="64" name="文本框 63"/>
          <p:cNvSpPr txBox="1"/>
          <p:nvPr/>
        </p:nvSpPr>
        <p:spPr>
          <a:xfrm>
            <a:off x="2858040" y="4031048"/>
            <a:ext cx="3389069" cy="369332"/>
          </a:xfrm>
          <a:prstGeom prst="rect">
            <a:avLst/>
          </a:prstGeom>
          <a:noFill/>
        </p:spPr>
        <p:txBody>
          <a:bodyPr wrap="none" rtlCol="0">
            <a:spAutoFit/>
          </a:bodyPr>
          <a:lstStyle/>
          <a:p>
            <a:r>
              <a:rPr kumimoji="1" lang="zh-CN" altLang="en-US" dirty="0" smtClean="0">
                <a:latin typeface="Microsoft YaHei" charset="-122"/>
                <a:ea typeface="Microsoft YaHei" charset="-122"/>
                <a:cs typeface="Microsoft YaHei" charset="-122"/>
              </a:rPr>
              <a:t>得到拓扑序列</a:t>
            </a:r>
            <a:r>
              <a:rPr kumimoji="1" lang="en-US" altLang="zh-CN" dirty="0" smtClean="0">
                <a:latin typeface="Microsoft YaHei" charset="-122"/>
                <a:ea typeface="Microsoft YaHei" charset="-122"/>
                <a:cs typeface="Microsoft YaHei" charset="-122"/>
              </a:rPr>
              <a:t>v0,v1,v2,v3,v4,v5</a:t>
            </a:r>
            <a:endParaRPr kumimoji="1" lang="zh-CN" altLang="en-US" dirty="0">
              <a:latin typeface="Microsoft YaHei" charset="-122"/>
              <a:ea typeface="Microsoft YaHei" charset="-122"/>
              <a:cs typeface="Microsoft YaHei" charset="-122"/>
            </a:endParaRPr>
          </a:p>
        </p:txBody>
      </p:sp>
      <p:grpSp>
        <p:nvGrpSpPr>
          <p:cNvPr id="57" name="组 56"/>
          <p:cNvGrpSpPr/>
          <p:nvPr/>
        </p:nvGrpSpPr>
        <p:grpSpPr>
          <a:xfrm>
            <a:off x="971600" y="1315786"/>
            <a:ext cx="2438400" cy="1219200"/>
            <a:chOff x="3886200" y="2514600"/>
            <a:chExt cx="2438400" cy="1219200"/>
          </a:xfrm>
        </p:grpSpPr>
        <p:sp>
          <p:nvSpPr>
            <p:cNvPr id="61" name="Oval 7"/>
            <p:cNvSpPr>
              <a:spLocks noChangeArrowheads="1"/>
            </p:cNvSpPr>
            <p:nvPr/>
          </p:nvSpPr>
          <p:spPr bwMode="auto">
            <a:xfrm>
              <a:off x="3886200" y="3352800"/>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4</a:t>
              </a:r>
            </a:p>
          </p:txBody>
        </p:sp>
        <p:sp>
          <p:nvSpPr>
            <p:cNvPr id="65" name="Oval 8"/>
            <p:cNvSpPr>
              <a:spLocks noChangeArrowheads="1"/>
            </p:cNvSpPr>
            <p:nvPr/>
          </p:nvSpPr>
          <p:spPr bwMode="auto">
            <a:xfrm>
              <a:off x="5943600" y="2514600"/>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5</a:t>
              </a:r>
            </a:p>
          </p:txBody>
        </p:sp>
        <p:sp>
          <p:nvSpPr>
            <p:cNvPr id="66" name="Line 14"/>
            <p:cNvSpPr>
              <a:spLocks noChangeShapeType="1"/>
            </p:cNvSpPr>
            <p:nvPr/>
          </p:nvSpPr>
          <p:spPr bwMode="auto">
            <a:xfrm flipV="1">
              <a:off x="4267200" y="2895600"/>
              <a:ext cx="1752600" cy="609600"/>
            </a:xfrm>
            <a:prstGeom prst="line">
              <a:avLst/>
            </a:prstGeom>
            <a:noFill/>
            <a:ln w="19050">
              <a:solidFill>
                <a:schemeClr val="tx1"/>
              </a:solidFill>
              <a:round/>
              <a:headEnd/>
              <a:tailEnd type="stealth" w="lg" len="lg"/>
            </a:ln>
            <a:effectLst/>
          </p:spPr>
          <p:txBody>
            <a:bodyPr wrap="none" anchor="ctr"/>
            <a:lstStyle/>
            <a:p>
              <a:endParaRPr lang="zh-CN" altLang="en-US" b="1"/>
            </a:p>
          </p:txBody>
        </p:sp>
      </p:grpSp>
      <p:sp>
        <p:nvSpPr>
          <p:cNvPr id="68" name="文本框 67"/>
          <p:cNvSpPr txBox="1"/>
          <p:nvPr/>
        </p:nvSpPr>
        <p:spPr>
          <a:xfrm>
            <a:off x="1489691" y="2776991"/>
            <a:ext cx="1595309" cy="369332"/>
          </a:xfrm>
          <a:prstGeom prst="rect">
            <a:avLst/>
          </a:prstGeom>
          <a:noFill/>
        </p:spPr>
        <p:txBody>
          <a:bodyPr wrap="none" rtlCol="0">
            <a:spAutoFit/>
          </a:bodyPr>
          <a:lstStyle/>
          <a:p>
            <a:r>
              <a:rPr kumimoji="1" lang="zh-CN" altLang="en-US" dirty="0" smtClean="0">
                <a:latin typeface="Microsoft YaHei" charset="-122"/>
                <a:ea typeface="Microsoft YaHei" charset="-122"/>
                <a:cs typeface="Microsoft YaHei" charset="-122"/>
              </a:rPr>
              <a:t>输出并删除</a:t>
            </a:r>
            <a:r>
              <a:rPr kumimoji="1" lang="en-US" altLang="zh-CN" dirty="0" smtClean="0">
                <a:latin typeface="Microsoft YaHei" charset="-122"/>
                <a:ea typeface="Microsoft YaHei" charset="-122"/>
                <a:cs typeface="Microsoft YaHei" charset="-122"/>
              </a:rPr>
              <a:t>v3</a:t>
            </a:r>
            <a:endParaRPr kumimoji="1" lang="zh-CN" altLang="en-US" dirty="0">
              <a:latin typeface="Microsoft YaHei" charset="-122"/>
              <a:ea typeface="Microsoft YaHei" charset="-122"/>
              <a:cs typeface="Microsoft YaHei" charset="-122"/>
            </a:endParaRPr>
          </a:p>
        </p:txBody>
      </p:sp>
      <p:sp>
        <p:nvSpPr>
          <p:cNvPr id="71" name="Oval 8"/>
          <p:cNvSpPr>
            <a:spLocks noChangeArrowheads="1"/>
          </p:cNvSpPr>
          <p:nvPr/>
        </p:nvSpPr>
        <p:spPr bwMode="auto">
          <a:xfrm>
            <a:off x="7615598" y="1304972"/>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5</a:t>
            </a:r>
          </a:p>
        </p:txBody>
      </p:sp>
      <p:sp>
        <p:nvSpPr>
          <p:cNvPr id="73" name="文本框 72"/>
          <p:cNvSpPr txBox="1"/>
          <p:nvPr/>
        </p:nvSpPr>
        <p:spPr>
          <a:xfrm>
            <a:off x="6076289" y="2766177"/>
            <a:ext cx="1595309" cy="369332"/>
          </a:xfrm>
          <a:prstGeom prst="rect">
            <a:avLst/>
          </a:prstGeom>
          <a:noFill/>
        </p:spPr>
        <p:txBody>
          <a:bodyPr wrap="none" rtlCol="0">
            <a:spAutoFit/>
          </a:bodyPr>
          <a:lstStyle/>
          <a:p>
            <a:r>
              <a:rPr kumimoji="1" lang="zh-CN" altLang="en-US" dirty="0" smtClean="0">
                <a:latin typeface="Microsoft YaHei" charset="-122"/>
                <a:ea typeface="Microsoft YaHei" charset="-122"/>
                <a:cs typeface="Microsoft YaHei" charset="-122"/>
              </a:rPr>
              <a:t>输出并删除</a:t>
            </a:r>
            <a:r>
              <a:rPr kumimoji="1" lang="en-US" altLang="zh-CN" dirty="0" smtClean="0">
                <a:latin typeface="Microsoft YaHei" charset="-122"/>
                <a:ea typeface="Microsoft YaHei" charset="-122"/>
                <a:cs typeface="Microsoft YaHei" charset="-122"/>
              </a:rPr>
              <a:t>v4</a:t>
            </a:r>
            <a:endParaRPr kumimoji="1"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65907444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 补充</a:t>
            </a:r>
            <a:r>
              <a:rPr lang="zh-CN" altLang="en-US" dirty="0" smtClean="0">
                <a:latin typeface="黑体" pitchFamily="49" charset="-122"/>
                <a:ea typeface="黑体" pitchFamily="49" charset="-122"/>
              </a:rPr>
              <a:t>：关键路径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6</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7" name="组 6"/>
          <p:cNvGrpSpPr/>
          <p:nvPr/>
        </p:nvGrpSpPr>
        <p:grpSpPr>
          <a:xfrm>
            <a:off x="579465" y="1077783"/>
            <a:ext cx="8385023" cy="817575"/>
            <a:chOff x="-157511" y="1311196"/>
            <a:chExt cx="8523230" cy="817575"/>
          </a:xfrm>
        </p:grpSpPr>
        <p:sp>
          <p:nvSpPr>
            <p:cNvPr id="10" name="文本框 9"/>
            <p:cNvSpPr txBox="1"/>
            <p:nvPr/>
          </p:nvSpPr>
          <p:spPr>
            <a:xfrm>
              <a:off x="-157511" y="1331986"/>
              <a:ext cx="2082080" cy="646331"/>
            </a:xfrm>
            <a:prstGeom prst="rect">
              <a:avLst/>
            </a:prstGeom>
            <a:noFill/>
          </p:spPr>
          <p:txBody>
            <a:bodyPr wrap="square" rtlCol="0">
              <a:spAutoFit/>
            </a:bodyPr>
            <a:lstStyle/>
            <a:p>
              <a:pPr algn="ctr"/>
              <a:r>
                <a:rPr kumimoji="1" lang="en-US" altLang="zh-CN" sz="3600" dirty="0" smtClean="0">
                  <a:solidFill>
                    <a:srgbClr val="02BAF8"/>
                  </a:solidFill>
                  <a:latin typeface="Microsoft YaHei" charset="-122"/>
                  <a:ea typeface="Microsoft YaHei" charset="-122"/>
                  <a:cs typeface="Microsoft YaHei" charset="-122"/>
                </a:rPr>
                <a:t>AOE</a:t>
              </a:r>
              <a:r>
                <a:rPr kumimoji="1" lang="zh-CN" altLang="en-US" sz="3600" dirty="0" smtClean="0">
                  <a:solidFill>
                    <a:srgbClr val="02BAF8"/>
                  </a:solidFill>
                  <a:latin typeface="Microsoft YaHei" charset="-122"/>
                  <a:ea typeface="Microsoft YaHei" charset="-122"/>
                  <a:cs typeface="Microsoft YaHei" charset="-122"/>
                </a:rPr>
                <a:t>网</a:t>
              </a:r>
              <a:endParaRPr kumimoji="1" lang="zh-CN" altLang="en-US" sz="3600" dirty="0">
                <a:solidFill>
                  <a:srgbClr val="02BAF8"/>
                </a:solidFill>
                <a:latin typeface="Microsoft YaHei" charset="-122"/>
                <a:ea typeface="Microsoft YaHei" charset="-122"/>
                <a:cs typeface="Microsoft YaHei" charset="-122"/>
              </a:endParaRPr>
            </a:p>
          </p:txBody>
        </p:sp>
        <p:cxnSp>
          <p:nvCxnSpPr>
            <p:cNvPr id="11" name="直线连接符 10"/>
            <p:cNvCxnSpPr/>
            <p:nvPr/>
          </p:nvCxnSpPr>
          <p:spPr>
            <a:xfrm flipH="1">
              <a:off x="1924569" y="1311196"/>
              <a:ext cx="2" cy="817575"/>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997763" y="1327344"/>
              <a:ext cx="6367956" cy="792088"/>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边表示活动的网络，通常用来表示一个工程的计划或进度</a:t>
              </a:r>
              <a:endParaRPr kumimoji="1" lang="zh-CN" altLang="en-US" sz="2400" dirty="0">
                <a:solidFill>
                  <a:schemeClr val="tx1"/>
                </a:solidFill>
                <a:latin typeface="Microsoft YaHei" charset="-122"/>
                <a:ea typeface="Microsoft YaHei" charset="-122"/>
                <a:cs typeface="Microsoft YaHei" charset="-122"/>
              </a:endParaRPr>
            </a:p>
          </p:txBody>
        </p:sp>
      </p:grpSp>
      <p:grpSp>
        <p:nvGrpSpPr>
          <p:cNvPr id="6" name="组 5"/>
          <p:cNvGrpSpPr/>
          <p:nvPr/>
        </p:nvGrpSpPr>
        <p:grpSpPr>
          <a:xfrm>
            <a:off x="179512" y="2447385"/>
            <a:ext cx="8706924" cy="3429887"/>
            <a:chOff x="323528" y="2303369"/>
            <a:chExt cx="8706924" cy="3429887"/>
          </a:xfrm>
        </p:grpSpPr>
        <p:sp>
          <p:nvSpPr>
            <p:cNvPr id="18" name="Oval 4"/>
            <p:cNvSpPr>
              <a:spLocks noChangeArrowheads="1"/>
            </p:cNvSpPr>
            <p:nvPr/>
          </p:nvSpPr>
          <p:spPr bwMode="auto">
            <a:xfrm>
              <a:off x="1390328" y="4209256"/>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0</a:t>
              </a:r>
            </a:p>
          </p:txBody>
        </p:sp>
        <p:sp>
          <p:nvSpPr>
            <p:cNvPr id="19" name="Oval 5"/>
            <p:cNvSpPr>
              <a:spLocks noChangeArrowheads="1"/>
            </p:cNvSpPr>
            <p:nvPr/>
          </p:nvSpPr>
          <p:spPr bwMode="auto">
            <a:xfrm>
              <a:off x="3295328" y="3142456"/>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1</a:t>
              </a:r>
            </a:p>
          </p:txBody>
        </p:sp>
        <p:sp>
          <p:nvSpPr>
            <p:cNvPr id="20" name="Oval 6"/>
            <p:cNvSpPr>
              <a:spLocks noChangeArrowheads="1"/>
            </p:cNvSpPr>
            <p:nvPr/>
          </p:nvSpPr>
          <p:spPr bwMode="auto">
            <a:xfrm>
              <a:off x="5809928" y="3218656"/>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6</a:t>
              </a:r>
            </a:p>
          </p:txBody>
        </p:sp>
        <p:sp>
          <p:nvSpPr>
            <p:cNvPr id="21" name="Oval 7"/>
            <p:cNvSpPr>
              <a:spLocks noChangeArrowheads="1"/>
            </p:cNvSpPr>
            <p:nvPr/>
          </p:nvSpPr>
          <p:spPr bwMode="auto">
            <a:xfrm>
              <a:off x="4590728" y="3980656"/>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4</a:t>
              </a:r>
            </a:p>
          </p:txBody>
        </p:sp>
        <p:sp>
          <p:nvSpPr>
            <p:cNvPr id="22" name="Oval 8"/>
            <p:cNvSpPr>
              <a:spLocks noChangeArrowheads="1"/>
            </p:cNvSpPr>
            <p:nvPr/>
          </p:nvSpPr>
          <p:spPr bwMode="auto">
            <a:xfrm>
              <a:off x="5809928" y="4361656"/>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7</a:t>
              </a:r>
            </a:p>
          </p:txBody>
        </p:sp>
        <p:sp>
          <p:nvSpPr>
            <p:cNvPr id="23" name="Oval 9"/>
            <p:cNvSpPr>
              <a:spLocks noChangeArrowheads="1"/>
            </p:cNvSpPr>
            <p:nvPr/>
          </p:nvSpPr>
          <p:spPr bwMode="auto">
            <a:xfrm>
              <a:off x="2914328" y="4209256"/>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2</a:t>
              </a:r>
            </a:p>
          </p:txBody>
        </p:sp>
        <p:sp>
          <p:nvSpPr>
            <p:cNvPr id="24" name="Line 10"/>
            <p:cNvSpPr>
              <a:spLocks noChangeShapeType="1"/>
            </p:cNvSpPr>
            <p:nvPr/>
          </p:nvSpPr>
          <p:spPr bwMode="auto">
            <a:xfrm>
              <a:off x="1771328" y="4361656"/>
              <a:ext cx="1143000" cy="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25" name="Line 11"/>
            <p:cNvSpPr>
              <a:spLocks noChangeShapeType="1"/>
            </p:cNvSpPr>
            <p:nvPr/>
          </p:nvSpPr>
          <p:spPr bwMode="auto">
            <a:xfrm>
              <a:off x="1618928" y="4590256"/>
              <a:ext cx="1371600" cy="8382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29" name="Line 12"/>
            <p:cNvSpPr>
              <a:spLocks noChangeShapeType="1"/>
            </p:cNvSpPr>
            <p:nvPr/>
          </p:nvSpPr>
          <p:spPr bwMode="auto">
            <a:xfrm flipV="1">
              <a:off x="1695128" y="3371056"/>
              <a:ext cx="1600200" cy="8382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30" name="Line 13"/>
            <p:cNvSpPr>
              <a:spLocks noChangeShapeType="1"/>
            </p:cNvSpPr>
            <p:nvPr/>
          </p:nvSpPr>
          <p:spPr bwMode="auto">
            <a:xfrm>
              <a:off x="4971728" y="4209256"/>
              <a:ext cx="838200" cy="2286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31" name="Line 14"/>
            <p:cNvSpPr>
              <a:spLocks noChangeShapeType="1"/>
            </p:cNvSpPr>
            <p:nvPr/>
          </p:nvSpPr>
          <p:spPr bwMode="auto">
            <a:xfrm flipV="1">
              <a:off x="5124128" y="4742656"/>
              <a:ext cx="762000" cy="6096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32" name="Line 15"/>
            <p:cNvSpPr>
              <a:spLocks noChangeShapeType="1"/>
            </p:cNvSpPr>
            <p:nvPr/>
          </p:nvSpPr>
          <p:spPr bwMode="auto">
            <a:xfrm flipV="1">
              <a:off x="3371528" y="5504656"/>
              <a:ext cx="1371600" cy="762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33" name="Line 16"/>
            <p:cNvSpPr>
              <a:spLocks noChangeShapeType="1"/>
            </p:cNvSpPr>
            <p:nvPr/>
          </p:nvSpPr>
          <p:spPr bwMode="auto">
            <a:xfrm>
              <a:off x="3676328" y="3371056"/>
              <a:ext cx="1066800" cy="6096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34" name="Line 17"/>
            <p:cNvSpPr>
              <a:spLocks noChangeShapeType="1"/>
            </p:cNvSpPr>
            <p:nvPr/>
          </p:nvSpPr>
          <p:spPr bwMode="auto">
            <a:xfrm flipV="1">
              <a:off x="3295328" y="4209256"/>
              <a:ext cx="1295400" cy="1524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35" name="Oval 18"/>
            <p:cNvSpPr>
              <a:spLocks noChangeArrowheads="1"/>
            </p:cNvSpPr>
            <p:nvPr/>
          </p:nvSpPr>
          <p:spPr bwMode="auto">
            <a:xfrm>
              <a:off x="7029128" y="3904456"/>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8</a:t>
              </a:r>
            </a:p>
          </p:txBody>
        </p:sp>
        <p:sp>
          <p:nvSpPr>
            <p:cNvPr id="36" name="Oval 19"/>
            <p:cNvSpPr>
              <a:spLocks noChangeArrowheads="1"/>
            </p:cNvSpPr>
            <p:nvPr/>
          </p:nvSpPr>
          <p:spPr bwMode="auto">
            <a:xfrm>
              <a:off x="2990528" y="5352256"/>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3</a:t>
              </a:r>
            </a:p>
          </p:txBody>
        </p:sp>
        <p:sp>
          <p:nvSpPr>
            <p:cNvPr id="37" name="Oval 20"/>
            <p:cNvSpPr>
              <a:spLocks noChangeArrowheads="1"/>
            </p:cNvSpPr>
            <p:nvPr/>
          </p:nvSpPr>
          <p:spPr bwMode="auto">
            <a:xfrm>
              <a:off x="4743128" y="5276056"/>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5</a:t>
              </a:r>
            </a:p>
          </p:txBody>
        </p:sp>
        <p:sp>
          <p:nvSpPr>
            <p:cNvPr id="38" name="Line 21"/>
            <p:cNvSpPr>
              <a:spLocks noChangeShapeType="1"/>
            </p:cNvSpPr>
            <p:nvPr/>
          </p:nvSpPr>
          <p:spPr bwMode="auto">
            <a:xfrm flipV="1">
              <a:off x="4971728" y="3523456"/>
              <a:ext cx="838200" cy="5334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39" name="Line 22"/>
            <p:cNvSpPr>
              <a:spLocks noChangeShapeType="1"/>
            </p:cNvSpPr>
            <p:nvPr/>
          </p:nvSpPr>
          <p:spPr bwMode="auto">
            <a:xfrm>
              <a:off x="6190928" y="3523456"/>
              <a:ext cx="914400" cy="4572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40" name="Line 23"/>
            <p:cNvSpPr>
              <a:spLocks noChangeShapeType="1"/>
            </p:cNvSpPr>
            <p:nvPr/>
          </p:nvSpPr>
          <p:spPr bwMode="auto">
            <a:xfrm flipV="1">
              <a:off x="6190928" y="4209256"/>
              <a:ext cx="838200" cy="3048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41" name="Text Box 24"/>
            <p:cNvSpPr txBox="1">
              <a:spLocks noChangeArrowheads="1"/>
            </p:cNvSpPr>
            <p:nvPr/>
          </p:nvSpPr>
          <p:spPr bwMode="auto">
            <a:xfrm rot="-1648084">
              <a:off x="1923728" y="3371056"/>
              <a:ext cx="839788" cy="457200"/>
            </a:xfrm>
            <a:prstGeom prst="rect">
              <a:avLst/>
            </a:prstGeom>
            <a:noFill/>
            <a:ln w="38100" algn="ctr">
              <a:noFill/>
              <a:miter lim="800000"/>
              <a:headEnd/>
              <a:tailEnd type="none" w="lg" len="lg"/>
            </a:ln>
            <a:effectLst/>
          </p:spPr>
          <p:txBody>
            <a:bodyPr wrap="none">
              <a:spAutoFit/>
            </a:bodyPr>
            <a:lstStyle/>
            <a:p>
              <a:pPr algn="ctr"/>
              <a:r>
                <a:rPr lang="en-US" altLang="zh-CN" sz="2400" b="1"/>
                <a:t>a</a:t>
              </a:r>
              <a:r>
                <a:rPr lang="en-US" altLang="zh-CN" sz="2400" b="1" baseline="-25000"/>
                <a:t>1</a:t>
              </a:r>
              <a:r>
                <a:rPr lang="en-US" altLang="zh-CN" sz="2400" b="1"/>
                <a:t>=6 </a:t>
              </a:r>
            </a:p>
          </p:txBody>
        </p:sp>
        <p:sp>
          <p:nvSpPr>
            <p:cNvPr id="42" name="Text Box 25"/>
            <p:cNvSpPr txBox="1">
              <a:spLocks noChangeArrowheads="1"/>
            </p:cNvSpPr>
            <p:nvPr/>
          </p:nvSpPr>
          <p:spPr bwMode="auto">
            <a:xfrm rot="2111635">
              <a:off x="1695128" y="4895056"/>
              <a:ext cx="839788" cy="457200"/>
            </a:xfrm>
            <a:prstGeom prst="rect">
              <a:avLst/>
            </a:prstGeom>
            <a:noFill/>
            <a:ln w="38100" algn="ctr">
              <a:noFill/>
              <a:miter lim="800000"/>
              <a:headEnd/>
              <a:tailEnd type="none" w="lg" len="lg"/>
            </a:ln>
            <a:effectLst/>
          </p:spPr>
          <p:txBody>
            <a:bodyPr wrap="none">
              <a:spAutoFit/>
            </a:bodyPr>
            <a:lstStyle/>
            <a:p>
              <a:pPr algn="ctr"/>
              <a:r>
                <a:rPr lang="en-US" altLang="zh-CN" sz="2400" b="1"/>
                <a:t>a</a:t>
              </a:r>
              <a:r>
                <a:rPr lang="en-US" altLang="zh-CN" sz="2400" b="1" baseline="-25000"/>
                <a:t>3</a:t>
              </a:r>
              <a:r>
                <a:rPr lang="en-US" altLang="zh-CN" sz="2400" b="1"/>
                <a:t>=5 </a:t>
              </a:r>
            </a:p>
          </p:txBody>
        </p:sp>
        <p:sp>
          <p:nvSpPr>
            <p:cNvPr id="43" name="Text Box 26"/>
            <p:cNvSpPr txBox="1">
              <a:spLocks noChangeArrowheads="1"/>
            </p:cNvSpPr>
            <p:nvPr/>
          </p:nvSpPr>
          <p:spPr bwMode="auto">
            <a:xfrm>
              <a:off x="2074541" y="3980656"/>
              <a:ext cx="839787" cy="457200"/>
            </a:xfrm>
            <a:prstGeom prst="rect">
              <a:avLst/>
            </a:prstGeom>
            <a:noFill/>
            <a:ln w="38100" algn="ctr">
              <a:noFill/>
              <a:miter lim="800000"/>
              <a:headEnd/>
              <a:tailEnd type="none" w="lg" len="lg"/>
            </a:ln>
            <a:effectLst/>
          </p:spPr>
          <p:txBody>
            <a:bodyPr wrap="none">
              <a:spAutoFit/>
            </a:bodyPr>
            <a:lstStyle/>
            <a:p>
              <a:pPr algn="ctr"/>
              <a:r>
                <a:rPr lang="en-US" altLang="zh-CN" sz="2400" b="1"/>
                <a:t>a</a:t>
              </a:r>
              <a:r>
                <a:rPr lang="en-US" altLang="zh-CN" sz="2400" b="1" baseline="-25000"/>
                <a:t>2</a:t>
              </a:r>
              <a:r>
                <a:rPr lang="en-US" altLang="zh-CN" sz="2400" b="1"/>
                <a:t>=4 </a:t>
              </a:r>
            </a:p>
          </p:txBody>
        </p:sp>
        <p:sp>
          <p:nvSpPr>
            <p:cNvPr id="44" name="Text Box 27"/>
            <p:cNvSpPr txBox="1">
              <a:spLocks noChangeArrowheads="1"/>
            </p:cNvSpPr>
            <p:nvPr/>
          </p:nvSpPr>
          <p:spPr bwMode="auto">
            <a:xfrm rot="1681628">
              <a:off x="3828728" y="3218656"/>
              <a:ext cx="839788" cy="457200"/>
            </a:xfrm>
            <a:prstGeom prst="rect">
              <a:avLst/>
            </a:prstGeom>
            <a:noFill/>
            <a:ln w="38100" algn="ctr">
              <a:noFill/>
              <a:miter lim="800000"/>
              <a:headEnd/>
              <a:tailEnd type="none" w="lg" len="lg"/>
            </a:ln>
            <a:effectLst/>
          </p:spPr>
          <p:txBody>
            <a:bodyPr wrap="none">
              <a:spAutoFit/>
            </a:bodyPr>
            <a:lstStyle/>
            <a:p>
              <a:pPr algn="ctr"/>
              <a:r>
                <a:rPr lang="en-US" altLang="zh-CN" sz="2400" b="1"/>
                <a:t>a</a:t>
              </a:r>
              <a:r>
                <a:rPr lang="en-US" altLang="zh-CN" sz="2400" b="1" baseline="-25000"/>
                <a:t>4</a:t>
              </a:r>
              <a:r>
                <a:rPr lang="en-US" altLang="zh-CN" sz="2400" b="1"/>
                <a:t>=1 </a:t>
              </a:r>
            </a:p>
          </p:txBody>
        </p:sp>
        <p:sp>
          <p:nvSpPr>
            <p:cNvPr id="45" name="Text Box 28"/>
            <p:cNvSpPr txBox="1">
              <a:spLocks noChangeArrowheads="1"/>
            </p:cNvSpPr>
            <p:nvPr/>
          </p:nvSpPr>
          <p:spPr bwMode="auto">
            <a:xfrm rot="-500896">
              <a:off x="3447728" y="3904456"/>
              <a:ext cx="839788" cy="457200"/>
            </a:xfrm>
            <a:prstGeom prst="rect">
              <a:avLst/>
            </a:prstGeom>
            <a:noFill/>
            <a:ln w="38100" algn="ctr">
              <a:noFill/>
              <a:miter lim="800000"/>
              <a:headEnd/>
              <a:tailEnd type="none" w="lg" len="lg"/>
            </a:ln>
            <a:effectLst/>
          </p:spPr>
          <p:txBody>
            <a:bodyPr wrap="none">
              <a:spAutoFit/>
            </a:bodyPr>
            <a:lstStyle/>
            <a:p>
              <a:pPr algn="ctr"/>
              <a:r>
                <a:rPr lang="en-US" altLang="zh-CN" sz="2400" b="1"/>
                <a:t>a</a:t>
              </a:r>
              <a:r>
                <a:rPr lang="en-US" altLang="zh-CN" sz="2400" b="1" baseline="-25000"/>
                <a:t>5</a:t>
              </a:r>
              <a:r>
                <a:rPr lang="en-US" altLang="zh-CN" sz="2400" b="1"/>
                <a:t>=1 </a:t>
              </a:r>
            </a:p>
          </p:txBody>
        </p:sp>
        <p:sp>
          <p:nvSpPr>
            <p:cNvPr id="46" name="Text Box 29"/>
            <p:cNvSpPr txBox="1">
              <a:spLocks noChangeArrowheads="1"/>
            </p:cNvSpPr>
            <p:nvPr/>
          </p:nvSpPr>
          <p:spPr bwMode="auto">
            <a:xfrm>
              <a:off x="3676328" y="5123656"/>
              <a:ext cx="839788" cy="457200"/>
            </a:xfrm>
            <a:prstGeom prst="rect">
              <a:avLst/>
            </a:prstGeom>
            <a:noFill/>
            <a:ln w="38100" algn="ctr">
              <a:noFill/>
              <a:miter lim="800000"/>
              <a:headEnd/>
              <a:tailEnd type="none" w="lg" len="lg"/>
            </a:ln>
            <a:effectLst/>
          </p:spPr>
          <p:txBody>
            <a:bodyPr wrap="none">
              <a:spAutoFit/>
            </a:bodyPr>
            <a:lstStyle/>
            <a:p>
              <a:pPr algn="ctr"/>
              <a:r>
                <a:rPr lang="en-US" altLang="zh-CN" sz="2400" b="1"/>
                <a:t>a</a:t>
              </a:r>
              <a:r>
                <a:rPr lang="en-US" altLang="zh-CN" sz="2400" b="1" baseline="-25000"/>
                <a:t>6</a:t>
              </a:r>
              <a:r>
                <a:rPr lang="en-US" altLang="zh-CN" sz="2400" b="1"/>
                <a:t>=2 </a:t>
              </a:r>
            </a:p>
          </p:txBody>
        </p:sp>
        <p:sp>
          <p:nvSpPr>
            <p:cNvPr id="47" name="Text Box 30"/>
            <p:cNvSpPr txBox="1">
              <a:spLocks noChangeArrowheads="1"/>
            </p:cNvSpPr>
            <p:nvPr/>
          </p:nvSpPr>
          <p:spPr bwMode="auto">
            <a:xfrm rot="-2458415">
              <a:off x="4895528" y="4666456"/>
              <a:ext cx="839788" cy="457200"/>
            </a:xfrm>
            <a:prstGeom prst="rect">
              <a:avLst/>
            </a:prstGeom>
            <a:noFill/>
            <a:ln w="38100" algn="ctr">
              <a:noFill/>
              <a:miter lim="800000"/>
              <a:headEnd/>
              <a:tailEnd type="none" w="lg" len="lg"/>
            </a:ln>
            <a:effectLst/>
          </p:spPr>
          <p:txBody>
            <a:bodyPr wrap="none">
              <a:spAutoFit/>
            </a:bodyPr>
            <a:lstStyle/>
            <a:p>
              <a:pPr algn="ctr"/>
              <a:r>
                <a:rPr lang="en-US" altLang="zh-CN" sz="2400" b="1"/>
                <a:t>a</a:t>
              </a:r>
              <a:r>
                <a:rPr lang="en-US" altLang="zh-CN" sz="2400" b="1" baseline="-25000"/>
                <a:t>9</a:t>
              </a:r>
              <a:r>
                <a:rPr lang="en-US" altLang="zh-CN" sz="2400" b="1"/>
                <a:t>=4 </a:t>
              </a:r>
            </a:p>
          </p:txBody>
        </p:sp>
        <p:sp>
          <p:nvSpPr>
            <p:cNvPr id="48" name="Text Box 31"/>
            <p:cNvSpPr txBox="1">
              <a:spLocks noChangeArrowheads="1"/>
            </p:cNvSpPr>
            <p:nvPr/>
          </p:nvSpPr>
          <p:spPr bwMode="auto">
            <a:xfrm rot="-1778834">
              <a:off x="4895528" y="3294856"/>
              <a:ext cx="839788" cy="457200"/>
            </a:xfrm>
            <a:prstGeom prst="rect">
              <a:avLst/>
            </a:prstGeom>
            <a:noFill/>
            <a:ln w="38100" algn="ctr">
              <a:noFill/>
              <a:miter lim="800000"/>
              <a:headEnd/>
              <a:tailEnd type="none" w="lg" len="lg"/>
            </a:ln>
            <a:effectLst/>
          </p:spPr>
          <p:txBody>
            <a:bodyPr wrap="none">
              <a:spAutoFit/>
            </a:bodyPr>
            <a:lstStyle/>
            <a:p>
              <a:pPr algn="ctr"/>
              <a:r>
                <a:rPr lang="en-US" altLang="zh-CN" sz="2400" b="1"/>
                <a:t>a</a:t>
              </a:r>
              <a:r>
                <a:rPr lang="en-US" altLang="zh-CN" sz="2400" b="1" baseline="-25000"/>
                <a:t>7</a:t>
              </a:r>
              <a:r>
                <a:rPr lang="en-US" altLang="zh-CN" sz="2400" b="1"/>
                <a:t>=9 </a:t>
              </a:r>
            </a:p>
          </p:txBody>
        </p:sp>
        <p:sp>
          <p:nvSpPr>
            <p:cNvPr id="49" name="Text Box 32"/>
            <p:cNvSpPr txBox="1">
              <a:spLocks noChangeArrowheads="1"/>
            </p:cNvSpPr>
            <p:nvPr/>
          </p:nvSpPr>
          <p:spPr bwMode="auto">
            <a:xfrm rot="964243">
              <a:off x="5122541" y="3904456"/>
              <a:ext cx="839787" cy="457200"/>
            </a:xfrm>
            <a:prstGeom prst="rect">
              <a:avLst/>
            </a:prstGeom>
            <a:noFill/>
            <a:ln w="38100" algn="ctr">
              <a:noFill/>
              <a:miter lim="800000"/>
              <a:headEnd/>
              <a:tailEnd type="none" w="lg" len="lg"/>
            </a:ln>
            <a:effectLst/>
          </p:spPr>
          <p:txBody>
            <a:bodyPr wrap="none">
              <a:spAutoFit/>
            </a:bodyPr>
            <a:lstStyle/>
            <a:p>
              <a:pPr algn="ctr"/>
              <a:r>
                <a:rPr lang="en-US" altLang="zh-CN" sz="2400" b="1"/>
                <a:t>a</a:t>
              </a:r>
              <a:r>
                <a:rPr lang="en-US" altLang="zh-CN" sz="2400" b="1" baseline="-25000"/>
                <a:t>8</a:t>
              </a:r>
              <a:r>
                <a:rPr lang="en-US" altLang="zh-CN" sz="2400" b="1"/>
                <a:t>=7 </a:t>
              </a:r>
            </a:p>
          </p:txBody>
        </p:sp>
        <p:sp>
          <p:nvSpPr>
            <p:cNvPr id="50" name="Text Box 33"/>
            <p:cNvSpPr txBox="1">
              <a:spLocks noChangeArrowheads="1"/>
            </p:cNvSpPr>
            <p:nvPr/>
          </p:nvSpPr>
          <p:spPr bwMode="auto">
            <a:xfrm rot="-1293049">
              <a:off x="6190928" y="4285456"/>
              <a:ext cx="941388" cy="457200"/>
            </a:xfrm>
            <a:prstGeom prst="rect">
              <a:avLst/>
            </a:prstGeom>
            <a:noFill/>
            <a:ln w="38100" algn="ctr">
              <a:noFill/>
              <a:miter lim="800000"/>
              <a:headEnd/>
              <a:tailEnd type="none" w="lg" len="lg"/>
            </a:ln>
            <a:effectLst/>
          </p:spPr>
          <p:txBody>
            <a:bodyPr wrap="none">
              <a:spAutoFit/>
            </a:bodyPr>
            <a:lstStyle/>
            <a:p>
              <a:pPr algn="ctr"/>
              <a:r>
                <a:rPr lang="en-US" altLang="zh-CN" sz="2400" b="1"/>
                <a:t>a</a:t>
              </a:r>
              <a:r>
                <a:rPr lang="en-US" altLang="zh-CN" sz="2400" b="1" baseline="-25000"/>
                <a:t>11</a:t>
              </a:r>
              <a:r>
                <a:rPr lang="en-US" altLang="zh-CN" sz="2400" b="1"/>
                <a:t>=4 </a:t>
              </a:r>
            </a:p>
          </p:txBody>
        </p:sp>
        <p:sp>
          <p:nvSpPr>
            <p:cNvPr id="51" name="Text Box 34"/>
            <p:cNvSpPr txBox="1">
              <a:spLocks noChangeArrowheads="1"/>
            </p:cNvSpPr>
            <p:nvPr/>
          </p:nvSpPr>
          <p:spPr bwMode="auto">
            <a:xfrm rot="1681628">
              <a:off x="6292528" y="3218656"/>
              <a:ext cx="941388" cy="457200"/>
            </a:xfrm>
            <a:prstGeom prst="rect">
              <a:avLst/>
            </a:prstGeom>
            <a:noFill/>
            <a:ln w="38100" algn="ctr">
              <a:noFill/>
              <a:miter lim="800000"/>
              <a:headEnd/>
              <a:tailEnd type="none" w="lg" len="lg"/>
            </a:ln>
            <a:effectLst/>
          </p:spPr>
          <p:txBody>
            <a:bodyPr wrap="none">
              <a:spAutoFit/>
            </a:bodyPr>
            <a:lstStyle/>
            <a:p>
              <a:pPr algn="ctr"/>
              <a:r>
                <a:rPr lang="en-US" altLang="zh-CN" sz="2400" b="1"/>
                <a:t>a</a:t>
              </a:r>
              <a:r>
                <a:rPr lang="en-US" altLang="zh-CN" sz="2400" b="1" baseline="-25000"/>
                <a:t>10</a:t>
              </a:r>
              <a:r>
                <a:rPr lang="en-US" altLang="zh-CN" sz="2400" b="1"/>
                <a:t>=2 </a:t>
              </a:r>
            </a:p>
          </p:txBody>
        </p:sp>
        <p:sp>
          <p:nvSpPr>
            <p:cNvPr id="52" name="AutoShape 35"/>
            <p:cNvSpPr>
              <a:spLocks noChangeArrowheads="1"/>
            </p:cNvSpPr>
            <p:nvPr/>
          </p:nvSpPr>
          <p:spPr bwMode="auto">
            <a:xfrm>
              <a:off x="323528" y="5199856"/>
              <a:ext cx="990600" cy="457200"/>
            </a:xfrm>
            <a:prstGeom prst="wedgeRoundRectCallout">
              <a:avLst>
                <a:gd name="adj1" fmla="val 65065"/>
                <a:gd name="adj2" fmla="val -181250"/>
                <a:gd name="adj3" fmla="val 16667"/>
              </a:avLst>
            </a:prstGeom>
            <a:solidFill>
              <a:srgbClr val="FFFF00"/>
            </a:solidFill>
            <a:ln w="12700" algn="ctr">
              <a:solidFill>
                <a:schemeClr val="tx1"/>
              </a:solidFill>
              <a:miter lim="800000"/>
              <a:headEnd/>
              <a:tailEnd type="none" w="lg" len="lg"/>
            </a:ln>
            <a:effectLst/>
          </p:spPr>
          <p:txBody>
            <a:bodyPr anchor="ctr"/>
            <a:lstStyle/>
            <a:p>
              <a:pPr algn="ctr"/>
              <a:r>
                <a:rPr lang="zh-CN" altLang="en-US" sz="2400" b="1"/>
                <a:t>源点</a:t>
              </a:r>
            </a:p>
          </p:txBody>
        </p:sp>
        <p:sp>
          <p:nvSpPr>
            <p:cNvPr id="53" name="AutoShape 36"/>
            <p:cNvSpPr>
              <a:spLocks noChangeArrowheads="1"/>
            </p:cNvSpPr>
            <p:nvPr/>
          </p:nvSpPr>
          <p:spPr bwMode="auto">
            <a:xfrm>
              <a:off x="7791128" y="4895056"/>
              <a:ext cx="990600" cy="457200"/>
            </a:xfrm>
            <a:prstGeom prst="wedgeRoundRectCallout">
              <a:avLst>
                <a:gd name="adj1" fmla="val -86218"/>
                <a:gd name="adj2" fmla="val -189583"/>
                <a:gd name="adj3" fmla="val 16667"/>
              </a:avLst>
            </a:prstGeom>
            <a:solidFill>
              <a:srgbClr val="FFFF00"/>
            </a:solidFill>
            <a:ln w="12700" algn="ctr">
              <a:solidFill>
                <a:schemeClr val="tx1"/>
              </a:solidFill>
              <a:miter lim="800000"/>
              <a:headEnd/>
              <a:tailEnd type="none" w="lg" len="lg"/>
            </a:ln>
            <a:effectLst/>
          </p:spPr>
          <p:txBody>
            <a:bodyPr anchor="ctr"/>
            <a:lstStyle/>
            <a:p>
              <a:pPr algn="ctr"/>
              <a:r>
                <a:rPr lang="zh-CN" altLang="en-US" sz="2400" b="1"/>
                <a:t>汇点</a:t>
              </a:r>
            </a:p>
          </p:txBody>
        </p:sp>
        <p:sp>
          <p:nvSpPr>
            <p:cNvPr id="54" name="AutoShape 37"/>
            <p:cNvSpPr>
              <a:spLocks noChangeArrowheads="1"/>
            </p:cNvSpPr>
            <p:nvPr/>
          </p:nvSpPr>
          <p:spPr bwMode="auto">
            <a:xfrm>
              <a:off x="1314128" y="2380456"/>
              <a:ext cx="990600" cy="457200"/>
            </a:xfrm>
            <a:prstGeom prst="wedgeRoundRectCallout">
              <a:avLst>
                <a:gd name="adj1" fmla="val 49681"/>
                <a:gd name="adj2" fmla="val 204861"/>
                <a:gd name="adj3" fmla="val 16667"/>
              </a:avLst>
            </a:prstGeom>
            <a:solidFill>
              <a:srgbClr val="FFFF00"/>
            </a:solidFill>
            <a:ln w="12700" algn="ctr">
              <a:solidFill>
                <a:schemeClr val="tx1"/>
              </a:solidFill>
              <a:miter lim="800000"/>
              <a:headEnd/>
              <a:tailEnd type="none" w="lg" len="lg"/>
            </a:ln>
            <a:effectLst/>
          </p:spPr>
          <p:txBody>
            <a:bodyPr anchor="ctr"/>
            <a:lstStyle/>
            <a:p>
              <a:pPr algn="ctr"/>
              <a:r>
                <a:rPr lang="zh-CN" altLang="en-US" sz="2400" b="1" dirty="0"/>
                <a:t>活动</a:t>
              </a:r>
            </a:p>
          </p:txBody>
        </p:sp>
        <p:sp>
          <p:nvSpPr>
            <p:cNvPr id="55" name="AutoShape 38"/>
            <p:cNvSpPr>
              <a:spLocks noChangeArrowheads="1"/>
            </p:cNvSpPr>
            <p:nvPr/>
          </p:nvSpPr>
          <p:spPr bwMode="auto">
            <a:xfrm>
              <a:off x="3752528" y="2380456"/>
              <a:ext cx="990600" cy="457200"/>
            </a:xfrm>
            <a:prstGeom prst="wedgeRoundRectCallout">
              <a:avLst>
                <a:gd name="adj1" fmla="val -75963"/>
                <a:gd name="adj2" fmla="val 107639"/>
                <a:gd name="adj3" fmla="val 16667"/>
              </a:avLst>
            </a:prstGeom>
            <a:solidFill>
              <a:srgbClr val="FFFF00"/>
            </a:solidFill>
            <a:ln w="12700" algn="ctr">
              <a:solidFill>
                <a:schemeClr val="tx1"/>
              </a:solidFill>
              <a:miter lim="800000"/>
              <a:headEnd/>
              <a:tailEnd type="none" w="lg" len="lg"/>
            </a:ln>
            <a:effectLst/>
          </p:spPr>
          <p:txBody>
            <a:bodyPr anchor="ctr"/>
            <a:lstStyle/>
            <a:p>
              <a:pPr algn="ctr"/>
              <a:r>
                <a:rPr lang="zh-CN" altLang="en-US" sz="2400" b="1"/>
                <a:t>事件</a:t>
              </a:r>
            </a:p>
          </p:txBody>
        </p:sp>
        <p:sp>
          <p:nvSpPr>
            <p:cNvPr id="56" name="AutoShape 38"/>
            <p:cNvSpPr>
              <a:spLocks noChangeArrowheads="1"/>
            </p:cNvSpPr>
            <p:nvPr/>
          </p:nvSpPr>
          <p:spPr bwMode="auto">
            <a:xfrm>
              <a:off x="7074730" y="2303369"/>
              <a:ext cx="1955722" cy="1034637"/>
            </a:xfrm>
            <a:prstGeom prst="wedgeRoundRectCallout">
              <a:avLst>
                <a:gd name="adj1" fmla="val -68551"/>
                <a:gd name="adj2" fmla="val 52672"/>
                <a:gd name="adj3" fmla="val 16667"/>
              </a:avLst>
            </a:prstGeom>
            <a:solidFill>
              <a:srgbClr val="FFFF00"/>
            </a:solidFill>
            <a:ln w="12700" algn="ctr">
              <a:solidFill>
                <a:schemeClr val="tx1"/>
              </a:solidFill>
              <a:miter lim="800000"/>
              <a:headEnd/>
              <a:tailEnd type="none" w="lg" len="lg"/>
            </a:ln>
            <a:effectLst/>
          </p:spPr>
          <p:txBody>
            <a:bodyPr anchor="ctr"/>
            <a:lstStyle/>
            <a:p>
              <a:pPr algn="ctr"/>
              <a:r>
                <a:rPr lang="zh-CN" altLang="en-US" sz="2400" b="1" dirty="0" smtClean="0"/>
                <a:t>权重表示</a:t>
              </a:r>
              <a:r>
                <a:rPr lang="zh-CN" altLang="en-US" sz="2400" b="1" smtClean="0"/>
                <a:t>活动持续时间</a:t>
              </a:r>
              <a:endParaRPr lang="zh-CN" altLang="en-US" sz="2400" b="1" dirty="0"/>
            </a:p>
          </p:txBody>
        </p:sp>
      </p:grpSp>
      <p:grpSp>
        <p:nvGrpSpPr>
          <p:cNvPr id="57" name="组 56"/>
          <p:cNvGrpSpPr/>
          <p:nvPr/>
        </p:nvGrpSpPr>
        <p:grpSpPr>
          <a:xfrm>
            <a:off x="528779" y="4588634"/>
            <a:ext cx="8357657" cy="1690886"/>
            <a:chOff x="249101" y="2780928"/>
            <a:chExt cx="8357657" cy="1690886"/>
          </a:xfrm>
        </p:grpSpPr>
        <p:sp>
          <p:nvSpPr>
            <p:cNvPr id="58" name="Rounded Rectangle 2"/>
            <p:cNvSpPr/>
            <p:nvPr/>
          </p:nvSpPr>
          <p:spPr>
            <a:xfrm>
              <a:off x="249101" y="2780928"/>
              <a:ext cx="503999" cy="503999"/>
            </a:xfrm>
            <a:prstGeom prst="round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a:t>
              </a:r>
              <a:endParaRPr lang="en-US" sz="2400" dirty="0">
                <a:solidFill>
                  <a:prstClr val="white"/>
                </a:solidFill>
                <a:latin typeface="Microsoft YaHei" charset="-122"/>
                <a:ea typeface="Microsoft YaHei" charset="-122"/>
                <a:cs typeface="Microsoft YaHei" charset="-122"/>
              </a:endParaRPr>
            </a:p>
          </p:txBody>
        </p:sp>
        <p:sp>
          <p:nvSpPr>
            <p:cNvPr id="59" name="对角圆角矩形 58"/>
            <p:cNvSpPr/>
            <p:nvPr/>
          </p:nvSpPr>
          <p:spPr>
            <a:xfrm>
              <a:off x="910549" y="2780928"/>
              <a:ext cx="7696209" cy="1690886"/>
            </a:xfrm>
            <a:prstGeom prst="round2DiagRect">
              <a:avLst>
                <a:gd name="adj1" fmla="val 6823"/>
                <a:gd name="adj2" fmla="val 0"/>
              </a:avLst>
            </a:prstGeom>
            <a:solidFill>
              <a:srgbClr val="D1D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a:solidFill>
                    <a:srgbClr val="0070C0"/>
                  </a:solidFill>
                  <a:latin typeface="Microsoft YaHei" charset="-122"/>
                  <a:ea typeface="Microsoft YaHei" charset="-122"/>
                  <a:cs typeface="Microsoft YaHei" charset="-122"/>
                </a:rPr>
                <a:t>对于一个</a:t>
              </a:r>
              <a:r>
                <a:rPr kumimoji="1" lang="en-US" altLang="zh-CN" sz="2400" dirty="0">
                  <a:solidFill>
                    <a:srgbClr val="0070C0"/>
                  </a:solidFill>
                  <a:latin typeface="Microsoft YaHei" charset="-122"/>
                  <a:ea typeface="Microsoft YaHei" charset="-122"/>
                  <a:cs typeface="Microsoft YaHei" charset="-122"/>
                </a:rPr>
                <a:t>AOE</a:t>
              </a:r>
              <a:r>
                <a:rPr kumimoji="1" lang="zh-CN" altLang="en-US" sz="2400" dirty="0">
                  <a:solidFill>
                    <a:srgbClr val="0070C0"/>
                  </a:solidFill>
                  <a:latin typeface="Microsoft YaHei" charset="-122"/>
                  <a:ea typeface="Microsoft YaHei" charset="-122"/>
                  <a:cs typeface="Microsoft YaHei" charset="-122"/>
                </a:rPr>
                <a:t>网，待研究的问题是：</a:t>
              </a:r>
            </a:p>
            <a:p>
              <a:pPr>
                <a:lnSpc>
                  <a:spcPct val="150000"/>
                </a:lnSpc>
              </a:pPr>
              <a:r>
                <a:rPr kumimoji="1" lang="zh-CN" altLang="en-US" sz="2400" dirty="0">
                  <a:solidFill>
                    <a:srgbClr val="0070C0"/>
                  </a:solidFill>
                  <a:latin typeface="Microsoft YaHei" charset="-122"/>
                  <a:ea typeface="Microsoft YaHei" charset="-122"/>
                  <a:cs typeface="Microsoft YaHei" charset="-122"/>
                </a:rPr>
                <a:t>  整个工程至少需要多长时间完成？</a:t>
              </a:r>
            </a:p>
            <a:p>
              <a:pPr>
                <a:lnSpc>
                  <a:spcPct val="150000"/>
                </a:lnSpc>
              </a:pPr>
              <a:r>
                <a:rPr kumimoji="1" lang="zh-CN" altLang="en-US" sz="2400" dirty="0">
                  <a:solidFill>
                    <a:srgbClr val="0070C0"/>
                  </a:solidFill>
                  <a:latin typeface="Microsoft YaHei" charset="-122"/>
                  <a:ea typeface="Microsoft YaHei" charset="-122"/>
                  <a:cs typeface="Microsoft YaHei" charset="-122"/>
                </a:rPr>
                <a:t>  哪些活动是影响工程进度的关键？</a:t>
              </a:r>
            </a:p>
          </p:txBody>
        </p:sp>
      </p:grpSp>
    </p:spTree>
    <p:extLst>
      <p:ext uri="{BB962C8B-B14F-4D97-AF65-F5344CB8AC3E}">
        <p14:creationId xmlns:p14="http://schemas.microsoft.com/office/powerpoint/2010/main" val="631705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7"/>
                                        </p:tgtEl>
                                        <p:attrNameLst>
                                          <p:attrName>style.visibility</p:attrName>
                                        </p:attrNameLst>
                                      </p:cBhvr>
                                      <p:to>
                                        <p:strVal val="visible"/>
                                      </p:to>
                                    </p:set>
                                    <p:anim calcmode="lin" valueType="num">
                                      <p:cBhvr additive="base">
                                        <p:cTn id="19" dur="500" fill="hold"/>
                                        <p:tgtEl>
                                          <p:spTgt spid="57"/>
                                        </p:tgtEl>
                                        <p:attrNameLst>
                                          <p:attrName>ppt_x</p:attrName>
                                        </p:attrNameLst>
                                      </p:cBhvr>
                                      <p:tavLst>
                                        <p:tav tm="0">
                                          <p:val>
                                            <p:strVal val="#ppt_x"/>
                                          </p:val>
                                        </p:tav>
                                        <p:tav tm="100000">
                                          <p:val>
                                            <p:strVal val="#ppt_x"/>
                                          </p:val>
                                        </p:tav>
                                      </p:tavLst>
                                    </p:anim>
                                    <p:anim calcmode="lin" valueType="num">
                                      <p:cBhvr additive="base">
                                        <p:cTn id="20"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2</a:t>
            </a:r>
            <a:r>
              <a:rPr lang="zh-CN" altLang="en-US" dirty="0" smtClean="0">
                <a:latin typeface="黑体" pitchFamily="49" charset="-122"/>
                <a:ea typeface="黑体" pitchFamily="49" charset="-122"/>
              </a:rPr>
              <a:t> 图的基本术语</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3" name="组 2"/>
          <p:cNvGrpSpPr/>
          <p:nvPr/>
        </p:nvGrpSpPr>
        <p:grpSpPr>
          <a:xfrm>
            <a:off x="179512" y="1144370"/>
            <a:ext cx="8567206" cy="1564550"/>
            <a:chOff x="791072" y="1124744"/>
            <a:chExt cx="8567206" cy="1564550"/>
          </a:xfrm>
        </p:grpSpPr>
        <p:sp>
          <p:nvSpPr>
            <p:cNvPr id="20" name="文本框 19"/>
            <p:cNvSpPr txBox="1"/>
            <p:nvPr/>
          </p:nvSpPr>
          <p:spPr>
            <a:xfrm>
              <a:off x="791072" y="1250875"/>
              <a:ext cx="1289226" cy="646331"/>
            </a:xfrm>
            <a:prstGeom prst="rect">
              <a:avLst/>
            </a:prstGeom>
            <a:noFill/>
          </p:spPr>
          <p:txBody>
            <a:bodyPr wrap="square" rtlCol="0">
              <a:spAutoFit/>
            </a:bodyPr>
            <a:lstStyle/>
            <a:p>
              <a:pPr algn="ctr"/>
              <a:r>
                <a:rPr kumimoji="1" lang="zh-CN" altLang="en-US" sz="3600" dirty="0" smtClean="0">
                  <a:solidFill>
                    <a:srgbClr val="02BAF8"/>
                  </a:solidFill>
                  <a:latin typeface="Microsoft YaHei" charset="-122"/>
                  <a:ea typeface="Microsoft YaHei" charset="-122"/>
                  <a:cs typeface="Microsoft YaHei" charset="-122"/>
                </a:rPr>
                <a:t>子图</a:t>
              </a:r>
              <a:endParaRPr kumimoji="1" lang="zh-CN" altLang="en-US" sz="3600" dirty="0">
                <a:solidFill>
                  <a:srgbClr val="02BAF8"/>
                </a:solidFill>
                <a:latin typeface="Microsoft YaHei" charset="-122"/>
                <a:ea typeface="Microsoft YaHei" charset="-122"/>
                <a:cs typeface="Microsoft YaHei" charset="-122"/>
              </a:endParaRPr>
            </a:p>
          </p:txBody>
        </p:sp>
        <p:cxnSp>
          <p:nvCxnSpPr>
            <p:cNvPr id="21" name="直线连接符 20"/>
            <p:cNvCxnSpPr/>
            <p:nvPr/>
          </p:nvCxnSpPr>
          <p:spPr>
            <a:xfrm flipH="1">
              <a:off x="2008290" y="1124744"/>
              <a:ext cx="1" cy="1564550"/>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p:cNvSpPr/>
                <p:nvPr/>
              </p:nvSpPr>
              <p:spPr>
                <a:xfrm>
                  <a:off x="2080298" y="1186797"/>
                  <a:ext cx="7277980" cy="1502497"/>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smtClean="0">
                      <a:solidFill>
                        <a:schemeClr val="tx1"/>
                      </a:solidFill>
                      <a:latin typeface="Microsoft YaHei" charset="-122"/>
                      <a:ea typeface="Microsoft YaHei" charset="-122"/>
                      <a:cs typeface="Microsoft YaHei" charset="-122"/>
                    </a:rPr>
                    <a:t>设有两个图</a:t>
                  </a:r>
                  <a14:m>
                    <m:oMath xmlns:m="http://schemas.openxmlformats.org/officeDocument/2006/math">
                      <m:r>
                        <a:rPr kumimoji="1" lang="en-US" altLang="zh-CN" sz="2400" b="0" i="1" smtClean="0">
                          <a:solidFill>
                            <a:schemeClr val="tx1"/>
                          </a:solidFill>
                          <a:latin typeface="Cambria Math" charset="0"/>
                          <a:ea typeface="Microsoft YaHei" charset="-122"/>
                          <a:cs typeface="Microsoft YaHei" charset="-122"/>
                        </a:rPr>
                        <m:t>𝐺</m:t>
                      </m:r>
                      <m:r>
                        <a:rPr kumimoji="1" lang="en-US" altLang="zh-CN" sz="2400" b="0" i="1" smtClean="0">
                          <a:solidFill>
                            <a:schemeClr val="tx1"/>
                          </a:solidFill>
                          <a:latin typeface="Cambria Math" charset="0"/>
                          <a:ea typeface="Microsoft YaHei" charset="-122"/>
                          <a:cs typeface="Microsoft YaHei" charset="-122"/>
                        </a:rPr>
                        <m:t>=(</m:t>
                      </m:r>
                      <m:r>
                        <a:rPr kumimoji="1" lang="en-US" altLang="zh-CN" sz="2400" b="0" i="1" smtClean="0">
                          <a:solidFill>
                            <a:schemeClr val="tx1"/>
                          </a:solidFill>
                          <a:latin typeface="Cambria Math" charset="0"/>
                          <a:ea typeface="Microsoft YaHei" charset="-122"/>
                          <a:cs typeface="Microsoft YaHei" charset="-122"/>
                        </a:rPr>
                        <m:t>𝑉</m:t>
                      </m:r>
                      <m:r>
                        <a:rPr kumimoji="1" lang="en-US" altLang="zh-CN" sz="2400" b="0" i="1" smtClean="0">
                          <a:solidFill>
                            <a:schemeClr val="tx1"/>
                          </a:solidFill>
                          <a:latin typeface="Cambria Math" charset="0"/>
                          <a:ea typeface="Microsoft YaHei" charset="-122"/>
                          <a:cs typeface="Microsoft YaHei" charset="-122"/>
                        </a:rPr>
                        <m:t>,</m:t>
                      </m:r>
                      <m:r>
                        <a:rPr kumimoji="1" lang="en-US" altLang="zh-CN" sz="2400" b="0" i="1" smtClean="0">
                          <a:solidFill>
                            <a:schemeClr val="tx1"/>
                          </a:solidFill>
                          <a:latin typeface="Cambria Math" charset="0"/>
                          <a:ea typeface="Microsoft YaHei" charset="-122"/>
                          <a:cs typeface="Microsoft YaHei" charset="-122"/>
                        </a:rPr>
                        <m:t>𝐸</m:t>
                      </m:r>
                      <m:r>
                        <a:rPr kumimoji="1" lang="en-US" altLang="zh-CN" sz="2400" b="0" i="1" smtClean="0">
                          <a:solidFill>
                            <a:schemeClr val="tx1"/>
                          </a:solidFill>
                          <a:latin typeface="Cambria Math" charset="0"/>
                          <a:ea typeface="Microsoft YaHei" charset="-122"/>
                          <a:cs typeface="Microsoft YaHei" charset="-122"/>
                        </a:rPr>
                        <m:t>)</m:t>
                      </m:r>
                    </m:oMath>
                  </a14:m>
                  <a:r>
                    <a:rPr kumimoji="1" lang="zh-CN" altLang="en-US" sz="2400" dirty="0" smtClean="0">
                      <a:solidFill>
                        <a:schemeClr val="tx1"/>
                      </a:solidFill>
                      <a:latin typeface="Microsoft YaHei" charset="-122"/>
                      <a:ea typeface="Microsoft YaHei" charset="-122"/>
                      <a:cs typeface="Microsoft YaHei" charset="-122"/>
                    </a:rPr>
                    <a:t>和</a:t>
                  </a:r>
                  <a14:m>
                    <m:oMath xmlns:m="http://schemas.openxmlformats.org/officeDocument/2006/math">
                      <m:r>
                        <a:rPr kumimoji="1" lang="en-US" altLang="zh-CN" sz="2400" i="1" smtClean="0">
                          <a:solidFill>
                            <a:schemeClr val="tx1"/>
                          </a:solidFill>
                          <a:latin typeface="Cambria Math" charset="0"/>
                          <a:ea typeface="Microsoft YaHei" charset="-122"/>
                          <a:cs typeface="Microsoft YaHei" charset="-122"/>
                        </a:rPr>
                        <m:t>𝐺</m:t>
                      </m:r>
                      <m:r>
                        <a:rPr kumimoji="1" lang="zh-CN" altLang="en-US" sz="2400" i="1">
                          <a:solidFill>
                            <a:schemeClr val="tx1"/>
                          </a:solidFill>
                          <a:latin typeface="Cambria Math" charset="0"/>
                          <a:ea typeface="Microsoft YaHei" charset="-122"/>
                          <a:cs typeface="Microsoft YaHei" charset="-122"/>
                        </a:rPr>
                        <m:t>’</m:t>
                      </m:r>
                      <m:r>
                        <a:rPr kumimoji="1" lang="en-US" altLang="zh-CN" sz="2400" i="1">
                          <a:solidFill>
                            <a:schemeClr val="tx1"/>
                          </a:solidFill>
                          <a:latin typeface="Cambria Math" charset="0"/>
                          <a:ea typeface="Microsoft YaHei" charset="-122"/>
                          <a:cs typeface="Microsoft YaHei" charset="-122"/>
                        </a:rPr>
                        <m:t>=(</m:t>
                      </m:r>
                      <m:r>
                        <a:rPr kumimoji="1" lang="en-US" altLang="zh-CN" sz="2400" i="1">
                          <a:solidFill>
                            <a:schemeClr val="tx1"/>
                          </a:solidFill>
                          <a:latin typeface="Cambria Math" charset="0"/>
                          <a:ea typeface="Microsoft YaHei" charset="-122"/>
                          <a:cs typeface="Microsoft YaHei" charset="-122"/>
                        </a:rPr>
                        <m:t>𝑉</m:t>
                      </m:r>
                      <m:r>
                        <a:rPr kumimoji="1" lang="zh-CN" altLang="en-US" sz="2400" b="0" i="1" smtClean="0">
                          <a:solidFill>
                            <a:schemeClr val="tx1"/>
                          </a:solidFill>
                          <a:latin typeface="Cambria Math" charset="0"/>
                          <a:ea typeface="Microsoft YaHei" charset="-122"/>
                          <a:cs typeface="Microsoft YaHei" charset="-122"/>
                        </a:rPr>
                        <m:t>’</m:t>
                      </m:r>
                      <m:r>
                        <a:rPr kumimoji="1" lang="en-US" altLang="zh-CN" sz="2400" i="1">
                          <a:solidFill>
                            <a:schemeClr val="tx1"/>
                          </a:solidFill>
                          <a:latin typeface="Cambria Math" charset="0"/>
                          <a:ea typeface="Microsoft YaHei" charset="-122"/>
                          <a:cs typeface="Microsoft YaHei" charset="-122"/>
                        </a:rPr>
                        <m:t>,</m:t>
                      </m:r>
                      <m:r>
                        <a:rPr kumimoji="1" lang="en-US" altLang="zh-CN" sz="2400" i="1">
                          <a:solidFill>
                            <a:schemeClr val="tx1"/>
                          </a:solidFill>
                          <a:latin typeface="Cambria Math" charset="0"/>
                          <a:ea typeface="Microsoft YaHei" charset="-122"/>
                          <a:cs typeface="Microsoft YaHei" charset="-122"/>
                        </a:rPr>
                        <m:t>𝐸</m:t>
                      </m:r>
                      <m:r>
                        <a:rPr kumimoji="1" lang="zh-CN" altLang="en-US" sz="2400" i="1">
                          <a:solidFill>
                            <a:schemeClr val="tx1"/>
                          </a:solidFill>
                          <a:latin typeface="Cambria Math" charset="0"/>
                          <a:ea typeface="Microsoft YaHei" charset="-122"/>
                          <a:cs typeface="Microsoft YaHei" charset="-122"/>
                        </a:rPr>
                        <m:t>’</m:t>
                      </m:r>
                      <m:r>
                        <a:rPr kumimoji="1" lang="en-US" altLang="zh-CN" sz="2400" i="1">
                          <a:solidFill>
                            <a:schemeClr val="tx1"/>
                          </a:solidFill>
                          <a:latin typeface="Cambria Math" charset="0"/>
                          <a:ea typeface="Microsoft YaHei" charset="-122"/>
                          <a:cs typeface="Microsoft YaHei" charset="-122"/>
                        </a:rPr>
                        <m:t>)</m:t>
                      </m:r>
                    </m:oMath>
                  </a14:m>
                  <a:r>
                    <a:rPr kumimoji="1" lang="zh-CN" altLang="en-US" sz="2400" dirty="0" smtClean="0">
                      <a:solidFill>
                        <a:schemeClr val="tx1"/>
                      </a:solidFill>
                      <a:latin typeface="Microsoft YaHei" charset="-122"/>
                      <a:ea typeface="Microsoft YaHei" charset="-122"/>
                      <a:cs typeface="Microsoft YaHei" charset="-122"/>
                    </a:rPr>
                    <a:t>，若</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𝑉</m:t>
                      </m:r>
                      <m:r>
                        <a:rPr kumimoji="1" lang="zh-CN" altLang="en-US" sz="2400" i="1">
                          <a:solidFill>
                            <a:schemeClr val="tx1"/>
                          </a:solidFill>
                          <a:latin typeface="Cambria Math" charset="0"/>
                          <a:ea typeface="Microsoft YaHei" charset="-122"/>
                          <a:cs typeface="Microsoft YaHei" charset="-122"/>
                        </a:rPr>
                        <m:t>’</m:t>
                      </m:r>
                    </m:oMath>
                  </a14:m>
                  <a:r>
                    <a:rPr kumimoji="1" lang="zh-CN" altLang="en-US" sz="2400" dirty="0" smtClean="0">
                      <a:solidFill>
                        <a:schemeClr val="tx1"/>
                      </a:solidFill>
                      <a:latin typeface="Microsoft YaHei" charset="-122"/>
                      <a:ea typeface="Microsoft YaHei" charset="-122"/>
                      <a:cs typeface="Microsoft YaHei" charset="-122"/>
                    </a:rPr>
                    <a:t>是</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𝑉</m:t>
                      </m:r>
                    </m:oMath>
                  </a14:m>
                  <a:r>
                    <a:rPr kumimoji="1" lang="zh-CN" altLang="en-US" sz="2400" dirty="0" smtClean="0">
                      <a:solidFill>
                        <a:schemeClr val="tx1"/>
                      </a:solidFill>
                      <a:latin typeface="Microsoft YaHei" charset="-122"/>
                      <a:ea typeface="Microsoft YaHei" charset="-122"/>
                      <a:cs typeface="Microsoft YaHei" charset="-122"/>
                    </a:rPr>
                    <a:t>的子集，即</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𝑉</m:t>
                      </m:r>
                      <m:r>
                        <a:rPr kumimoji="1" lang="zh-CN" altLang="en-US" sz="2400" i="1">
                          <a:solidFill>
                            <a:schemeClr val="tx1"/>
                          </a:solidFill>
                          <a:latin typeface="Cambria Math" charset="0"/>
                          <a:ea typeface="Microsoft YaHei" charset="-122"/>
                          <a:cs typeface="Microsoft YaHei" charset="-122"/>
                        </a:rPr>
                        <m:t>’</m:t>
                      </m:r>
                      <m:r>
                        <a:rPr kumimoji="1" lang="en-US" altLang="zh-CN" sz="2400" i="1" smtClean="0">
                          <a:solidFill>
                            <a:schemeClr val="tx1"/>
                          </a:solidFill>
                          <a:latin typeface="Cambria Math" charset="0"/>
                          <a:ea typeface="Cambria Math" charset="0"/>
                          <a:cs typeface="Cambria Math" charset="0"/>
                        </a:rPr>
                        <m:t>⊆</m:t>
                      </m:r>
                      <m:r>
                        <a:rPr kumimoji="1" lang="en-US" altLang="zh-CN" sz="2400" i="1">
                          <a:solidFill>
                            <a:schemeClr val="tx1"/>
                          </a:solidFill>
                          <a:latin typeface="Cambria Math" charset="0"/>
                          <a:ea typeface="Microsoft YaHei" charset="-122"/>
                          <a:cs typeface="Microsoft YaHei" charset="-122"/>
                        </a:rPr>
                        <m:t>𝑉</m:t>
                      </m:r>
                    </m:oMath>
                  </a14:m>
                  <a:r>
                    <a:rPr kumimoji="1" lang="zh-CN" altLang="en-US" sz="2400" dirty="0" smtClean="0">
                      <a:solidFill>
                        <a:schemeClr val="tx1"/>
                      </a:solidFill>
                      <a:latin typeface="Microsoft YaHei" charset="-122"/>
                      <a:ea typeface="Microsoft YaHei" charset="-122"/>
                      <a:cs typeface="Microsoft YaHei" charset="-122"/>
                    </a:rPr>
                    <a:t>，且</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𝐸</m:t>
                      </m:r>
                      <m:r>
                        <a:rPr kumimoji="1" lang="zh-CN" altLang="en-US" sz="2400" i="1">
                          <a:solidFill>
                            <a:schemeClr val="tx1"/>
                          </a:solidFill>
                          <a:latin typeface="Cambria Math" charset="0"/>
                          <a:ea typeface="Microsoft YaHei" charset="-122"/>
                          <a:cs typeface="Microsoft YaHei" charset="-122"/>
                        </a:rPr>
                        <m:t>’</m:t>
                      </m:r>
                    </m:oMath>
                  </a14:m>
                  <a:r>
                    <a:rPr kumimoji="1" lang="zh-CN" altLang="en-US" sz="2400" dirty="0" smtClean="0">
                      <a:solidFill>
                        <a:schemeClr val="tx1"/>
                      </a:solidFill>
                      <a:latin typeface="Microsoft YaHei" charset="-122"/>
                      <a:ea typeface="Microsoft YaHei" charset="-122"/>
                      <a:cs typeface="Microsoft YaHei" charset="-122"/>
                    </a:rPr>
                    <a:t>是</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𝐸</m:t>
                      </m:r>
                    </m:oMath>
                  </a14:m>
                  <a:r>
                    <a:rPr kumimoji="1" lang="zh-CN" altLang="en-US" sz="2400" dirty="0">
                      <a:solidFill>
                        <a:schemeClr val="tx1"/>
                      </a:solidFill>
                      <a:latin typeface="Microsoft YaHei" charset="-122"/>
                      <a:ea typeface="Microsoft YaHei" charset="-122"/>
                      <a:cs typeface="Microsoft YaHei" charset="-122"/>
                    </a:rPr>
                    <a:t>的子集，即</a:t>
                  </a:r>
                  <a14:m>
                    <m:oMath xmlns:m="http://schemas.openxmlformats.org/officeDocument/2006/math">
                      <m:r>
                        <a:rPr kumimoji="1" lang="en-US" altLang="zh-CN" sz="2400" b="0" i="1" dirty="0" smtClean="0">
                          <a:solidFill>
                            <a:schemeClr val="tx1"/>
                          </a:solidFill>
                          <a:latin typeface="Cambria Math" charset="0"/>
                          <a:ea typeface="Microsoft YaHei" charset="-122"/>
                          <a:cs typeface="Microsoft YaHei" charset="-122"/>
                        </a:rPr>
                        <m:t>𝐸</m:t>
                      </m:r>
                      <m:r>
                        <a:rPr kumimoji="1" lang="zh-CN" altLang="en-US" sz="2400" i="1">
                          <a:solidFill>
                            <a:schemeClr val="tx1"/>
                          </a:solidFill>
                          <a:latin typeface="Cambria Math" charset="0"/>
                          <a:ea typeface="Microsoft YaHei" charset="-122"/>
                          <a:cs typeface="Microsoft YaHei" charset="-122"/>
                        </a:rPr>
                        <m:t>’</m:t>
                      </m:r>
                      <m:r>
                        <a:rPr kumimoji="1" lang="en-US" altLang="zh-CN" sz="2400" i="1">
                          <a:solidFill>
                            <a:schemeClr val="tx1"/>
                          </a:solidFill>
                          <a:latin typeface="Cambria Math" charset="0"/>
                          <a:ea typeface="Microsoft YaHei" charset="-122"/>
                          <a:cs typeface="Microsoft YaHei" charset="-122"/>
                        </a:rPr>
                        <m:t>⊆</m:t>
                      </m:r>
                      <m:r>
                        <a:rPr kumimoji="1" lang="en-US" altLang="zh-CN" sz="2400" b="0" i="1" smtClean="0">
                          <a:solidFill>
                            <a:schemeClr val="tx1"/>
                          </a:solidFill>
                          <a:latin typeface="Cambria Math" charset="0"/>
                          <a:ea typeface="Microsoft YaHei" charset="-122"/>
                          <a:cs typeface="Microsoft YaHei" charset="-122"/>
                        </a:rPr>
                        <m:t>𝐸</m:t>
                      </m:r>
                      <m:r>
                        <a:rPr kumimoji="1" lang="zh-CN" altLang="en-US" sz="2400" i="1">
                          <a:solidFill>
                            <a:schemeClr val="tx1"/>
                          </a:solidFill>
                          <a:latin typeface="Cambria Math" charset="0"/>
                          <a:ea typeface="Microsoft YaHei" charset="-122"/>
                          <a:cs typeface="Microsoft YaHei" charset="-122"/>
                        </a:rPr>
                        <m:t> </m:t>
                      </m:r>
                    </m:oMath>
                  </a14:m>
                  <a:r>
                    <a:rPr kumimoji="1" lang="zh-CN" altLang="en-US" sz="2400" dirty="0" smtClean="0">
                      <a:solidFill>
                        <a:schemeClr val="tx1"/>
                      </a:solidFill>
                      <a:latin typeface="Microsoft YaHei" charset="-122"/>
                      <a:ea typeface="Microsoft YaHei" charset="-122"/>
                      <a:cs typeface="Microsoft YaHei" charset="-122"/>
                    </a:rPr>
                    <a:t>，并且</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𝐸</m:t>
                      </m:r>
                      <m:r>
                        <a:rPr kumimoji="1" lang="zh-CN" altLang="en-US" sz="2400" i="1">
                          <a:solidFill>
                            <a:schemeClr val="tx1"/>
                          </a:solidFill>
                          <a:latin typeface="Cambria Math" charset="0"/>
                          <a:ea typeface="Microsoft YaHei" charset="-122"/>
                          <a:cs typeface="Microsoft YaHei" charset="-122"/>
                        </a:rPr>
                        <m:t>’</m:t>
                      </m:r>
                    </m:oMath>
                  </a14:m>
                  <a:r>
                    <a:rPr kumimoji="1" lang="zh-CN" altLang="en-US" sz="2400" dirty="0" smtClean="0">
                      <a:solidFill>
                        <a:schemeClr val="tx1"/>
                      </a:solidFill>
                      <a:latin typeface="Microsoft YaHei" charset="-122"/>
                      <a:ea typeface="Microsoft YaHei" charset="-122"/>
                      <a:cs typeface="Microsoft YaHei" charset="-122"/>
                    </a:rPr>
                    <a:t>中所涉及到的顶点全部包含在</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𝑉</m:t>
                      </m:r>
                      <m:r>
                        <a:rPr kumimoji="1" lang="zh-CN" altLang="en-US" sz="2400" i="1">
                          <a:solidFill>
                            <a:schemeClr val="tx1"/>
                          </a:solidFill>
                          <a:latin typeface="Cambria Math" charset="0"/>
                          <a:ea typeface="Microsoft YaHei" charset="-122"/>
                          <a:cs typeface="Microsoft YaHei" charset="-122"/>
                        </a:rPr>
                        <m:t>’</m:t>
                      </m:r>
                    </m:oMath>
                  </a14:m>
                  <a:r>
                    <a:rPr kumimoji="1" lang="zh-CN" altLang="en-US" sz="2400" dirty="0" smtClean="0">
                      <a:solidFill>
                        <a:schemeClr val="tx1"/>
                      </a:solidFill>
                      <a:latin typeface="Microsoft YaHei" charset="-122"/>
                      <a:ea typeface="Microsoft YaHei" charset="-122"/>
                      <a:cs typeface="Microsoft YaHei" charset="-122"/>
                    </a:rPr>
                    <a:t>中，则称</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𝐺</m:t>
                      </m:r>
                      <m:r>
                        <a:rPr kumimoji="1" lang="zh-CN" altLang="en-US" sz="2400" i="1">
                          <a:solidFill>
                            <a:schemeClr val="tx1"/>
                          </a:solidFill>
                          <a:latin typeface="Cambria Math" charset="0"/>
                          <a:ea typeface="Microsoft YaHei" charset="-122"/>
                          <a:cs typeface="Microsoft YaHei" charset="-122"/>
                        </a:rPr>
                        <m:t>’</m:t>
                      </m:r>
                    </m:oMath>
                  </a14:m>
                  <a:r>
                    <a:rPr kumimoji="1" lang="zh-CN" altLang="en-US" sz="2400" dirty="0" smtClean="0">
                      <a:solidFill>
                        <a:schemeClr val="tx1"/>
                      </a:solidFill>
                      <a:latin typeface="Microsoft YaHei" charset="-122"/>
                      <a:ea typeface="Microsoft YaHei" charset="-122"/>
                      <a:cs typeface="Microsoft YaHei" charset="-122"/>
                    </a:rPr>
                    <a:t>是</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𝐺</m:t>
                      </m:r>
                    </m:oMath>
                  </a14:m>
                  <a:r>
                    <a:rPr kumimoji="1" lang="zh-CN" altLang="en-US" sz="2400" dirty="0" smtClean="0">
                      <a:solidFill>
                        <a:schemeClr val="tx1"/>
                      </a:solidFill>
                      <a:latin typeface="Microsoft YaHei" charset="-122"/>
                      <a:ea typeface="Microsoft YaHei" charset="-122"/>
                      <a:cs typeface="Microsoft YaHei" charset="-122"/>
                    </a:rPr>
                    <a:t>的子图</a:t>
                  </a:r>
                  <a:endParaRPr kumimoji="1" lang="zh-CN" altLang="en-US" sz="2400" dirty="0">
                    <a:solidFill>
                      <a:schemeClr val="tx1"/>
                    </a:solidFill>
                    <a:latin typeface="Microsoft YaHei" charset="-122"/>
                    <a:ea typeface="Microsoft YaHei" charset="-122"/>
                    <a:cs typeface="Microsoft YaHei" charset="-122"/>
                  </a:endParaRPr>
                </a:p>
              </p:txBody>
            </p:sp>
          </mc:Choice>
          <mc:Fallback xmlns="">
            <p:sp>
              <p:nvSpPr>
                <p:cNvPr id="22" name="矩形 21"/>
                <p:cNvSpPr>
                  <a:spLocks noRot="1" noChangeAspect="1" noMove="1" noResize="1" noEditPoints="1" noAdjustHandles="1" noChangeArrowheads="1" noChangeShapeType="1" noTextEdit="1"/>
                </p:cNvSpPr>
                <p:nvPr/>
              </p:nvSpPr>
              <p:spPr>
                <a:xfrm>
                  <a:off x="2080298" y="1186797"/>
                  <a:ext cx="7277980" cy="1502497"/>
                </a:xfrm>
                <a:prstGeom prst="rect">
                  <a:avLst/>
                </a:prstGeom>
                <a:blipFill rotWithShape="0">
                  <a:blip r:embed="rId3"/>
                  <a:stretch>
                    <a:fillRect l="-77"/>
                  </a:stretch>
                </a:blipFill>
                <a:ln>
                  <a:noFill/>
                </a:ln>
                <a:effectLst>
                  <a:outerShdw blurRad="50800" dist="76200" dir="2700000" algn="tl" rotWithShape="0">
                    <a:prstClr val="black">
                      <a:alpha val="40000"/>
                    </a:prstClr>
                  </a:outerShdw>
                </a:effectLst>
              </p:spPr>
              <p:txBody>
                <a:bodyPr/>
                <a:lstStyle/>
                <a:p>
                  <a:r>
                    <a:rPr lang="zh-CN" altLang="en-US">
                      <a:noFill/>
                    </a:rPr>
                    <a:t> </a:t>
                  </a:r>
                </a:p>
              </p:txBody>
            </p:sp>
          </mc:Fallback>
        </mc:AlternateContent>
      </p:grpSp>
      <p:grpSp>
        <p:nvGrpSpPr>
          <p:cNvPr id="52" name="组 51"/>
          <p:cNvGrpSpPr/>
          <p:nvPr/>
        </p:nvGrpSpPr>
        <p:grpSpPr>
          <a:xfrm>
            <a:off x="683568" y="3284984"/>
            <a:ext cx="7488832" cy="3242593"/>
            <a:chOff x="683568" y="3284984"/>
            <a:chExt cx="7488832" cy="3242593"/>
          </a:xfrm>
        </p:grpSpPr>
        <p:graphicFrame>
          <p:nvGraphicFramePr>
            <p:cNvPr id="26" name="Object 2"/>
            <p:cNvGraphicFramePr>
              <a:graphicFrameLocks noChangeAspect="1"/>
            </p:cNvGraphicFramePr>
            <p:nvPr>
              <p:extLst>
                <p:ext uri="{D42A27DB-BD31-4B8C-83A1-F6EECF244321}">
                  <p14:modId xmlns:p14="http://schemas.microsoft.com/office/powerpoint/2010/main" val="1361192573"/>
                </p:ext>
              </p:extLst>
            </p:nvPr>
          </p:nvGraphicFramePr>
          <p:xfrm>
            <a:off x="5328605" y="3284984"/>
            <a:ext cx="2843795" cy="2780928"/>
          </p:xfrm>
          <a:graphic>
            <a:graphicData uri="http://schemas.openxmlformats.org/presentationml/2006/ole">
              <mc:AlternateContent xmlns:mc="http://schemas.openxmlformats.org/markup-compatibility/2006">
                <mc:Choice xmlns:v="urn:schemas-microsoft-com:vml" Requires="v">
                  <p:oleObj spid="_x0000_s12378" r:id="rId4" imgW="2938902" imgH="1462140" progId="">
                    <p:embed/>
                  </p:oleObj>
                </mc:Choice>
                <mc:Fallback>
                  <p:oleObj r:id="rId4" imgW="2938902" imgH="146214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r="56963" b="13461"/>
                        <a:stretch>
                          <a:fillRect/>
                        </a:stretch>
                      </p:blipFill>
                      <p:spPr bwMode="auto">
                        <a:xfrm>
                          <a:off x="5328605" y="3284984"/>
                          <a:ext cx="2843795" cy="27809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9" name="组 48"/>
            <p:cNvGrpSpPr/>
            <p:nvPr/>
          </p:nvGrpSpPr>
          <p:grpSpPr>
            <a:xfrm>
              <a:off x="683568" y="3284984"/>
              <a:ext cx="2843795" cy="2780928"/>
              <a:chOff x="799221" y="3501008"/>
              <a:chExt cx="2843795" cy="2780928"/>
            </a:xfrm>
          </p:grpSpPr>
          <p:graphicFrame>
            <p:nvGraphicFramePr>
              <p:cNvPr id="33" name="Object 2"/>
              <p:cNvGraphicFramePr>
                <a:graphicFrameLocks noChangeAspect="1"/>
              </p:cNvGraphicFramePr>
              <p:nvPr>
                <p:extLst>
                  <p:ext uri="{D42A27DB-BD31-4B8C-83A1-F6EECF244321}">
                    <p14:modId xmlns:p14="http://schemas.microsoft.com/office/powerpoint/2010/main" val="1747165007"/>
                  </p:ext>
                </p:extLst>
              </p:nvPr>
            </p:nvGraphicFramePr>
            <p:xfrm>
              <a:off x="799221" y="3501008"/>
              <a:ext cx="2843795" cy="2780928"/>
            </p:xfrm>
            <a:graphic>
              <a:graphicData uri="http://schemas.openxmlformats.org/presentationml/2006/ole">
                <mc:AlternateContent xmlns:mc="http://schemas.openxmlformats.org/markup-compatibility/2006">
                  <mc:Choice xmlns:v="urn:schemas-microsoft-com:vml" Requires="v">
                    <p:oleObj spid="_x0000_s12379" r:id="rId6" imgW="2938902" imgH="1462140" progId="">
                      <p:embed/>
                    </p:oleObj>
                  </mc:Choice>
                  <mc:Fallback>
                    <p:oleObj r:id="rId6" imgW="2938902" imgH="146214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r="56963" b="13461"/>
                          <a:stretch>
                            <a:fillRect/>
                          </a:stretch>
                        </p:blipFill>
                        <p:spPr bwMode="auto">
                          <a:xfrm>
                            <a:off x="799221" y="3501008"/>
                            <a:ext cx="2843795" cy="27809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0" name="直线连接符 9"/>
              <p:cNvCxnSpPr/>
              <p:nvPr/>
            </p:nvCxnSpPr>
            <p:spPr>
              <a:xfrm>
                <a:off x="1223136" y="4653136"/>
                <a:ext cx="1944216" cy="0"/>
              </a:xfrm>
              <a:prstGeom prst="line">
                <a:avLst/>
              </a:prstGeom>
            </p:spPr>
            <p:style>
              <a:lnRef idx="1">
                <a:schemeClr val="dk1"/>
              </a:lnRef>
              <a:fillRef idx="0">
                <a:schemeClr val="dk1"/>
              </a:fillRef>
              <a:effectRef idx="0">
                <a:schemeClr val="dk1"/>
              </a:effectRef>
              <a:fontRef idx="minor">
                <a:schemeClr val="tx1"/>
              </a:fontRef>
            </p:style>
          </p:cxnSp>
          <p:cxnSp>
            <p:nvCxnSpPr>
              <p:cNvPr id="34" name="直线连接符 33"/>
              <p:cNvCxnSpPr/>
              <p:nvPr/>
            </p:nvCxnSpPr>
            <p:spPr>
              <a:xfrm>
                <a:off x="2313118" y="4095812"/>
                <a:ext cx="665828" cy="1763704"/>
              </a:xfrm>
              <a:prstGeom prst="line">
                <a:avLst/>
              </a:prstGeom>
            </p:spPr>
            <p:style>
              <a:lnRef idx="1">
                <a:schemeClr val="dk1"/>
              </a:lnRef>
              <a:fillRef idx="0">
                <a:schemeClr val="dk1"/>
              </a:fillRef>
              <a:effectRef idx="0">
                <a:schemeClr val="dk1"/>
              </a:effectRef>
              <a:fontRef idx="minor">
                <a:schemeClr val="tx1"/>
              </a:fontRef>
            </p:style>
          </p:cxnSp>
          <p:cxnSp>
            <p:nvCxnSpPr>
              <p:cNvPr id="35" name="直线连接符 34"/>
              <p:cNvCxnSpPr/>
              <p:nvPr/>
            </p:nvCxnSpPr>
            <p:spPr>
              <a:xfrm flipH="1">
                <a:off x="1637428" y="4882594"/>
                <a:ext cx="1656184" cy="1108282"/>
              </a:xfrm>
              <a:prstGeom prst="line">
                <a:avLst/>
              </a:prstGeom>
            </p:spPr>
            <p:style>
              <a:lnRef idx="1">
                <a:schemeClr val="dk1"/>
              </a:lnRef>
              <a:fillRef idx="0">
                <a:schemeClr val="dk1"/>
              </a:fillRef>
              <a:effectRef idx="0">
                <a:schemeClr val="dk1"/>
              </a:effectRef>
              <a:fontRef idx="minor">
                <a:schemeClr val="tx1"/>
              </a:fontRef>
            </p:style>
          </p:cxnSp>
          <p:cxnSp>
            <p:nvCxnSpPr>
              <p:cNvPr id="37" name="直线连接符 36"/>
              <p:cNvCxnSpPr/>
              <p:nvPr/>
            </p:nvCxnSpPr>
            <p:spPr>
              <a:xfrm>
                <a:off x="1223136" y="4797152"/>
                <a:ext cx="756576" cy="360040"/>
              </a:xfrm>
              <a:prstGeom prst="line">
                <a:avLst/>
              </a:prstGeom>
            </p:spPr>
            <p:style>
              <a:lnRef idx="1">
                <a:schemeClr val="dk1"/>
              </a:lnRef>
              <a:fillRef idx="0">
                <a:schemeClr val="dk1"/>
              </a:fillRef>
              <a:effectRef idx="0">
                <a:schemeClr val="dk1"/>
              </a:effectRef>
              <a:fontRef idx="minor">
                <a:schemeClr val="tx1"/>
              </a:fontRef>
            </p:style>
          </p:cxnSp>
          <p:cxnSp>
            <p:nvCxnSpPr>
              <p:cNvPr id="40" name="直线连接符 39"/>
              <p:cNvCxnSpPr/>
              <p:nvPr/>
            </p:nvCxnSpPr>
            <p:spPr>
              <a:xfrm>
                <a:off x="1170255" y="4882594"/>
                <a:ext cx="1601545" cy="1066686"/>
              </a:xfrm>
              <a:prstGeom prst="line">
                <a:avLst/>
              </a:prstGeom>
            </p:spPr>
            <p:style>
              <a:lnRef idx="1">
                <a:schemeClr val="dk1"/>
              </a:lnRef>
              <a:fillRef idx="0">
                <a:schemeClr val="dk1"/>
              </a:fillRef>
              <a:effectRef idx="0">
                <a:schemeClr val="dk1"/>
              </a:effectRef>
              <a:fontRef idx="minor">
                <a:schemeClr val="tx1"/>
              </a:fontRef>
            </p:style>
          </p:cxnSp>
          <p:cxnSp>
            <p:nvCxnSpPr>
              <p:cNvPr id="44" name="直线连接符 43"/>
              <p:cNvCxnSpPr/>
              <p:nvPr/>
            </p:nvCxnSpPr>
            <p:spPr>
              <a:xfrm flipH="1">
                <a:off x="2376248" y="4734022"/>
                <a:ext cx="801712" cy="360040"/>
              </a:xfrm>
              <a:prstGeom prst="line">
                <a:avLst/>
              </a:prstGeom>
            </p:spPr>
            <p:style>
              <a:lnRef idx="1">
                <a:schemeClr val="dk1"/>
              </a:lnRef>
              <a:fillRef idx="0">
                <a:schemeClr val="dk1"/>
              </a:fillRef>
              <a:effectRef idx="0">
                <a:schemeClr val="dk1"/>
              </a:effectRef>
              <a:fontRef idx="minor">
                <a:schemeClr val="tx1"/>
              </a:fontRef>
            </p:style>
          </p:cxnSp>
        </p:grpSp>
        <p:sp>
          <p:nvSpPr>
            <p:cNvPr id="50" name="虚尾箭头 49"/>
            <p:cNvSpPr/>
            <p:nvPr/>
          </p:nvSpPr>
          <p:spPr>
            <a:xfrm>
              <a:off x="3923928" y="4149080"/>
              <a:ext cx="1152128" cy="1008112"/>
            </a:xfrm>
            <a:prstGeom prst="stripedRightArrow">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文本框 50"/>
            <p:cNvSpPr txBox="1"/>
            <p:nvPr/>
          </p:nvSpPr>
          <p:spPr>
            <a:xfrm>
              <a:off x="6350392" y="6065912"/>
              <a:ext cx="800219" cy="461665"/>
            </a:xfrm>
            <a:prstGeom prst="rect">
              <a:avLst/>
            </a:prstGeom>
            <a:noFill/>
          </p:spPr>
          <p:txBody>
            <a:bodyPr wrap="none" rtlCol="0">
              <a:spAutoFit/>
            </a:bodyPr>
            <a:lstStyle/>
            <a:p>
              <a:r>
                <a:rPr kumimoji="1" lang="zh-CN" altLang="en-US" sz="2400" smtClean="0">
                  <a:latin typeface="Microsoft YaHei" charset="-122"/>
                  <a:ea typeface="Microsoft YaHei" charset="-122"/>
                  <a:cs typeface="Microsoft YaHei" charset="-122"/>
                </a:rPr>
                <a:t>子图</a:t>
              </a:r>
              <a:endParaRPr kumimoji="1" lang="zh-CN" altLang="en-US" sz="2400" dirty="0">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140779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fill="hold"/>
                                        <p:tgtEl>
                                          <p:spTgt spid="52"/>
                                        </p:tgtEl>
                                        <p:attrNameLst>
                                          <p:attrName>ppt_x</p:attrName>
                                        </p:attrNameLst>
                                      </p:cBhvr>
                                      <p:tavLst>
                                        <p:tav tm="0">
                                          <p:val>
                                            <p:strVal val="#ppt_x"/>
                                          </p:val>
                                        </p:tav>
                                        <p:tav tm="100000">
                                          <p:val>
                                            <p:strVal val="#ppt_x"/>
                                          </p:val>
                                        </p:tav>
                                      </p:tavLst>
                                    </p:anim>
                                    <p:anim calcmode="lin" valueType="num">
                                      <p:cBhvr additive="base">
                                        <p:cTn id="14"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2</a:t>
            </a:r>
            <a:r>
              <a:rPr lang="zh-CN" altLang="en-US" dirty="0" smtClean="0">
                <a:latin typeface="黑体" pitchFamily="49" charset="-122"/>
                <a:ea typeface="黑体" pitchFamily="49" charset="-122"/>
              </a:rPr>
              <a:t> 图的基本术语</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3" name="组 2"/>
          <p:cNvGrpSpPr/>
          <p:nvPr/>
        </p:nvGrpSpPr>
        <p:grpSpPr>
          <a:xfrm>
            <a:off x="952175" y="1196752"/>
            <a:ext cx="7796289" cy="646331"/>
            <a:chOff x="758528" y="1069113"/>
            <a:chExt cx="7796289" cy="646331"/>
          </a:xfrm>
        </p:grpSpPr>
        <p:sp>
          <p:nvSpPr>
            <p:cNvPr id="20" name="文本框 19"/>
            <p:cNvSpPr txBox="1"/>
            <p:nvPr/>
          </p:nvSpPr>
          <p:spPr>
            <a:xfrm>
              <a:off x="758528" y="1069113"/>
              <a:ext cx="1289226" cy="646331"/>
            </a:xfrm>
            <a:prstGeom prst="rect">
              <a:avLst/>
            </a:prstGeom>
            <a:noFill/>
          </p:spPr>
          <p:txBody>
            <a:bodyPr wrap="square" rtlCol="0">
              <a:spAutoFit/>
            </a:bodyPr>
            <a:lstStyle/>
            <a:p>
              <a:pPr algn="ctr"/>
              <a:r>
                <a:rPr kumimoji="1" lang="zh-CN" altLang="en-US" sz="3600" dirty="0" smtClean="0">
                  <a:solidFill>
                    <a:srgbClr val="02BAF8"/>
                  </a:solidFill>
                  <a:latin typeface="Microsoft YaHei" charset="-122"/>
                  <a:ea typeface="Microsoft YaHei" charset="-122"/>
                  <a:cs typeface="Microsoft YaHei" charset="-122"/>
                </a:rPr>
                <a:t>路径</a:t>
              </a:r>
              <a:endParaRPr kumimoji="1" lang="zh-CN" altLang="en-US" sz="3600" dirty="0">
                <a:solidFill>
                  <a:srgbClr val="02BAF8"/>
                </a:solidFill>
                <a:latin typeface="Microsoft YaHei" charset="-122"/>
                <a:ea typeface="Microsoft YaHei" charset="-122"/>
                <a:cs typeface="Microsoft YaHei" charset="-122"/>
              </a:endParaRPr>
            </a:p>
          </p:txBody>
        </p:sp>
        <p:cxnSp>
          <p:nvCxnSpPr>
            <p:cNvPr id="21" name="直线连接符 20"/>
            <p:cNvCxnSpPr/>
            <p:nvPr/>
          </p:nvCxnSpPr>
          <p:spPr>
            <a:xfrm>
              <a:off x="2002089" y="1105118"/>
              <a:ext cx="0" cy="574322"/>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p:cNvSpPr/>
                <p:nvPr/>
              </p:nvSpPr>
              <p:spPr>
                <a:xfrm>
                  <a:off x="2067179" y="1145085"/>
                  <a:ext cx="6487638" cy="49438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smtClean="0">
                      <a:solidFill>
                        <a:schemeClr val="tx1"/>
                      </a:solidFill>
                      <a:latin typeface="Microsoft YaHei" charset="-122"/>
                      <a:ea typeface="Microsoft YaHei" charset="-122"/>
                      <a:cs typeface="Microsoft YaHei" charset="-122"/>
                    </a:rPr>
                    <a:t>从</a:t>
                  </a:r>
                  <a14:m>
                    <m:oMath xmlns:m="http://schemas.openxmlformats.org/officeDocument/2006/math">
                      <m:r>
                        <a:rPr kumimoji="1" lang="en-US" altLang="zh-CN" sz="2400" b="0" i="1" smtClean="0">
                          <a:solidFill>
                            <a:schemeClr val="tx1"/>
                          </a:solidFill>
                          <a:latin typeface="Cambria Math" charset="0"/>
                          <a:ea typeface="Microsoft YaHei" charset="-122"/>
                          <a:cs typeface="Microsoft YaHei" charset="-122"/>
                        </a:rPr>
                        <m:t>𝑣</m:t>
                      </m:r>
                    </m:oMath>
                  </a14:m>
                  <a:r>
                    <a:rPr kumimoji="1" lang="zh-CN" altLang="en-US" sz="2400" dirty="0" smtClean="0">
                      <a:solidFill>
                        <a:schemeClr val="tx1"/>
                      </a:solidFill>
                      <a:latin typeface="Microsoft YaHei" charset="-122"/>
                      <a:ea typeface="Microsoft YaHei" charset="-122"/>
                      <a:cs typeface="Microsoft YaHei" charset="-122"/>
                    </a:rPr>
                    <a:t>到</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𝑣</m:t>
                      </m:r>
                      <m:r>
                        <a:rPr kumimoji="1" lang="en-US" altLang="zh-CN" sz="2400" b="0" i="1" smtClean="0">
                          <a:solidFill>
                            <a:schemeClr val="tx1"/>
                          </a:solidFill>
                          <a:latin typeface="Cambria Math" charset="0"/>
                          <a:ea typeface="Microsoft YaHei" charset="-122"/>
                          <a:cs typeface="Microsoft YaHei" charset="-122"/>
                        </a:rPr>
                        <m:t>′</m:t>
                      </m:r>
                    </m:oMath>
                  </a14:m>
                  <a:r>
                    <a:rPr kumimoji="1" lang="zh-CN" altLang="en-US" sz="2400" dirty="0" smtClean="0">
                      <a:solidFill>
                        <a:schemeClr val="tx1"/>
                      </a:solidFill>
                      <a:latin typeface="Microsoft YaHei" charset="-122"/>
                      <a:ea typeface="Microsoft YaHei" charset="-122"/>
                      <a:cs typeface="Microsoft YaHei" charset="-122"/>
                    </a:rPr>
                    <a:t>的一个顶点序列</a:t>
                  </a:r>
                  <a:endParaRPr kumimoji="1" lang="zh-CN" altLang="en-US" sz="2400" dirty="0">
                    <a:solidFill>
                      <a:schemeClr val="tx1"/>
                    </a:solidFill>
                    <a:latin typeface="Microsoft YaHei" charset="-122"/>
                    <a:ea typeface="Microsoft YaHei" charset="-122"/>
                    <a:cs typeface="Microsoft YaHei" charset="-122"/>
                  </a:endParaRPr>
                </a:p>
              </p:txBody>
            </p:sp>
          </mc:Choice>
          <mc:Fallback xmlns="">
            <p:sp>
              <p:nvSpPr>
                <p:cNvPr id="22" name="矩形 21"/>
                <p:cNvSpPr>
                  <a:spLocks noRot="1" noChangeAspect="1" noMove="1" noResize="1" noEditPoints="1" noAdjustHandles="1" noChangeArrowheads="1" noChangeShapeType="1" noTextEdit="1"/>
                </p:cNvSpPr>
                <p:nvPr/>
              </p:nvSpPr>
              <p:spPr>
                <a:xfrm>
                  <a:off x="2067179" y="1145085"/>
                  <a:ext cx="6487638" cy="494385"/>
                </a:xfrm>
                <a:prstGeom prst="rect">
                  <a:avLst/>
                </a:prstGeom>
                <a:blipFill rotWithShape="0">
                  <a:blip r:embed="rId2"/>
                  <a:stretch>
                    <a:fillRect l="-91"/>
                  </a:stretch>
                </a:blipFill>
                <a:ln>
                  <a:noFill/>
                </a:ln>
                <a:effectLst>
                  <a:outerShdw blurRad="50800" dist="76200" dir="2700000" algn="tl" rotWithShape="0">
                    <a:prstClr val="black">
                      <a:alpha val="40000"/>
                    </a:prstClr>
                  </a:outerShdw>
                </a:effectLst>
              </p:spPr>
              <p:txBody>
                <a:bodyPr/>
                <a:lstStyle/>
                <a:p>
                  <a:r>
                    <a:rPr lang="zh-CN" altLang="en-US">
                      <a:noFill/>
                    </a:rPr>
                    <a:t> </a:t>
                  </a:r>
                </a:p>
              </p:txBody>
            </p:sp>
          </mc:Fallback>
        </mc:AlternateContent>
      </p:grpSp>
      <p:grpSp>
        <p:nvGrpSpPr>
          <p:cNvPr id="23" name="组 22"/>
          <p:cNvGrpSpPr/>
          <p:nvPr/>
        </p:nvGrpSpPr>
        <p:grpSpPr>
          <a:xfrm>
            <a:off x="107504" y="1999818"/>
            <a:ext cx="8640960" cy="646331"/>
            <a:chOff x="-86143" y="1069113"/>
            <a:chExt cx="8640960" cy="646331"/>
          </a:xfrm>
        </p:grpSpPr>
        <p:sp>
          <p:nvSpPr>
            <p:cNvPr id="24" name="文本框 23"/>
            <p:cNvSpPr txBox="1"/>
            <p:nvPr/>
          </p:nvSpPr>
          <p:spPr>
            <a:xfrm>
              <a:off x="-86143" y="1069113"/>
              <a:ext cx="2133897" cy="646331"/>
            </a:xfrm>
            <a:prstGeom prst="rect">
              <a:avLst/>
            </a:prstGeom>
            <a:noFill/>
          </p:spPr>
          <p:txBody>
            <a:bodyPr wrap="square" rtlCol="0">
              <a:spAutoFit/>
            </a:bodyPr>
            <a:lstStyle/>
            <a:p>
              <a:pPr algn="ctr"/>
              <a:r>
                <a:rPr kumimoji="1" lang="zh-CN" altLang="en-US" sz="3600" smtClean="0">
                  <a:solidFill>
                    <a:srgbClr val="02BAF8"/>
                  </a:solidFill>
                  <a:latin typeface="Microsoft YaHei" charset="-122"/>
                  <a:ea typeface="Microsoft YaHei" charset="-122"/>
                  <a:cs typeface="Microsoft YaHei" charset="-122"/>
                </a:rPr>
                <a:t>路径长度</a:t>
              </a:r>
              <a:endParaRPr kumimoji="1" lang="zh-CN" altLang="en-US" sz="3600" dirty="0">
                <a:solidFill>
                  <a:srgbClr val="02BAF8"/>
                </a:solidFill>
                <a:latin typeface="Microsoft YaHei" charset="-122"/>
                <a:ea typeface="Microsoft YaHei" charset="-122"/>
                <a:cs typeface="Microsoft YaHei" charset="-122"/>
              </a:endParaRPr>
            </a:p>
          </p:txBody>
        </p:sp>
        <p:cxnSp>
          <p:nvCxnSpPr>
            <p:cNvPr id="25" name="直线连接符 24"/>
            <p:cNvCxnSpPr/>
            <p:nvPr/>
          </p:nvCxnSpPr>
          <p:spPr>
            <a:xfrm>
              <a:off x="2002089" y="1105118"/>
              <a:ext cx="0" cy="574322"/>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2067179" y="1145085"/>
              <a:ext cx="6487638" cy="49438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smtClean="0">
                  <a:solidFill>
                    <a:schemeClr val="tx1"/>
                  </a:solidFill>
                  <a:latin typeface="Microsoft YaHei" charset="-122"/>
                  <a:ea typeface="Microsoft YaHei" charset="-122"/>
                  <a:cs typeface="Microsoft YaHei" charset="-122"/>
                </a:rPr>
                <a:t>两个顶点间路径上边的数目</a:t>
              </a:r>
              <a:endParaRPr kumimoji="1" lang="zh-CN" altLang="en-US" sz="2400" dirty="0">
                <a:solidFill>
                  <a:schemeClr val="tx1"/>
                </a:solidFill>
                <a:latin typeface="Microsoft YaHei" charset="-122"/>
                <a:ea typeface="Microsoft YaHei" charset="-122"/>
                <a:cs typeface="Microsoft YaHei" charset="-122"/>
              </a:endParaRPr>
            </a:p>
          </p:txBody>
        </p:sp>
      </p:grpSp>
      <p:grpSp>
        <p:nvGrpSpPr>
          <p:cNvPr id="28" name="组 27"/>
          <p:cNvGrpSpPr/>
          <p:nvPr/>
        </p:nvGrpSpPr>
        <p:grpSpPr>
          <a:xfrm>
            <a:off x="97160" y="2852936"/>
            <a:ext cx="8640960" cy="1001138"/>
            <a:chOff x="-86143" y="1040335"/>
            <a:chExt cx="8640960" cy="1001138"/>
          </a:xfrm>
        </p:grpSpPr>
        <p:sp>
          <p:nvSpPr>
            <p:cNvPr id="29" name="文本框 28"/>
            <p:cNvSpPr txBox="1"/>
            <p:nvPr/>
          </p:nvSpPr>
          <p:spPr>
            <a:xfrm>
              <a:off x="-86143" y="1069113"/>
              <a:ext cx="2133897" cy="646331"/>
            </a:xfrm>
            <a:prstGeom prst="rect">
              <a:avLst/>
            </a:prstGeom>
            <a:noFill/>
          </p:spPr>
          <p:txBody>
            <a:bodyPr wrap="square" rtlCol="0">
              <a:spAutoFit/>
            </a:bodyPr>
            <a:lstStyle/>
            <a:p>
              <a:pPr algn="ctr"/>
              <a:r>
                <a:rPr kumimoji="1" lang="zh-CN" altLang="en-US" sz="3600" dirty="0" smtClean="0">
                  <a:solidFill>
                    <a:srgbClr val="02BAF8"/>
                  </a:solidFill>
                  <a:latin typeface="Microsoft YaHei" charset="-122"/>
                  <a:ea typeface="Microsoft YaHei" charset="-122"/>
                  <a:cs typeface="Microsoft YaHei" charset="-122"/>
                </a:rPr>
                <a:t>简单路径</a:t>
              </a:r>
              <a:endParaRPr kumimoji="1" lang="zh-CN" altLang="en-US" sz="3600" dirty="0">
                <a:solidFill>
                  <a:srgbClr val="02BAF8"/>
                </a:solidFill>
                <a:latin typeface="Microsoft YaHei" charset="-122"/>
                <a:ea typeface="Microsoft YaHei" charset="-122"/>
                <a:cs typeface="Microsoft YaHei" charset="-122"/>
              </a:endParaRPr>
            </a:p>
          </p:txBody>
        </p:sp>
        <p:cxnSp>
          <p:nvCxnSpPr>
            <p:cNvPr id="30" name="直线连接符 29"/>
            <p:cNvCxnSpPr/>
            <p:nvPr/>
          </p:nvCxnSpPr>
          <p:spPr>
            <a:xfrm flipH="1">
              <a:off x="2001757" y="1040335"/>
              <a:ext cx="332" cy="1001138"/>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2067179" y="1040335"/>
              <a:ext cx="6487638" cy="975370"/>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smtClean="0">
                  <a:solidFill>
                    <a:schemeClr val="tx1"/>
                  </a:solidFill>
                  <a:latin typeface="Microsoft YaHei" charset="-122"/>
                  <a:ea typeface="Microsoft YaHei" charset="-122"/>
                  <a:cs typeface="Microsoft YaHei" charset="-122"/>
                </a:rPr>
                <a:t>一条路径上的所有顶点均不同，则</a:t>
              </a:r>
              <a:r>
                <a:rPr kumimoji="1" lang="zh-CN" altLang="en-US" sz="2400" smtClean="0">
                  <a:solidFill>
                    <a:schemeClr val="tx1"/>
                  </a:solidFill>
                  <a:latin typeface="Microsoft YaHei" charset="-122"/>
                  <a:ea typeface="Microsoft YaHei" charset="-122"/>
                  <a:cs typeface="Microsoft YaHei" charset="-122"/>
                </a:rPr>
                <a:t>称为简单路径</a:t>
              </a:r>
              <a:endParaRPr kumimoji="1" lang="zh-CN" altLang="en-US" sz="2400" dirty="0">
                <a:solidFill>
                  <a:schemeClr val="tx1"/>
                </a:solidFill>
                <a:latin typeface="Microsoft YaHei" charset="-122"/>
                <a:ea typeface="Microsoft YaHei" charset="-122"/>
                <a:cs typeface="Microsoft YaHei" charset="-122"/>
              </a:endParaRPr>
            </a:p>
          </p:txBody>
        </p:sp>
      </p:grpSp>
      <p:grpSp>
        <p:nvGrpSpPr>
          <p:cNvPr id="32" name="组 31"/>
          <p:cNvGrpSpPr/>
          <p:nvPr/>
        </p:nvGrpSpPr>
        <p:grpSpPr>
          <a:xfrm>
            <a:off x="110620" y="4059931"/>
            <a:ext cx="8640960" cy="646331"/>
            <a:chOff x="-86143" y="1069113"/>
            <a:chExt cx="8640960" cy="646331"/>
          </a:xfrm>
        </p:grpSpPr>
        <p:sp>
          <p:nvSpPr>
            <p:cNvPr id="36" name="文本框 35"/>
            <p:cNvSpPr txBox="1"/>
            <p:nvPr/>
          </p:nvSpPr>
          <p:spPr>
            <a:xfrm>
              <a:off x="-86143" y="1069113"/>
              <a:ext cx="2133897" cy="646331"/>
            </a:xfrm>
            <a:prstGeom prst="rect">
              <a:avLst/>
            </a:prstGeom>
            <a:noFill/>
          </p:spPr>
          <p:txBody>
            <a:bodyPr wrap="square" rtlCol="0">
              <a:spAutoFit/>
            </a:bodyPr>
            <a:lstStyle/>
            <a:p>
              <a:pPr algn="ctr"/>
              <a:r>
                <a:rPr kumimoji="1" lang="zh-CN" altLang="en-US" sz="3600" dirty="0" smtClean="0">
                  <a:solidFill>
                    <a:srgbClr val="02BAF8"/>
                  </a:solidFill>
                  <a:latin typeface="Microsoft YaHei" charset="-122"/>
                  <a:ea typeface="Microsoft YaHei" charset="-122"/>
                  <a:cs typeface="Microsoft YaHei" charset="-122"/>
                </a:rPr>
                <a:t>回路</a:t>
              </a:r>
              <a:r>
                <a:rPr kumimoji="1" lang="en-US" altLang="zh-CN" sz="3600" dirty="0" smtClean="0">
                  <a:solidFill>
                    <a:srgbClr val="02BAF8"/>
                  </a:solidFill>
                  <a:latin typeface="Microsoft YaHei" charset="-122"/>
                  <a:ea typeface="Microsoft YaHei" charset="-122"/>
                  <a:cs typeface="Microsoft YaHei" charset="-122"/>
                </a:rPr>
                <a:t>/</a:t>
              </a:r>
              <a:r>
                <a:rPr kumimoji="1" lang="zh-CN" altLang="en-US" sz="3600" dirty="0" smtClean="0">
                  <a:solidFill>
                    <a:srgbClr val="02BAF8"/>
                  </a:solidFill>
                  <a:latin typeface="Microsoft YaHei" charset="-122"/>
                  <a:ea typeface="Microsoft YaHei" charset="-122"/>
                  <a:cs typeface="Microsoft YaHei" charset="-122"/>
                </a:rPr>
                <a:t>环</a:t>
              </a:r>
              <a:endParaRPr kumimoji="1" lang="zh-CN" altLang="en-US" sz="3600" dirty="0">
                <a:solidFill>
                  <a:srgbClr val="02BAF8"/>
                </a:solidFill>
                <a:latin typeface="Microsoft YaHei" charset="-122"/>
                <a:ea typeface="Microsoft YaHei" charset="-122"/>
                <a:cs typeface="Microsoft YaHei" charset="-122"/>
              </a:endParaRPr>
            </a:p>
          </p:txBody>
        </p:sp>
        <p:cxnSp>
          <p:nvCxnSpPr>
            <p:cNvPr id="38" name="直线连接符 37"/>
            <p:cNvCxnSpPr/>
            <p:nvPr/>
          </p:nvCxnSpPr>
          <p:spPr>
            <a:xfrm>
              <a:off x="2002089" y="1105118"/>
              <a:ext cx="0" cy="574322"/>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2067179" y="1145085"/>
              <a:ext cx="6487638" cy="49438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smtClean="0">
                  <a:solidFill>
                    <a:schemeClr val="tx1"/>
                  </a:solidFill>
                  <a:latin typeface="Microsoft YaHei" charset="-122"/>
                  <a:ea typeface="Microsoft YaHei" charset="-122"/>
                  <a:cs typeface="Microsoft YaHei" charset="-122"/>
                </a:rPr>
                <a:t>一条路径的前后两端点相同</a:t>
              </a:r>
              <a:endParaRPr kumimoji="1" lang="zh-CN" altLang="en-US" sz="2400" dirty="0">
                <a:solidFill>
                  <a:schemeClr val="tx1"/>
                </a:solidFill>
                <a:latin typeface="Microsoft YaHei" charset="-122"/>
                <a:ea typeface="Microsoft YaHei" charset="-122"/>
                <a:cs typeface="Microsoft YaHei" charset="-122"/>
              </a:endParaRPr>
            </a:p>
          </p:txBody>
        </p:sp>
      </p:grpSp>
      <p:grpSp>
        <p:nvGrpSpPr>
          <p:cNvPr id="46" name="组 45"/>
          <p:cNvGrpSpPr/>
          <p:nvPr/>
        </p:nvGrpSpPr>
        <p:grpSpPr>
          <a:xfrm>
            <a:off x="107504" y="4862999"/>
            <a:ext cx="8640960" cy="646331"/>
            <a:chOff x="-86143" y="1069113"/>
            <a:chExt cx="8640960" cy="646331"/>
          </a:xfrm>
        </p:grpSpPr>
        <p:sp>
          <p:nvSpPr>
            <p:cNvPr id="47" name="文本框 46"/>
            <p:cNvSpPr txBox="1"/>
            <p:nvPr/>
          </p:nvSpPr>
          <p:spPr>
            <a:xfrm>
              <a:off x="-86143" y="1069113"/>
              <a:ext cx="2133897" cy="646331"/>
            </a:xfrm>
            <a:prstGeom prst="rect">
              <a:avLst/>
            </a:prstGeom>
            <a:noFill/>
          </p:spPr>
          <p:txBody>
            <a:bodyPr wrap="square" rtlCol="0">
              <a:spAutoFit/>
            </a:bodyPr>
            <a:lstStyle/>
            <a:p>
              <a:pPr algn="ctr"/>
              <a:r>
                <a:rPr kumimoji="1" lang="zh-CN" altLang="en-US" sz="3600" dirty="0" smtClean="0">
                  <a:solidFill>
                    <a:srgbClr val="02BAF8"/>
                  </a:solidFill>
                  <a:latin typeface="Microsoft YaHei" charset="-122"/>
                  <a:ea typeface="Microsoft YaHei" charset="-122"/>
                  <a:cs typeface="Microsoft YaHei" charset="-122"/>
                </a:rPr>
                <a:t>简单回路</a:t>
              </a:r>
              <a:endParaRPr kumimoji="1" lang="zh-CN" altLang="en-US" sz="3600" dirty="0">
                <a:solidFill>
                  <a:srgbClr val="02BAF8"/>
                </a:solidFill>
                <a:latin typeface="Microsoft YaHei" charset="-122"/>
                <a:ea typeface="Microsoft YaHei" charset="-122"/>
                <a:cs typeface="Microsoft YaHei" charset="-122"/>
              </a:endParaRPr>
            </a:p>
          </p:txBody>
        </p:sp>
        <p:cxnSp>
          <p:nvCxnSpPr>
            <p:cNvPr id="48" name="直线连接符 47"/>
            <p:cNvCxnSpPr/>
            <p:nvPr/>
          </p:nvCxnSpPr>
          <p:spPr>
            <a:xfrm>
              <a:off x="2002089" y="1105118"/>
              <a:ext cx="0" cy="574322"/>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2067179" y="1145085"/>
              <a:ext cx="6487638" cy="49438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回路中除前后两端点外其余顶点均不同</a:t>
              </a:r>
            </a:p>
          </p:txBody>
        </p:sp>
      </p:grpSp>
    </p:spTree>
    <p:extLst>
      <p:ext uri="{BB962C8B-B14F-4D97-AF65-F5344CB8AC3E}">
        <p14:creationId xmlns:p14="http://schemas.microsoft.com/office/powerpoint/2010/main" val="420282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additive="base">
                                        <p:cTn id="25" dur="500" fill="hold"/>
                                        <p:tgtEl>
                                          <p:spTgt spid="32"/>
                                        </p:tgtEl>
                                        <p:attrNameLst>
                                          <p:attrName>ppt_x</p:attrName>
                                        </p:attrNameLst>
                                      </p:cBhvr>
                                      <p:tavLst>
                                        <p:tav tm="0">
                                          <p:val>
                                            <p:strVal val="#ppt_x"/>
                                          </p:val>
                                        </p:tav>
                                        <p:tav tm="100000">
                                          <p:val>
                                            <p:strVal val="#ppt_x"/>
                                          </p:val>
                                        </p:tav>
                                      </p:tavLst>
                                    </p:anim>
                                    <p:anim calcmode="lin" valueType="num">
                                      <p:cBhvr additive="base">
                                        <p:cTn id="2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anim calcmode="lin" valueType="num">
                                      <p:cBhvr additive="base">
                                        <p:cTn id="31" dur="500" fill="hold"/>
                                        <p:tgtEl>
                                          <p:spTgt spid="46"/>
                                        </p:tgtEl>
                                        <p:attrNameLst>
                                          <p:attrName>ppt_x</p:attrName>
                                        </p:attrNameLst>
                                      </p:cBhvr>
                                      <p:tavLst>
                                        <p:tav tm="0">
                                          <p:val>
                                            <p:strVal val="#ppt_x"/>
                                          </p:val>
                                        </p:tav>
                                        <p:tav tm="100000">
                                          <p:val>
                                            <p:strVal val="#ppt_x"/>
                                          </p:val>
                                        </p:tav>
                                      </p:tavLst>
                                    </p:anim>
                                    <p:anim calcmode="lin" valueType="num">
                                      <p:cBhvr additive="base">
                                        <p:cTn id="32"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2</a:t>
            </a:r>
            <a:r>
              <a:rPr lang="zh-CN" altLang="en-US" dirty="0" smtClean="0">
                <a:latin typeface="黑体" pitchFamily="49" charset="-122"/>
                <a:ea typeface="黑体" pitchFamily="49" charset="-122"/>
              </a:rPr>
              <a:t> 图的基本术语</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3" name="组 2"/>
          <p:cNvGrpSpPr/>
          <p:nvPr/>
        </p:nvGrpSpPr>
        <p:grpSpPr>
          <a:xfrm>
            <a:off x="952175" y="1196752"/>
            <a:ext cx="7940305" cy="646331"/>
            <a:chOff x="758528" y="1069113"/>
            <a:chExt cx="7940305" cy="646331"/>
          </a:xfrm>
        </p:grpSpPr>
        <p:sp>
          <p:nvSpPr>
            <p:cNvPr id="20" name="文本框 19"/>
            <p:cNvSpPr txBox="1"/>
            <p:nvPr/>
          </p:nvSpPr>
          <p:spPr>
            <a:xfrm>
              <a:off x="758528" y="1069113"/>
              <a:ext cx="1289226" cy="646331"/>
            </a:xfrm>
            <a:prstGeom prst="rect">
              <a:avLst/>
            </a:prstGeom>
            <a:noFill/>
          </p:spPr>
          <p:txBody>
            <a:bodyPr wrap="square" rtlCol="0">
              <a:spAutoFit/>
            </a:bodyPr>
            <a:lstStyle/>
            <a:p>
              <a:pPr algn="ctr"/>
              <a:r>
                <a:rPr kumimoji="1" lang="zh-CN" altLang="en-US" sz="3600" dirty="0" smtClean="0">
                  <a:solidFill>
                    <a:srgbClr val="02BAF8"/>
                  </a:solidFill>
                  <a:latin typeface="Microsoft YaHei" charset="-122"/>
                  <a:ea typeface="Microsoft YaHei" charset="-122"/>
                  <a:cs typeface="Microsoft YaHei" charset="-122"/>
                </a:rPr>
                <a:t>连通</a:t>
              </a:r>
              <a:endParaRPr kumimoji="1" lang="zh-CN" altLang="en-US" sz="3600" dirty="0">
                <a:solidFill>
                  <a:srgbClr val="02BAF8"/>
                </a:solidFill>
                <a:latin typeface="Microsoft YaHei" charset="-122"/>
                <a:ea typeface="Microsoft YaHei" charset="-122"/>
                <a:cs typeface="Microsoft YaHei" charset="-122"/>
              </a:endParaRPr>
            </a:p>
          </p:txBody>
        </p:sp>
        <p:cxnSp>
          <p:nvCxnSpPr>
            <p:cNvPr id="21" name="直线连接符 20"/>
            <p:cNvCxnSpPr/>
            <p:nvPr/>
          </p:nvCxnSpPr>
          <p:spPr>
            <a:xfrm>
              <a:off x="2002089" y="1105118"/>
              <a:ext cx="0" cy="574322"/>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p:cNvSpPr/>
                <p:nvPr/>
              </p:nvSpPr>
              <p:spPr>
                <a:xfrm>
                  <a:off x="2067179" y="1145085"/>
                  <a:ext cx="6631654" cy="49438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smtClean="0">
                      <a:solidFill>
                        <a:schemeClr val="tx1"/>
                      </a:solidFill>
                      <a:latin typeface="Microsoft YaHei" charset="-122"/>
                      <a:ea typeface="Microsoft YaHei" charset="-122"/>
                      <a:cs typeface="Microsoft YaHei" charset="-122"/>
                    </a:rPr>
                    <a:t>无向图中，从</a:t>
                  </a:r>
                  <a14:m>
                    <m:oMath xmlns:m="http://schemas.openxmlformats.org/officeDocument/2006/math">
                      <m:r>
                        <a:rPr kumimoji="1" lang="en-US" altLang="zh-CN" sz="2400" b="0" i="1" smtClean="0">
                          <a:solidFill>
                            <a:schemeClr val="tx1"/>
                          </a:solidFill>
                          <a:latin typeface="Cambria Math" charset="0"/>
                          <a:ea typeface="Microsoft YaHei" charset="-122"/>
                          <a:cs typeface="Microsoft YaHei" charset="-122"/>
                        </a:rPr>
                        <m:t>𝑣</m:t>
                      </m:r>
                    </m:oMath>
                  </a14:m>
                  <a:r>
                    <a:rPr kumimoji="1" lang="zh-CN" altLang="en-US" sz="2400" dirty="0" smtClean="0">
                      <a:solidFill>
                        <a:schemeClr val="tx1"/>
                      </a:solidFill>
                      <a:latin typeface="Microsoft YaHei" charset="-122"/>
                      <a:ea typeface="Microsoft YaHei" charset="-122"/>
                      <a:cs typeface="Microsoft YaHei" charset="-122"/>
                    </a:rPr>
                    <a:t>到</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𝑣</m:t>
                      </m:r>
                      <m:r>
                        <a:rPr kumimoji="1" lang="en-US" altLang="zh-CN" sz="2400" b="0" i="1" smtClean="0">
                          <a:solidFill>
                            <a:schemeClr val="tx1"/>
                          </a:solidFill>
                          <a:latin typeface="Cambria Math" charset="0"/>
                          <a:ea typeface="Microsoft YaHei" charset="-122"/>
                          <a:cs typeface="Microsoft YaHei" charset="-122"/>
                        </a:rPr>
                        <m:t>′</m:t>
                      </m:r>
                    </m:oMath>
                  </a14:m>
                  <a:r>
                    <a:rPr kumimoji="1" lang="zh-CN" altLang="en-US" sz="2400" dirty="0" smtClean="0">
                      <a:solidFill>
                        <a:schemeClr val="tx1"/>
                      </a:solidFill>
                      <a:latin typeface="Microsoft YaHei" charset="-122"/>
                      <a:ea typeface="Microsoft YaHei" charset="-122"/>
                      <a:cs typeface="Microsoft YaHei" charset="-122"/>
                    </a:rPr>
                    <a:t>有路径，则称</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𝑣</m:t>
                      </m:r>
                    </m:oMath>
                  </a14:m>
                  <a:r>
                    <a:rPr kumimoji="1" lang="zh-CN" altLang="en-US" sz="2400" dirty="0" smtClean="0">
                      <a:solidFill>
                        <a:schemeClr val="tx1"/>
                      </a:solidFill>
                      <a:latin typeface="Microsoft YaHei" charset="-122"/>
                      <a:ea typeface="Microsoft YaHei" charset="-122"/>
                      <a:cs typeface="Microsoft YaHei" charset="-122"/>
                    </a:rPr>
                    <a:t>和</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𝑣</m:t>
                      </m:r>
                      <m:r>
                        <a:rPr kumimoji="1" lang="en-US" altLang="zh-CN" sz="2400" i="1">
                          <a:solidFill>
                            <a:schemeClr val="tx1"/>
                          </a:solidFill>
                          <a:latin typeface="Cambria Math" charset="0"/>
                          <a:ea typeface="Microsoft YaHei" charset="-122"/>
                          <a:cs typeface="Microsoft YaHei" charset="-122"/>
                        </a:rPr>
                        <m:t>′</m:t>
                      </m:r>
                    </m:oMath>
                  </a14:m>
                  <a:r>
                    <a:rPr kumimoji="1" lang="zh-CN" altLang="en-US" sz="2400" dirty="0" smtClean="0">
                      <a:solidFill>
                        <a:schemeClr val="tx1"/>
                      </a:solidFill>
                      <a:latin typeface="Microsoft YaHei" charset="-122"/>
                      <a:ea typeface="Microsoft YaHei" charset="-122"/>
                      <a:cs typeface="Microsoft YaHei" charset="-122"/>
                    </a:rPr>
                    <a:t>是连通的</a:t>
                  </a:r>
                  <a:endParaRPr kumimoji="1" lang="zh-CN" altLang="en-US" sz="2400" dirty="0">
                    <a:solidFill>
                      <a:schemeClr val="tx1"/>
                    </a:solidFill>
                    <a:latin typeface="Microsoft YaHei" charset="-122"/>
                    <a:ea typeface="Microsoft YaHei" charset="-122"/>
                    <a:cs typeface="Microsoft YaHei" charset="-122"/>
                  </a:endParaRPr>
                </a:p>
              </p:txBody>
            </p:sp>
          </mc:Choice>
          <mc:Fallback xmlns="">
            <p:sp>
              <p:nvSpPr>
                <p:cNvPr id="22" name="矩形 21"/>
                <p:cNvSpPr>
                  <a:spLocks noRot="1" noChangeAspect="1" noMove="1" noResize="1" noEditPoints="1" noAdjustHandles="1" noChangeArrowheads="1" noChangeShapeType="1" noTextEdit="1"/>
                </p:cNvSpPr>
                <p:nvPr/>
              </p:nvSpPr>
              <p:spPr>
                <a:xfrm>
                  <a:off x="2067179" y="1145085"/>
                  <a:ext cx="6631654" cy="494385"/>
                </a:xfrm>
                <a:prstGeom prst="rect">
                  <a:avLst/>
                </a:prstGeom>
                <a:blipFill rotWithShape="0">
                  <a:blip r:embed="rId2"/>
                  <a:stretch>
                    <a:fillRect l="-89" t="-813"/>
                  </a:stretch>
                </a:blipFill>
                <a:ln>
                  <a:noFill/>
                </a:ln>
                <a:effectLst>
                  <a:outerShdw blurRad="50800" dist="76200" dir="2700000" algn="tl" rotWithShape="0">
                    <a:prstClr val="black">
                      <a:alpha val="40000"/>
                    </a:prstClr>
                  </a:outerShdw>
                </a:effectLst>
              </p:spPr>
              <p:txBody>
                <a:bodyPr/>
                <a:lstStyle/>
                <a:p>
                  <a:r>
                    <a:rPr lang="zh-CN" altLang="en-US">
                      <a:noFill/>
                    </a:rPr>
                    <a:t> </a:t>
                  </a:r>
                </a:p>
              </p:txBody>
            </p:sp>
          </mc:Fallback>
        </mc:AlternateContent>
      </p:grpSp>
      <p:grpSp>
        <p:nvGrpSpPr>
          <p:cNvPr id="23" name="组 22"/>
          <p:cNvGrpSpPr/>
          <p:nvPr/>
        </p:nvGrpSpPr>
        <p:grpSpPr>
          <a:xfrm>
            <a:off x="-10169" y="1999818"/>
            <a:ext cx="8902649" cy="646331"/>
            <a:chOff x="-203816" y="1069113"/>
            <a:chExt cx="8902649" cy="646331"/>
          </a:xfrm>
        </p:grpSpPr>
        <p:sp>
          <p:nvSpPr>
            <p:cNvPr id="24" name="文本框 23"/>
            <p:cNvSpPr txBox="1"/>
            <p:nvPr/>
          </p:nvSpPr>
          <p:spPr>
            <a:xfrm>
              <a:off x="-203816" y="1069113"/>
              <a:ext cx="2133897" cy="646331"/>
            </a:xfrm>
            <a:prstGeom prst="rect">
              <a:avLst/>
            </a:prstGeom>
            <a:noFill/>
          </p:spPr>
          <p:txBody>
            <a:bodyPr wrap="square" rtlCol="0">
              <a:spAutoFit/>
            </a:bodyPr>
            <a:lstStyle/>
            <a:p>
              <a:pPr algn="r"/>
              <a:r>
                <a:rPr kumimoji="1" lang="zh-CN" altLang="en-US" sz="3600" smtClean="0">
                  <a:solidFill>
                    <a:srgbClr val="02BAF8"/>
                  </a:solidFill>
                  <a:latin typeface="Microsoft YaHei" charset="-122"/>
                  <a:ea typeface="Microsoft YaHei" charset="-122"/>
                  <a:cs typeface="Microsoft YaHei" charset="-122"/>
                </a:rPr>
                <a:t>连通图</a:t>
              </a:r>
              <a:endParaRPr kumimoji="1" lang="zh-CN" altLang="en-US" sz="3600" dirty="0">
                <a:solidFill>
                  <a:srgbClr val="02BAF8"/>
                </a:solidFill>
                <a:latin typeface="Microsoft YaHei" charset="-122"/>
                <a:ea typeface="Microsoft YaHei" charset="-122"/>
                <a:cs typeface="Microsoft YaHei" charset="-122"/>
              </a:endParaRPr>
            </a:p>
          </p:txBody>
        </p:sp>
        <p:cxnSp>
          <p:nvCxnSpPr>
            <p:cNvPr id="25" name="直线连接符 24"/>
            <p:cNvCxnSpPr/>
            <p:nvPr/>
          </p:nvCxnSpPr>
          <p:spPr>
            <a:xfrm>
              <a:off x="2002089" y="1105118"/>
              <a:ext cx="0" cy="574322"/>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2067179" y="1145085"/>
              <a:ext cx="6631654" cy="49438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smtClean="0">
                  <a:solidFill>
                    <a:schemeClr val="tx1"/>
                  </a:solidFill>
                  <a:latin typeface="Microsoft YaHei" charset="-122"/>
                  <a:ea typeface="Microsoft YaHei" charset="-122"/>
                  <a:cs typeface="Microsoft YaHei" charset="-122"/>
                </a:rPr>
                <a:t>图中任意两个顶点都连通</a:t>
              </a:r>
              <a:endParaRPr kumimoji="1" lang="zh-CN" altLang="en-US" sz="2400" dirty="0">
                <a:solidFill>
                  <a:schemeClr val="tx1"/>
                </a:solidFill>
                <a:latin typeface="Microsoft YaHei" charset="-122"/>
                <a:ea typeface="Microsoft YaHei" charset="-122"/>
                <a:cs typeface="Microsoft YaHei" charset="-122"/>
              </a:endParaRPr>
            </a:p>
          </p:txBody>
        </p:sp>
      </p:grpSp>
      <p:grpSp>
        <p:nvGrpSpPr>
          <p:cNvPr id="28" name="组 27"/>
          <p:cNvGrpSpPr/>
          <p:nvPr/>
        </p:nvGrpSpPr>
        <p:grpSpPr>
          <a:xfrm>
            <a:off x="74472" y="2838889"/>
            <a:ext cx="8818007" cy="646331"/>
            <a:chOff x="-121464" y="1026288"/>
            <a:chExt cx="8818007" cy="646331"/>
          </a:xfrm>
        </p:grpSpPr>
        <p:sp>
          <p:nvSpPr>
            <p:cNvPr id="29" name="文本框 28"/>
            <p:cNvSpPr txBox="1"/>
            <p:nvPr/>
          </p:nvSpPr>
          <p:spPr>
            <a:xfrm>
              <a:off x="-121464" y="1026288"/>
              <a:ext cx="2133897" cy="646331"/>
            </a:xfrm>
            <a:prstGeom prst="rect">
              <a:avLst/>
            </a:prstGeom>
            <a:noFill/>
          </p:spPr>
          <p:txBody>
            <a:bodyPr wrap="square" rtlCol="0">
              <a:spAutoFit/>
            </a:bodyPr>
            <a:lstStyle/>
            <a:p>
              <a:pPr algn="ctr"/>
              <a:r>
                <a:rPr kumimoji="1" lang="zh-CN" altLang="en-US" sz="3600" dirty="0" smtClean="0">
                  <a:solidFill>
                    <a:srgbClr val="02BAF8"/>
                  </a:solidFill>
                  <a:latin typeface="Microsoft YaHei" charset="-122"/>
                  <a:ea typeface="Microsoft YaHei" charset="-122"/>
                  <a:cs typeface="Microsoft YaHei" charset="-122"/>
                </a:rPr>
                <a:t>非连通图</a:t>
              </a:r>
              <a:endParaRPr kumimoji="1" lang="zh-CN" altLang="en-US" sz="3600" dirty="0">
                <a:solidFill>
                  <a:srgbClr val="02BAF8"/>
                </a:solidFill>
                <a:latin typeface="Microsoft YaHei" charset="-122"/>
                <a:ea typeface="Microsoft YaHei" charset="-122"/>
                <a:cs typeface="Microsoft YaHei" charset="-122"/>
              </a:endParaRPr>
            </a:p>
          </p:txBody>
        </p:sp>
        <p:cxnSp>
          <p:nvCxnSpPr>
            <p:cNvPr id="30" name="直线连接符 29"/>
            <p:cNvCxnSpPr/>
            <p:nvPr/>
          </p:nvCxnSpPr>
          <p:spPr>
            <a:xfrm flipH="1">
              <a:off x="2001757" y="1040335"/>
              <a:ext cx="332" cy="576000"/>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2077522" y="1086281"/>
              <a:ext cx="6619021" cy="493200"/>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smtClean="0">
                  <a:solidFill>
                    <a:schemeClr val="tx1"/>
                  </a:solidFill>
                  <a:latin typeface="Microsoft YaHei" charset="-122"/>
                  <a:ea typeface="Microsoft YaHei" charset="-122"/>
                  <a:cs typeface="Microsoft YaHei" charset="-122"/>
                </a:rPr>
                <a:t>图中存在顶点直接不连通的情况</a:t>
              </a:r>
              <a:endParaRPr kumimoji="1" lang="zh-CN" altLang="en-US" sz="2400" dirty="0">
                <a:solidFill>
                  <a:schemeClr val="tx1"/>
                </a:solidFill>
                <a:latin typeface="Microsoft YaHei" charset="-122"/>
                <a:ea typeface="Microsoft YaHei" charset="-122"/>
                <a:cs typeface="Microsoft YaHei" charset="-122"/>
              </a:endParaRPr>
            </a:p>
          </p:txBody>
        </p:sp>
      </p:grpSp>
      <p:grpSp>
        <p:nvGrpSpPr>
          <p:cNvPr id="32" name="组 31"/>
          <p:cNvGrpSpPr/>
          <p:nvPr/>
        </p:nvGrpSpPr>
        <p:grpSpPr>
          <a:xfrm>
            <a:off x="107504" y="3677960"/>
            <a:ext cx="8784974" cy="646331"/>
            <a:chOff x="-86143" y="1069113"/>
            <a:chExt cx="8784974" cy="646331"/>
          </a:xfrm>
        </p:grpSpPr>
        <p:sp>
          <p:nvSpPr>
            <p:cNvPr id="36" name="文本框 35"/>
            <p:cNvSpPr txBox="1"/>
            <p:nvPr/>
          </p:nvSpPr>
          <p:spPr>
            <a:xfrm>
              <a:off x="-86143" y="1069113"/>
              <a:ext cx="2133897" cy="646331"/>
            </a:xfrm>
            <a:prstGeom prst="rect">
              <a:avLst/>
            </a:prstGeom>
            <a:noFill/>
          </p:spPr>
          <p:txBody>
            <a:bodyPr wrap="square" rtlCol="0">
              <a:spAutoFit/>
            </a:bodyPr>
            <a:lstStyle/>
            <a:p>
              <a:pPr algn="ctr"/>
              <a:r>
                <a:rPr kumimoji="1" lang="zh-CN" altLang="en-US" sz="3600" dirty="0" smtClean="0">
                  <a:solidFill>
                    <a:srgbClr val="02BAF8"/>
                  </a:solidFill>
                  <a:latin typeface="Microsoft YaHei" charset="-122"/>
                  <a:ea typeface="Microsoft YaHei" charset="-122"/>
                  <a:cs typeface="Microsoft YaHei" charset="-122"/>
                </a:rPr>
                <a:t>连通分量</a:t>
              </a:r>
              <a:endParaRPr kumimoji="1" lang="zh-CN" altLang="en-US" sz="3600" dirty="0">
                <a:solidFill>
                  <a:srgbClr val="02BAF8"/>
                </a:solidFill>
                <a:latin typeface="Microsoft YaHei" charset="-122"/>
                <a:ea typeface="Microsoft YaHei" charset="-122"/>
                <a:cs typeface="Microsoft YaHei" charset="-122"/>
              </a:endParaRPr>
            </a:p>
          </p:txBody>
        </p:sp>
        <p:cxnSp>
          <p:nvCxnSpPr>
            <p:cNvPr id="38" name="直线连接符 37"/>
            <p:cNvCxnSpPr/>
            <p:nvPr/>
          </p:nvCxnSpPr>
          <p:spPr>
            <a:xfrm>
              <a:off x="2002089" y="1105118"/>
              <a:ext cx="0" cy="574322"/>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2067178" y="1145085"/>
              <a:ext cx="6631653" cy="49438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smtClean="0">
                  <a:solidFill>
                    <a:schemeClr val="tx1"/>
                  </a:solidFill>
                  <a:latin typeface="Microsoft YaHei" charset="-122"/>
                  <a:ea typeface="Microsoft YaHei" charset="-122"/>
                  <a:cs typeface="Microsoft YaHei" charset="-122"/>
                </a:rPr>
                <a:t>无向图的极大连通子图</a:t>
              </a:r>
              <a:endParaRPr kumimoji="1" lang="zh-CN" altLang="en-US" sz="2400" dirty="0">
                <a:solidFill>
                  <a:schemeClr val="tx1"/>
                </a:solidFill>
                <a:latin typeface="Microsoft YaHei" charset="-122"/>
                <a:ea typeface="Microsoft YaHei" charset="-122"/>
                <a:cs typeface="Microsoft YaHei" charset="-122"/>
              </a:endParaRPr>
            </a:p>
          </p:txBody>
        </p:sp>
      </p:grpSp>
      <p:sp>
        <p:nvSpPr>
          <p:cNvPr id="26" name="矩形 25"/>
          <p:cNvSpPr/>
          <p:nvPr/>
        </p:nvSpPr>
        <p:spPr>
          <a:xfrm>
            <a:off x="615257" y="4797152"/>
            <a:ext cx="7874636" cy="101729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2400" dirty="0" smtClean="0">
                <a:latin typeface="Microsoft YaHei" charset="-122"/>
                <a:ea typeface="Microsoft YaHei" charset="-122"/>
                <a:cs typeface="Microsoft YaHei" charset="-122"/>
              </a:rPr>
              <a:t>任何连通图都可以通过一个连通分量把所有顶点连通起来</a:t>
            </a:r>
            <a:endParaRPr kumimoji="1" lang="en-US" altLang="zh-CN" sz="2400" dirty="0" smtClean="0">
              <a:latin typeface="Microsoft YaHei" charset="-122"/>
              <a:ea typeface="Microsoft YaHei" charset="-122"/>
              <a:cs typeface="Microsoft YaHei" charset="-122"/>
            </a:endParaRPr>
          </a:p>
          <a:p>
            <a:pPr algn="ctr"/>
            <a:r>
              <a:rPr kumimoji="1" lang="zh-CN" altLang="en-US" sz="2400" dirty="0" smtClean="0">
                <a:latin typeface="Microsoft YaHei" charset="-122"/>
                <a:ea typeface="Microsoft YaHei" charset="-122"/>
                <a:cs typeface="Microsoft YaHei" charset="-122"/>
              </a:rPr>
              <a:t>非连通图有多个连通分量</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49215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additive="base">
                                        <p:cTn id="25" dur="500" fill="hold"/>
                                        <p:tgtEl>
                                          <p:spTgt spid="32"/>
                                        </p:tgtEl>
                                        <p:attrNameLst>
                                          <p:attrName>ppt_x</p:attrName>
                                        </p:attrNameLst>
                                      </p:cBhvr>
                                      <p:tavLst>
                                        <p:tav tm="0">
                                          <p:val>
                                            <p:strVal val="#ppt_x"/>
                                          </p:val>
                                        </p:tav>
                                        <p:tav tm="100000">
                                          <p:val>
                                            <p:strVal val="#ppt_x"/>
                                          </p:val>
                                        </p:tav>
                                      </p:tavLst>
                                    </p:anim>
                                    <p:anim calcmode="lin" valueType="num">
                                      <p:cBhvr additive="base">
                                        <p:cTn id="2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p:tgtEl>
                                          <p:spTgt spid="26"/>
                                        </p:tgtEl>
                                        <p:attrNameLst>
                                          <p:attrName>ppt_y</p:attrName>
                                        </p:attrNameLst>
                                      </p:cBhvr>
                                      <p:tavLst>
                                        <p:tav tm="0">
                                          <p:val>
                                            <p:strVal val="#ppt_y+#ppt_h*1.125000"/>
                                          </p:val>
                                        </p:tav>
                                        <p:tav tm="100000">
                                          <p:val>
                                            <p:strVal val="#ppt_y"/>
                                          </p:val>
                                        </p:tav>
                                      </p:tavLst>
                                    </p:anim>
                                    <p:animEffect transition="in" filter="wipe(up)">
                                      <p:cBhvr>
                                        <p:cTn id="3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2</a:t>
            </a:r>
            <a:r>
              <a:rPr lang="zh-CN" altLang="en-US" dirty="0" smtClean="0">
                <a:latin typeface="黑体" pitchFamily="49" charset="-122"/>
                <a:ea typeface="黑体" pitchFamily="49" charset="-122"/>
              </a:rPr>
              <a:t> 图的基本术语</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17" name="组 16"/>
          <p:cNvGrpSpPr/>
          <p:nvPr/>
        </p:nvGrpSpPr>
        <p:grpSpPr>
          <a:xfrm>
            <a:off x="2411760" y="2774697"/>
            <a:ext cx="4023310" cy="3174583"/>
            <a:chOff x="2411760" y="2348880"/>
            <a:chExt cx="4023310" cy="3174583"/>
          </a:xfrm>
        </p:grpSpPr>
        <p:grpSp>
          <p:nvGrpSpPr>
            <p:cNvPr id="14" name="组 13"/>
            <p:cNvGrpSpPr/>
            <p:nvPr/>
          </p:nvGrpSpPr>
          <p:grpSpPr>
            <a:xfrm>
              <a:off x="2411760" y="2348880"/>
              <a:ext cx="4023310" cy="1800200"/>
              <a:chOff x="899592" y="1772816"/>
              <a:chExt cx="4023310" cy="1800200"/>
            </a:xfrm>
          </p:grpSpPr>
          <p:sp>
            <p:nvSpPr>
              <p:cNvPr id="33" name="同心圆 32"/>
              <p:cNvSpPr/>
              <p:nvPr/>
            </p:nvSpPr>
            <p:spPr>
              <a:xfrm>
                <a:off x="899592" y="177281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A</a:t>
                </a:r>
                <a:endParaRPr kumimoji="1" lang="zh-CN" altLang="en-US" dirty="0">
                  <a:solidFill>
                    <a:schemeClr val="tx1"/>
                  </a:solidFill>
                </a:endParaRPr>
              </a:p>
            </p:txBody>
          </p:sp>
          <p:sp>
            <p:nvSpPr>
              <p:cNvPr id="34" name="同心圆 33"/>
              <p:cNvSpPr/>
              <p:nvPr/>
            </p:nvSpPr>
            <p:spPr>
              <a:xfrm>
                <a:off x="899592" y="314096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B</a:t>
                </a:r>
                <a:endParaRPr kumimoji="1" lang="zh-CN" altLang="en-US" dirty="0">
                  <a:solidFill>
                    <a:schemeClr val="tx1"/>
                  </a:solidFill>
                </a:endParaRPr>
              </a:p>
            </p:txBody>
          </p:sp>
          <p:sp>
            <p:nvSpPr>
              <p:cNvPr id="35" name="同心圆 34"/>
              <p:cNvSpPr/>
              <p:nvPr/>
            </p:nvSpPr>
            <p:spPr>
              <a:xfrm>
                <a:off x="2195736" y="177281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C</a:t>
                </a:r>
                <a:endParaRPr kumimoji="1" lang="zh-CN" altLang="en-US" dirty="0">
                  <a:solidFill>
                    <a:schemeClr val="tx1"/>
                  </a:solidFill>
                </a:endParaRPr>
              </a:p>
            </p:txBody>
          </p:sp>
          <p:sp>
            <p:nvSpPr>
              <p:cNvPr id="37" name="同心圆 36"/>
              <p:cNvSpPr/>
              <p:nvPr/>
            </p:nvSpPr>
            <p:spPr>
              <a:xfrm>
                <a:off x="2915816" y="314096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E</a:t>
                </a:r>
                <a:endParaRPr kumimoji="1" lang="zh-CN" altLang="en-US" dirty="0">
                  <a:solidFill>
                    <a:schemeClr val="tx1"/>
                  </a:solidFill>
                </a:endParaRPr>
              </a:p>
            </p:txBody>
          </p:sp>
          <p:sp>
            <p:nvSpPr>
              <p:cNvPr id="40" name="同心圆 39"/>
              <p:cNvSpPr/>
              <p:nvPr/>
            </p:nvSpPr>
            <p:spPr>
              <a:xfrm>
                <a:off x="3707904" y="177281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E</a:t>
                </a:r>
                <a:endParaRPr kumimoji="1" lang="zh-CN" altLang="en-US" dirty="0">
                  <a:solidFill>
                    <a:schemeClr val="tx1"/>
                  </a:solidFill>
                </a:endParaRPr>
              </a:p>
            </p:txBody>
          </p:sp>
          <p:sp>
            <p:nvSpPr>
              <p:cNvPr id="41" name="同心圆 40"/>
              <p:cNvSpPr/>
              <p:nvPr/>
            </p:nvSpPr>
            <p:spPr>
              <a:xfrm>
                <a:off x="4490854" y="314096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F</a:t>
                </a:r>
                <a:endParaRPr kumimoji="1" lang="zh-CN" altLang="en-US" dirty="0">
                  <a:solidFill>
                    <a:schemeClr val="tx1"/>
                  </a:solidFill>
                </a:endParaRPr>
              </a:p>
            </p:txBody>
          </p:sp>
          <p:cxnSp>
            <p:nvCxnSpPr>
              <p:cNvPr id="42" name="直线箭头连接符 41"/>
              <p:cNvCxnSpPr>
                <a:stCxn id="33" idx="4"/>
                <a:endCxn id="34" idx="0"/>
              </p:cNvCxnSpPr>
              <p:nvPr/>
            </p:nvCxnSpPr>
            <p:spPr>
              <a:xfrm>
                <a:off x="1115616" y="2204864"/>
                <a:ext cx="0" cy="936104"/>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线箭头连接符 42"/>
              <p:cNvCxnSpPr>
                <a:stCxn id="33" idx="6"/>
                <a:endCxn id="35" idx="2"/>
              </p:cNvCxnSpPr>
              <p:nvPr/>
            </p:nvCxnSpPr>
            <p:spPr>
              <a:xfrm>
                <a:off x="1331640" y="1988840"/>
                <a:ext cx="864096"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线箭头连接符 43"/>
              <p:cNvCxnSpPr>
                <a:stCxn id="35" idx="3"/>
                <a:endCxn id="34" idx="7"/>
              </p:cNvCxnSpPr>
              <p:nvPr/>
            </p:nvCxnSpPr>
            <p:spPr>
              <a:xfrm flipH="1">
                <a:off x="1268368" y="2141592"/>
                <a:ext cx="990640" cy="1062648"/>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线箭头连接符 44"/>
              <p:cNvCxnSpPr>
                <a:stCxn id="40" idx="3"/>
                <a:endCxn id="37" idx="7"/>
              </p:cNvCxnSpPr>
              <p:nvPr/>
            </p:nvCxnSpPr>
            <p:spPr>
              <a:xfrm flipH="1">
                <a:off x="3284592" y="2141592"/>
                <a:ext cx="486584" cy="1062648"/>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0" name="文本框 49"/>
            <p:cNvSpPr txBox="1"/>
            <p:nvPr/>
          </p:nvSpPr>
          <p:spPr>
            <a:xfrm>
              <a:off x="3844689" y="5061798"/>
              <a:ext cx="1415772" cy="461665"/>
            </a:xfrm>
            <a:prstGeom prst="rect">
              <a:avLst/>
            </a:prstGeom>
            <a:noFill/>
          </p:spPr>
          <p:txBody>
            <a:bodyPr wrap="none" rtlCol="0">
              <a:spAutoFit/>
            </a:bodyPr>
            <a:lstStyle/>
            <a:p>
              <a:r>
                <a:rPr kumimoji="1" lang="zh-CN" altLang="en-US" sz="2400" smtClean="0">
                  <a:latin typeface="Microsoft YaHei" charset="-122"/>
                  <a:ea typeface="Microsoft YaHei" charset="-122"/>
                  <a:cs typeface="Microsoft YaHei" charset="-122"/>
                </a:rPr>
                <a:t>非连通图</a:t>
              </a:r>
              <a:endParaRPr kumimoji="1" lang="zh-CN" altLang="en-US" sz="2400" dirty="0">
                <a:latin typeface="Microsoft YaHei" charset="-122"/>
                <a:ea typeface="Microsoft YaHei" charset="-122"/>
                <a:cs typeface="Microsoft YaHei" charset="-122"/>
              </a:endParaRPr>
            </a:p>
          </p:txBody>
        </p:sp>
      </p:grpSp>
      <p:grpSp>
        <p:nvGrpSpPr>
          <p:cNvPr id="16" name="组 15"/>
          <p:cNvGrpSpPr/>
          <p:nvPr/>
        </p:nvGrpSpPr>
        <p:grpSpPr>
          <a:xfrm>
            <a:off x="1510733" y="1615975"/>
            <a:ext cx="3034923" cy="3012390"/>
            <a:chOff x="1510733" y="1190158"/>
            <a:chExt cx="3034923" cy="3012390"/>
          </a:xfrm>
        </p:grpSpPr>
        <p:sp>
          <p:nvSpPr>
            <p:cNvPr id="15" name="同心圆 14"/>
            <p:cNvSpPr/>
            <p:nvPr/>
          </p:nvSpPr>
          <p:spPr>
            <a:xfrm rot="3000000">
              <a:off x="1874779" y="1531670"/>
              <a:ext cx="2306832" cy="3034923"/>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1" name="文本框 50"/>
            <p:cNvSpPr txBox="1"/>
            <p:nvPr/>
          </p:nvSpPr>
          <p:spPr>
            <a:xfrm>
              <a:off x="2292132" y="1190158"/>
              <a:ext cx="1415772" cy="461665"/>
            </a:xfrm>
            <a:prstGeom prst="rect">
              <a:avLst/>
            </a:prstGeom>
            <a:noFill/>
          </p:spPr>
          <p:txBody>
            <a:bodyPr wrap="none" rtlCol="0">
              <a:spAutoFit/>
            </a:bodyPr>
            <a:lstStyle/>
            <a:p>
              <a:r>
                <a:rPr kumimoji="1" lang="zh-CN" altLang="en-US" sz="2400" smtClean="0">
                  <a:latin typeface="Microsoft YaHei" charset="-122"/>
                  <a:ea typeface="Microsoft YaHei" charset="-122"/>
                  <a:cs typeface="Microsoft YaHei" charset="-122"/>
                </a:rPr>
                <a:t>连通分量</a:t>
              </a:r>
              <a:endParaRPr kumimoji="1" lang="zh-CN" altLang="en-US" sz="2400" dirty="0">
                <a:latin typeface="Microsoft YaHei" charset="-122"/>
                <a:ea typeface="Microsoft YaHei" charset="-122"/>
                <a:cs typeface="Microsoft YaHei" charset="-122"/>
              </a:endParaRPr>
            </a:p>
          </p:txBody>
        </p:sp>
      </p:grpSp>
      <p:grpSp>
        <p:nvGrpSpPr>
          <p:cNvPr id="18" name="组 17"/>
          <p:cNvGrpSpPr/>
          <p:nvPr/>
        </p:nvGrpSpPr>
        <p:grpSpPr>
          <a:xfrm>
            <a:off x="4422325" y="1947805"/>
            <a:ext cx="2076909" cy="3114896"/>
            <a:chOff x="4422325" y="1521988"/>
            <a:chExt cx="2076909" cy="3114896"/>
          </a:xfrm>
        </p:grpSpPr>
        <p:sp>
          <p:nvSpPr>
            <p:cNvPr id="48" name="同心圆 47"/>
            <p:cNvSpPr/>
            <p:nvPr/>
          </p:nvSpPr>
          <p:spPr>
            <a:xfrm rot="1800000">
              <a:off x="4422325" y="1833098"/>
              <a:ext cx="1322274" cy="2803786"/>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2" name="文本框 51"/>
            <p:cNvSpPr txBox="1"/>
            <p:nvPr/>
          </p:nvSpPr>
          <p:spPr>
            <a:xfrm>
              <a:off x="5083462" y="1521988"/>
              <a:ext cx="1415772" cy="461665"/>
            </a:xfrm>
            <a:prstGeom prst="rect">
              <a:avLst/>
            </a:prstGeom>
            <a:noFill/>
          </p:spPr>
          <p:txBody>
            <a:bodyPr wrap="none" rtlCol="0">
              <a:spAutoFit/>
            </a:bodyPr>
            <a:lstStyle/>
            <a:p>
              <a:r>
                <a:rPr kumimoji="1" lang="zh-CN" altLang="en-US" sz="2400" dirty="0" smtClean="0">
                  <a:latin typeface="Microsoft YaHei" charset="-122"/>
                  <a:ea typeface="Microsoft YaHei" charset="-122"/>
                  <a:cs typeface="Microsoft YaHei" charset="-122"/>
                </a:rPr>
                <a:t>连通分量</a:t>
              </a:r>
              <a:endParaRPr kumimoji="1" lang="zh-CN" altLang="en-US" sz="2400" dirty="0">
                <a:latin typeface="Microsoft YaHei" charset="-122"/>
                <a:ea typeface="Microsoft YaHei" charset="-122"/>
                <a:cs typeface="Microsoft YaHei" charset="-122"/>
              </a:endParaRPr>
            </a:p>
          </p:txBody>
        </p:sp>
      </p:grpSp>
      <p:grpSp>
        <p:nvGrpSpPr>
          <p:cNvPr id="19" name="组 18"/>
          <p:cNvGrpSpPr/>
          <p:nvPr/>
        </p:nvGrpSpPr>
        <p:grpSpPr>
          <a:xfrm>
            <a:off x="5735833" y="3482430"/>
            <a:ext cx="2294005" cy="1369395"/>
            <a:chOff x="5735833" y="3056613"/>
            <a:chExt cx="2294005" cy="1369395"/>
          </a:xfrm>
        </p:grpSpPr>
        <p:sp>
          <p:nvSpPr>
            <p:cNvPr id="49" name="同心圆 48"/>
            <p:cNvSpPr/>
            <p:nvPr/>
          </p:nvSpPr>
          <p:spPr>
            <a:xfrm rot="1800000">
              <a:off x="5735833" y="3378622"/>
              <a:ext cx="992039" cy="1047386"/>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3" name="文本框 52"/>
            <p:cNvSpPr txBox="1"/>
            <p:nvPr/>
          </p:nvSpPr>
          <p:spPr>
            <a:xfrm>
              <a:off x="6614066" y="3056613"/>
              <a:ext cx="1415772" cy="461665"/>
            </a:xfrm>
            <a:prstGeom prst="rect">
              <a:avLst/>
            </a:prstGeom>
            <a:noFill/>
          </p:spPr>
          <p:txBody>
            <a:bodyPr wrap="none" rtlCol="0">
              <a:spAutoFit/>
            </a:bodyPr>
            <a:lstStyle/>
            <a:p>
              <a:r>
                <a:rPr kumimoji="1" lang="zh-CN" altLang="en-US" sz="2400" smtClean="0">
                  <a:latin typeface="Microsoft YaHei" charset="-122"/>
                  <a:ea typeface="Microsoft YaHei" charset="-122"/>
                  <a:cs typeface="Microsoft YaHei" charset="-122"/>
                </a:rPr>
                <a:t>连通分量</a:t>
              </a:r>
              <a:endParaRPr kumimoji="1" lang="zh-CN" altLang="en-US" sz="2400" dirty="0">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121046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2</a:t>
            </a:r>
            <a:r>
              <a:rPr lang="zh-CN" altLang="en-US" dirty="0" smtClean="0">
                <a:latin typeface="黑体" pitchFamily="49" charset="-122"/>
                <a:ea typeface="黑体" pitchFamily="49" charset="-122"/>
              </a:rPr>
              <a:t> 图的基本术语</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3" name="组 2"/>
          <p:cNvGrpSpPr/>
          <p:nvPr/>
        </p:nvGrpSpPr>
        <p:grpSpPr>
          <a:xfrm>
            <a:off x="1312215" y="1204274"/>
            <a:ext cx="7177678" cy="879038"/>
            <a:chOff x="758528" y="1069113"/>
            <a:chExt cx="7177678" cy="879038"/>
          </a:xfrm>
        </p:grpSpPr>
        <p:sp>
          <p:nvSpPr>
            <p:cNvPr id="20" name="文本框 19"/>
            <p:cNvSpPr txBox="1"/>
            <p:nvPr/>
          </p:nvSpPr>
          <p:spPr>
            <a:xfrm>
              <a:off x="758528" y="1069113"/>
              <a:ext cx="1289226" cy="646331"/>
            </a:xfrm>
            <a:prstGeom prst="rect">
              <a:avLst/>
            </a:prstGeom>
            <a:noFill/>
          </p:spPr>
          <p:txBody>
            <a:bodyPr wrap="square" rtlCol="0">
              <a:spAutoFit/>
            </a:bodyPr>
            <a:lstStyle/>
            <a:p>
              <a:pPr algn="ctr"/>
              <a:r>
                <a:rPr kumimoji="1" lang="zh-CN" altLang="en-US" sz="3600" dirty="0" smtClean="0">
                  <a:solidFill>
                    <a:srgbClr val="02BAF8"/>
                  </a:solidFill>
                  <a:latin typeface="Microsoft YaHei" charset="-122"/>
                  <a:ea typeface="Microsoft YaHei" charset="-122"/>
                  <a:cs typeface="Microsoft YaHei" charset="-122"/>
                </a:rPr>
                <a:t>连通</a:t>
              </a:r>
              <a:endParaRPr kumimoji="1" lang="zh-CN" altLang="en-US" sz="3600" dirty="0">
                <a:solidFill>
                  <a:srgbClr val="02BAF8"/>
                </a:solidFill>
                <a:latin typeface="Microsoft YaHei" charset="-122"/>
                <a:ea typeface="Microsoft YaHei" charset="-122"/>
                <a:cs typeface="Microsoft YaHei" charset="-122"/>
              </a:endParaRPr>
            </a:p>
          </p:txBody>
        </p:sp>
        <p:cxnSp>
          <p:nvCxnSpPr>
            <p:cNvPr id="21" name="直线连接符 20"/>
            <p:cNvCxnSpPr/>
            <p:nvPr/>
          </p:nvCxnSpPr>
          <p:spPr>
            <a:xfrm>
              <a:off x="2002089" y="1105118"/>
              <a:ext cx="0" cy="828000"/>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p:cNvSpPr/>
                <p:nvPr/>
              </p:nvSpPr>
              <p:spPr>
                <a:xfrm>
                  <a:off x="2067179" y="1145085"/>
                  <a:ext cx="5869027" cy="803066"/>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smtClean="0">
                      <a:solidFill>
                        <a:schemeClr val="tx1"/>
                      </a:solidFill>
                      <a:latin typeface="Microsoft YaHei" charset="-122"/>
                      <a:ea typeface="Microsoft YaHei" charset="-122"/>
                      <a:cs typeface="Microsoft YaHei" charset="-122"/>
                    </a:rPr>
                    <a:t>有向图中，从</a:t>
                  </a:r>
                  <a14:m>
                    <m:oMath xmlns:m="http://schemas.openxmlformats.org/officeDocument/2006/math">
                      <m:r>
                        <a:rPr kumimoji="1" lang="en-US" altLang="zh-CN" sz="2400" b="0" i="1" smtClean="0">
                          <a:solidFill>
                            <a:schemeClr val="tx1"/>
                          </a:solidFill>
                          <a:latin typeface="Cambria Math" charset="0"/>
                          <a:ea typeface="Microsoft YaHei" charset="-122"/>
                          <a:cs typeface="Microsoft YaHei" charset="-122"/>
                        </a:rPr>
                        <m:t>𝑣</m:t>
                      </m:r>
                    </m:oMath>
                  </a14:m>
                  <a:r>
                    <a:rPr kumimoji="1" lang="zh-CN" altLang="en-US" sz="2400" dirty="0" smtClean="0">
                      <a:solidFill>
                        <a:schemeClr val="tx1"/>
                      </a:solidFill>
                      <a:latin typeface="Microsoft YaHei" charset="-122"/>
                      <a:ea typeface="Microsoft YaHei" charset="-122"/>
                      <a:cs typeface="Microsoft YaHei" charset="-122"/>
                    </a:rPr>
                    <a:t>到</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𝑣</m:t>
                      </m:r>
                      <m:r>
                        <a:rPr kumimoji="1" lang="en-US" altLang="zh-CN" sz="2400" b="0" i="1" smtClean="0">
                          <a:solidFill>
                            <a:schemeClr val="tx1"/>
                          </a:solidFill>
                          <a:latin typeface="Cambria Math" charset="0"/>
                          <a:ea typeface="Microsoft YaHei" charset="-122"/>
                          <a:cs typeface="Microsoft YaHei" charset="-122"/>
                        </a:rPr>
                        <m:t>′</m:t>
                      </m:r>
                    </m:oMath>
                  </a14:m>
                  <a:r>
                    <a:rPr kumimoji="1" lang="zh-CN" altLang="en-US" sz="2400" dirty="0" smtClean="0">
                      <a:solidFill>
                        <a:schemeClr val="tx1"/>
                      </a:solidFill>
                      <a:latin typeface="Microsoft YaHei" charset="-122"/>
                      <a:ea typeface="Microsoft YaHei" charset="-122"/>
                      <a:cs typeface="Microsoft YaHei" charset="-122"/>
                    </a:rPr>
                    <a:t>有路径，则称</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𝑣</m:t>
                      </m:r>
                    </m:oMath>
                  </a14:m>
                  <a:r>
                    <a:rPr kumimoji="1" lang="zh-CN" altLang="en-US" sz="2400" dirty="0" smtClean="0">
                      <a:solidFill>
                        <a:schemeClr val="tx1"/>
                      </a:solidFill>
                      <a:latin typeface="Microsoft YaHei" charset="-122"/>
                      <a:ea typeface="Microsoft YaHei" charset="-122"/>
                      <a:cs typeface="Microsoft YaHei" charset="-122"/>
                    </a:rPr>
                    <a:t>和</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𝑣</m:t>
                      </m:r>
                      <m:r>
                        <a:rPr kumimoji="1" lang="en-US" altLang="zh-CN" sz="2400" i="1">
                          <a:solidFill>
                            <a:schemeClr val="tx1"/>
                          </a:solidFill>
                          <a:latin typeface="Cambria Math" charset="0"/>
                          <a:ea typeface="Microsoft YaHei" charset="-122"/>
                          <a:cs typeface="Microsoft YaHei" charset="-122"/>
                        </a:rPr>
                        <m:t>′</m:t>
                      </m:r>
                    </m:oMath>
                  </a14:m>
                  <a:r>
                    <a:rPr kumimoji="1" lang="zh-CN" altLang="en-US" sz="2400" dirty="0" smtClean="0">
                      <a:solidFill>
                        <a:schemeClr val="tx1"/>
                      </a:solidFill>
                      <a:latin typeface="Microsoft YaHei" charset="-122"/>
                      <a:ea typeface="Microsoft YaHei" charset="-122"/>
                      <a:cs typeface="Microsoft YaHei" charset="-122"/>
                    </a:rPr>
                    <a:t>是连通的</a:t>
                  </a:r>
                  <a:endParaRPr kumimoji="1" lang="zh-CN" altLang="en-US" sz="2400" dirty="0">
                    <a:solidFill>
                      <a:schemeClr val="tx1"/>
                    </a:solidFill>
                    <a:latin typeface="Microsoft YaHei" charset="-122"/>
                    <a:ea typeface="Microsoft YaHei" charset="-122"/>
                    <a:cs typeface="Microsoft YaHei" charset="-122"/>
                  </a:endParaRPr>
                </a:p>
              </p:txBody>
            </p:sp>
          </mc:Choice>
          <mc:Fallback xmlns="">
            <p:sp>
              <p:nvSpPr>
                <p:cNvPr id="22" name="矩形 21"/>
                <p:cNvSpPr>
                  <a:spLocks noRot="1" noChangeAspect="1" noMove="1" noResize="1" noEditPoints="1" noAdjustHandles="1" noChangeArrowheads="1" noChangeShapeType="1" noTextEdit="1"/>
                </p:cNvSpPr>
                <p:nvPr/>
              </p:nvSpPr>
              <p:spPr>
                <a:xfrm>
                  <a:off x="2067179" y="1145085"/>
                  <a:ext cx="5869027" cy="803066"/>
                </a:xfrm>
                <a:prstGeom prst="rect">
                  <a:avLst/>
                </a:prstGeom>
                <a:blipFill rotWithShape="0">
                  <a:blip r:embed="rId2"/>
                  <a:stretch>
                    <a:fillRect l="-100" t="-505"/>
                  </a:stretch>
                </a:blipFill>
                <a:ln>
                  <a:noFill/>
                </a:ln>
                <a:effectLst>
                  <a:outerShdw blurRad="50800" dist="76200" dir="2700000" algn="tl" rotWithShape="0">
                    <a:prstClr val="black">
                      <a:alpha val="40000"/>
                    </a:prstClr>
                  </a:outerShdw>
                </a:effectLst>
              </p:spPr>
              <p:txBody>
                <a:bodyPr/>
                <a:lstStyle/>
                <a:p>
                  <a:r>
                    <a:rPr lang="zh-CN" altLang="en-US">
                      <a:noFill/>
                    </a:rPr>
                    <a:t> </a:t>
                  </a:r>
                </a:p>
              </p:txBody>
            </p:sp>
          </mc:Fallback>
        </mc:AlternateContent>
      </p:grpSp>
      <p:grpSp>
        <p:nvGrpSpPr>
          <p:cNvPr id="23" name="组 22"/>
          <p:cNvGrpSpPr/>
          <p:nvPr/>
        </p:nvGrpSpPr>
        <p:grpSpPr>
          <a:xfrm>
            <a:off x="348671" y="2278613"/>
            <a:ext cx="8141222" cy="646331"/>
            <a:chOff x="-203816" y="1069113"/>
            <a:chExt cx="8141222" cy="646331"/>
          </a:xfrm>
        </p:grpSpPr>
        <p:sp>
          <p:nvSpPr>
            <p:cNvPr id="24" name="文本框 23"/>
            <p:cNvSpPr txBox="1"/>
            <p:nvPr/>
          </p:nvSpPr>
          <p:spPr>
            <a:xfrm>
              <a:off x="-203816" y="1069113"/>
              <a:ext cx="2133897" cy="646331"/>
            </a:xfrm>
            <a:prstGeom prst="rect">
              <a:avLst/>
            </a:prstGeom>
            <a:noFill/>
          </p:spPr>
          <p:txBody>
            <a:bodyPr wrap="square" rtlCol="0">
              <a:spAutoFit/>
            </a:bodyPr>
            <a:lstStyle/>
            <a:p>
              <a:pPr algn="r"/>
              <a:r>
                <a:rPr kumimoji="1" lang="zh-CN" altLang="en-US" sz="3600" dirty="0" smtClean="0">
                  <a:solidFill>
                    <a:srgbClr val="02BAF8"/>
                  </a:solidFill>
                  <a:latin typeface="Microsoft YaHei" charset="-122"/>
                  <a:ea typeface="Microsoft YaHei" charset="-122"/>
                  <a:cs typeface="Microsoft YaHei" charset="-122"/>
                </a:rPr>
                <a:t>强连通图</a:t>
              </a:r>
              <a:endParaRPr kumimoji="1" lang="zh-CN" altLang="en-US" sz="3600" dirty="0">
                <a:solidFill>
                  <a:srgbClr val="02BAF8"/>
                </a:solidFill>
                <a:latin typeface="Microsoft YaHei" charset="-122"/>
                <a:ea typeface="Microsoft YaHei" charset="-122"/>
                <a:cs typeface="Microsoft YaHei" charset="-122"/>
              </a:endParaRPr>
            </a:p>
          </p:txBody>
        </p:sp>
        <p:cxnSp>
          <p:nvCxnSpPr>
            <p:cNvPr id="25" name="直线连接符 24"/>
            <p:cNvCxnSpPr/>
            <p:nvPr/>
          </p:nvCxnSpPr>
          <p:spPr>
            <a:xfrm>
              <a:off x="2002089" y="1105118"/>
              <a:ext cx="0" cy="574322"/>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2067179" y="1145085"/>
              <a:ext cx="5870227" cy="49438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smtClean="0">
                  <a:solidFill>
                    <a:schemeClr val="tx1"/>
                  </a:solidFill>
                  <a:latin typeface="Microsoft YaHei" charset="-122"/>
                  <a:ea typeface="Microsoft YaHei" charset="-122"/>
                  <a:cs typeface="Microsoft YaHei" charset="-122"/>
                </a:rPr>
                <a:t>有向图中任意两个顶点都连通</a:t>
              </a:r>
              <a:endParaRPr kumimoji="1" lang="zh-CN" altLang="en-US" sz="2400" dirty="0">
                <a:solidFill>
                  <a:schemeClr val="tx1"/>
                </a:solidFill>
                <a:latin typeface="Microsoft YaHei" charset="-122"/>
                <a:ea typeface="Microsoft YaHei" charset="-122"/>
                <a:cs typeface="Microsoft YaHei" charset="-122"/>
              </a:endParaRPr>
            </a:p>
          </p:txBody>
        </p:sp>
      </p:grpSp>
      <p:grpSp>
        <p:nvGrpSpPr>
          <p:cNvPr id="28" name="组 27"/>
          <p:cNvGrpSpPr/>
          <p:nvPr/>
        </p:nvGrpSpPr>
        <p:grpSpPr>
          <a:xfrm>
            <a:off x="35496" y="3142709"/>
            <a:ext cx="8454397" cy="646331"/>
            <a:chOff x="-520480" y="1026288"/>
            <a:chExt cx="8454397" cy="646331"/>
          </a:xfrm>
        </p:grpSpPr>
        <p:sp>
          <p:nvSpPr>
            <p:cNvPr id="29" name="文本框 28"/>
            <p:cNvSpPr txBox="1"/>
            <p:nvPr/>
          </p:nvSpPr>
          <p:spPr>
            <a:xfrm>
              <a:off x="-520480" y="1026288"/>
              <a:ext cx="2532913" cy="646331"/>
            </a:xfrm>
            <a:prstGeom prst="rect">
              <a:avLst/>
            </a:prstGeom>
            <a:noFill/>
          </p:spPr>
          <p:txBody>
            <a:bodyPr wrap="square" rtlCol="0">
              <a:spAutoFit/>
            </a:bodyPr>
            <a:lstStyle/>
            <a:p>
              <a:pPr algn="ctr"/>
              <a:r>
                <a:rPr kumimoji="1" lang="zh-CN" altLang="en-US" sz="3600" dirty="0" smtClean="0">
                  <a:solidFill>
                    <a:srgbClr val="02BAF8"/>
                  </a:solidFill>
                  <a:latin typeface="Microsoft YaHei" charset="-122"/>
                  <a:ea typeface="Microsoft YaHei" charset="-122"/>
                  <a:cs typeface="Microsoft YaHei" charset="-122"/>
                </a:rPr>
                <a:t>强连通分量</a:t>
              </a:r>
              <a:endParaRPr kumimoji="1" lang="zh-CN" altLang="en-US" sz="3600" dirty="0">
                <a:solidFill>
                  <a:srgbClr val="02BAF8"/>
                </a:solidFill>
                <a:latin typeface="Microsoft YaHei" charset="-122"/>
                <a:ea typeface="Microsoft YaHei" charset="-122"/>
                <a:cs typeface="Microsoft YaHei" charset="-122"/>
              </a:endParaRPr>
            </a:p>
          </p:txBody>
        </p:sp>
        <p:cxnSp>
          <p:nvCxnSpPr>
            <p:cNvPr id="30" name="直线连接符 29"/>
            <p:cNvCxnSpPr/>
            <p:nvPr/>
          </p:nvCxnSpPr>
          <p:spPr>
            <a:xfrm flipH="1">
              <a:off x="2001757" y="1040335"/>
              <a:ext cx="332" cy="576000"/>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2077522" y="1086281"/>
              <a:ext cx="5856395" cy="493200"/>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smtClean="0">
                  <a:solidFill>
                    <a:schemeClr val="tx1"/>
                  </a:solidFill>
                  <a:latin typeface="Microsoft YaHei" charset="-122"/>
                  <a:ea typeface="Microsoft YaHei" charset="-122"/>
                  <a:cs typeface="Microsoft YaHei" charset="-122"/>
                </a:rPr>
                <a:t>有向图的极大强连通子图</a:t>
              </a:r>
              <a:endParaRPr kumimoji="1" lang="zh-CN" altLang="en-US" sz="2400" dirty="0">
                <a:solidFill>
                  <a:schemeClr val="tx1"/>
                </a:solidFill>
                <a:latin typeface="Microsoft YaHei" charset="-122"/>
                <a:ea typeface="Microsoft YaHei" charset="-122"/>
                <a:cs typeface="Microsoft YaHei" charset="-122"/>
              </a:endParaRPr>
            </a:p>
          </p:txBody>
        </p:sp>
      </p:grpSp>
      <p:sp>
        <p:nvSpPr>
          <p:cNvPr id="26" name="矩形 25"/>
          <p:cNvSpPr/>
          <p:nvPr/>
        </p:nvSpPr>
        <p:spPr>
          <a:xfrm>
            <a:off x="615257" y="4797152"/>
            <a:ext cx="7874636" cy="101729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2400" dirty="0" smtClean="0">
                <a:latin typeface="Microsoft YaHei" charset="-122"/>
                <a:ea typeface="Microsoft YaHei" charset="-122"/>
                <a:cs typeface="Microsoft YaHei" charset="-122"/>
              </a:rPr>
              <a:t>强连通图可以通过一个强连通分量把所有结点连通起来</a:t>
            </a:r>
            <a:endParaRPr kumimoji="1" lang="en-US" altLang="zh-CN" sz="2400" dirty="0" smtClean="0">
              <a:latin typeface="Microsoft YaHei" charset="-122"/>
              <a:ea typeface="Microsoft YaHei" charset="-122"/>
              <a:cs typeface="Microsoft YaHei" charset="-122"/>
            </a:endParaRPr>
          </a:p>
          <a:p>
            <a:pPr algn="ctr"/>
            <a:r>
              <a:rPr kumimoji="1" lang="zh-CN" altLang="en-US" sz="2400" dirty="0" smtClean="0">
                <a:latin typeface="Microsoft YaHei" charset="-122"/>
                <a:ea typeface="Microsoft YaHei" charset="-122"/>
                <a:cs typeface="Microsoft YaHei" charset="-122"/>
              </a:rPr>
              <a:t>非强连通图有多个强连通分量</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5696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p:tgtEl>
                                          <p:spTgt spid="26"/>
                                        </p:tgtEl>
                                        <p:attrNameLst>
                                          <p:attrName>ppt_y</p:attrName>
                                        </p:attrNameLst>
                                      </p:cBhvr>
                                      <p:tavLst>
                                        <p:tav tm="0">
                                          <p:val>
                                            <p:strVal val="#ppt_y+#ppt_h*1.125000"/>
                                          </p:val>
                                        </p:tav>
                                        <p:tav tm="100000">
                                          <p:val>
                                            <p:strVal val="#ppt_y"/>
                                          </p:val>
                                        </p:tav>
                                      </p:tavLst>
                                    </p:anim>
                                    <p:animEffect transition="in" filter="wipe(up)">
                                      <p:cBhvr>
                                        <p:cTn id="2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2</a:t>
            </a:r>
            <a:r>
              <a:rPr lang="zh-CN" altLang="en-US" dirty="0" smtClean="0">
                <a:latin typeface="黑体" pitchFamily="49" charset="-122"/>
                <a:ea typeface="黑体" pitchFamily="49" charset="-122"/>
              </a:rPr>
              <a:t> 图的基本术语</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sp>
        <p:nvSpPr>
          <p:cNvPr id="33" name="同心圆 32"/>
          <p:cNvSpPr/>
          <p:nvPr/>
        </p:nvSpPr>
        <p:spPr>
          <a:xfrm>
            <a:off x="1403648" y="250185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0</a:t>
            </a:r>
            <a:endParaRPr kumimoji="1" lang="zh-CN" altLang="en-US" dirty="0">
              <a:solidFill>
                <a:schemeClr val="tx1"/>
              </a:solidFill>
            </a:endParaRPr>
          </a:p>
        </p:txBody>
      </p:sp>
      <p:sp>
        <p:nvSpPr>
          <p:cNvPr id="34" name="同心圆 33"/>
          <p:cNvSpPr/>
          <p:nvPr/>
        </p:nvSpPr>
        <p:spPr>
          <a:xfrm>
            <a:off x="1403648" y="466493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3</a:t>
            </a:r>
            <a:endParaRPr kumimoji="1" lang="zh-CN" altLang="en-US" dirty="0">
              <a:solidFill>
                <a:schemeClr val="tx1"/>
              </a:solidFill>
            </a:endParaRPr>
          </a:p>
        </p:txBody>
      </p:sp>
      <p:sp>
        <p:nvSpPr>
          <p:cNvPr id="35" name="同心圆 34"/>
          <p:cNvSpPr/>
          <p:nvPr/>
        </p:nvSpPr>
        <p:spPr>
          <a:xfrm>
            <a:off x="3931159" y="250185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1</a:t>
            </a:r>
            <a:endParaRPr kumimoji="1" lang="zh-CN" altLang="en-US" dirty="0">
              <a:solidFill>
                <a:schemeClr val="tx1"/>
              </a:solidFill>
            </a:endParaRPr>
          </a:p>
        </p:txBody>
      </p:sp>
      <p:sp>
        <p:nvSpPr>
          <p:cNvPr id="37" name="同心圆 36"/>
          <p:cNvSpPr/>
          <p:nvPr/>
        </p:nvSpPr>
        <p:spPr>
          <a:xfrm>
            <a:off x="3931159" y="466493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4</a:t>
            </a:r>
            <a:endParaRPr kumimoji="1" lang="zh-CN" altLang="en-US" dirty="0">
              <a:solidFill>
                <a:schemeClr val="tx1"/>
              </a:solidFill>
            </a:endParaRPr>
          </a:p>
        </p:txBody>
      </p:sp>
      <p:sp>
        <p:nvSpPr>
          <p:cNvPr id="40" name="同心圆 39"/>
          <p:cNvSpPr/>
          <p:nvPr/>
        </p:nvSpPr>
        <p:spPr>
          <a:xfrm>
            <a:off x="6516216" y="250185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2</a:t>
            </a:r>
            <a:endParaRPr kumimoji="1" lang="zh-CN" altLang="en-US" dirty="0">
              <a:solidFill>
                <a:schemeClr val="tx1"/>
              </a:solidFill>
            </a:endParaRPr>
          </a:p>
        </p:txBody>
      </p:sp>
      <p:sp>
        <p:nvSpPr>
          <p:cNvPr id="41" name="同心圆 40"/>
          <p:cNvSpPr/>
          <p:nvPr/>
        </p:nvSpPr>
        <p:spPr>
          <a:xfrm>
            <a:off x="6516216" y="466493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5</a:t>
            </a:r>
            <a:endParaRPr kumimoji="1" lang="zh-CN" altLang="en-US" dirty="0">
              <a:solidFill>
                <a:schemeClr val="tx1"/>
              </a:solidFill>
            </a:endParaRPr>
          </a:p>
        </p:txBody>
      </p:sp>
      <p:sp>
        <p:nvSpPr>
          <p:cNvPr id="50" name="文本框 49"/>
          <p:cNvSpPr txBox="1"/>
          <p:nvPr/>
        </p:nvSpPr>
        <p:spPr>
          <a:xfrm>
            <a:off x="3844689" y="5991671"/>
            <a:ext cx="1723549" cy="461665"/>
          </a:xfrm>
          <a:prstGeom prst="rect">
            <a:avLst/>
          </a:prstGeom>
          <a:noFill/>
        </p:spPr>
        <p:txBody>
          <a:bodyPr wrap="none" rtlCol="0">
            <a:spAutoFit/>
          </a:bodyPr>
          <a:lstStyle/>
          <a:p>
            <a:r>
              <a:rPr kumimoji="1" lang="zh-CN" altLang="en-US" sz="2400" dirty="0" smtClean="0">
                <a:latin typeface="Microsoft YaHei" charset="-122"/>
                <a:ea typeface="Microsoft YaHei" charset="-122"/>
                <a:cs typeface="Microsoft YaHei" charset="-122"/>
              </a:rPr>
              <a:t>非强连通图</a:t>
            </a:r>
            <a:endParaRPr kumimoji="1" lang="zh-CN" altLang="en-US" sz="2400" dirty="0">
              <a:latin typeface="Microsoft YaHei" charset="-122"/>
              <a:ea typeface="Microsoft YaHei" charset="-122"/>
              <a:cs typeface="Microsoft YaHei" charset="-122"/>
            </a:endParaRPr>
          </a:p>
        </p:txBody>
      </p:sp>
      <p:sp>
        <p:nvSpPr>
          <p:cNvPr id="28" name="右箭头 27"/>
          <p:cNvSpPr/>
          <p:nvPr/>
        </p:nvSpPr>
        <p:spPr>
          <a:xfrm flipV="1">
            <a:off x="1835696" y="4806877"/>
            <a:ext cx="2095463" cy="134291"/>
          </a:xfrm>
          <a:prstGeom prst="rightArrow">
            <a:avLst>
              <a:gd name="adj1" fmla="val 27292"/>
              <a:gd name="adj2" fmla="val 167091"/>
            </a:avLst>
          </a:prstGeom>
          <a:solidFill>
            <a:srgbClr val="01BAF9"/>
          </a:solidFill>
          <a:ln>
            <a:solidFill>
              <a:srgbClr val="01BA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右箭头 53"/>
          <p:cNvSpPr/>
          <p:nvPr/>
        </p:nvSpPr>
        <p:spPr>
          <a:xfrm flipV="1">
            <a:off x="4363207" y="4813810"/>
            <a:ext cx="2095463" cy="134291"/>
          </a:xfrm>
          <a:prstGeom prst="rightArrow">
            <a:avLst>
              <a:gd name="adj1" fmla="val 27292"/>
              <a:gd name="adj2" fmla="val 167091"/>
            </a:avLst>
          </a:prstGeom>
          <a:solidFill>
            <a:srgbClr val="01BAF9"/>
          </a:solidFill>
          <a:ln>
            <a:solidFill>
              <a:srgbClr val="01BA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右箭头 54"/>
          <p:cNvSpPr/>
          <p:nvPr/>
        </p:nvSpPr>
        <p:spPr>
          <a:xfrm rot="16200000" flipV="1">
            <a:off x="768954" y="3735502"/>
            <a:ext cx="1706295" cy="139154"/>
          </a:xfrm>
          <a:prstGeom prst="rightArrow">
            <a:avLst>
              <a:gd name="adj1" fmla="val 27292"/>
              <a:gd name="adj2" fmla="val 167091"/>
            </a:avLst>
          </a:prstGeom>
          <a:solidFill>
            <a:srgbClr val="01BAF9"/>
          </a:solidFill>
          <a:ln>
            <a:solidFill>
              <a:srgbClr val="01BA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右箭头 55"/>
          <p:cNvSpPr/>
          <p:nvPr/>
        </p:nvSpPr>
        <p:spPr>
          <a:xfrm flipV="1">
            <a:off x="1842327" y="2650735"/>
            <a:ext cx="2095463" cy="134291"/>
          </a:xfrm>
          <a:prstGeom prst="rightArrow">
            <a:avLst>
              <a:gd name="adj1" fmla="val 27292"/>
              <a:gd name="adj2" fmla="val 167091"/>
            </a:avLst>
          </a:prstGeom>
          <a:solidFill>
            <a:srgbClr val="01BAF9"/>
          </a:solidFill>
          <a:ln>
            <a:solidFill>
              <a:srgbClr val="01BA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右箭头 56"/>
          <p:cNvSpPr/>
          <p:nvPr/>
        </p:nvSpPr>
        <p:spPr>
          <a:xfrm rot="8523732" flipV="1">
            <a:off x="1511177" y="3737578"/>
            <a:ext cx="2801222" cy="141403"/>
          </a:xfrm>
          <a:prstGeom prst="rightArrow">
            <a:avLst>
              <a:gd name="adj1" fmla="val 27292"/>
              <a:gd name="adj2" fmla="val 167091"/>
            </a:avLst>
          </a:prstGeom>
          <a:solidFill>
            <a:srgbClr val="01BAF9"/>
          </a:solidFill>
          <a:ln>
            <a:solidFill>
              <a:srgbClr val="01BA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右箭头 57"/>
          <p:cNvSpPr/>
          <p:nvPr/>
        </p:nvSpPr>
        <p:spPr>
          <a:xfrm rot="5400000" flipV="1">
            <a:off x="3276317" y="3717476"/>
            <a:ext cx="1706295" cy="139154"/>
          </a:xfrm>
          <a:prstGeom prst="rightArrow">
            <a:avLst>
              <a:gd name="adj1" fmla="val 27292"/>
              <a:gd name="adj2" fmla="val 167091"/>
            </a:avLst>
          </a:prstGeom>
          <a:solidFill>
            <a:srgbClr val="01BAF9"/>
          </a:solidFill>
          <a:ln>
            <a:solidFill>
              <a:srgbClr val="01BA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弧 30"/>
          <p:cNvSpPr/>
          <p:nvPr/>
        </p:nvSpPr>
        <p:spPr>
          <a:xfrm rot="16507668">
            <a:off x="4188258" y="2790639"/>
            <a:ext cx="4235771" cy="4173700"/>
          </a:xfrm>
          <a:prstGeom prst="arc">
            <a:avLst/>
          </a:prstGeom>
          <a:noFill/>
          <a:ln w="57150">
            <a:solidFill>
              <a:srgbClr val="01BAF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59" name="弧 58"/>
          <p:cNvSpPr/>
          <p:nvPr/>
        </p:nvSpPr>
        <p:spPr>
          <a:xfrm rot="5948049">
            <a:off x="2523638" y="596108"/>
            <a:ext cx="4235771" cy="4173700"/>
          </a:xfrm>
          <a:prstGeom prst="arc">
            <a:avLst/>
          </a:prstGeom>
          <a:noFill/>
          <a:ln w="57150">
            <a:solidFill>
              <a:srgbClr val="01BAF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nvGrpSpPr>
          <p:cNvPr id="60" name="组 59"/>
          <p:cNvGrpSpPr/>
          <p:nvPr/>
        </p:nvGrpSpPr>
        <p:grpSpPr>
          <a:xfrm>
            <a:off x="108741" y="1702533"/>
            <a:ext cx="4781806" cy="3454115"/>
            <a:chOff x="1292407" y="1753085"/>
            <a:chExt cx="3253249" cy="2449463"/>
          </a:xfrm>
        </p:grpSpPr>
        <p:sp>
          <p:nvSpPr>
            <p:cNvPr id="61" name="同心圆 60"/>
            <p:cNvSpPr/>
            <p:nvPr/>
          </p:nvSpPr>
          <p:spPr>
            <a:xfrm rot="3000000">
              <a:off x="1874779" y="1531670"/>
              <a:ext cx="2306832" cy="3034923"/>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2" name="文本框 61"/>
            <p:cNvSpPr txBox="1"/>
            <p:nvPr/>
          </p:nvSpPr>
          <p:spPr>
            <a:xfrm>
              <a:off x="1292407" y="1753085"/>
              <a:ext cx="1172598" cy="327387"/>
            </a:xfrm>
            <a:prstGeom prst="rect">
              <a:avLst/>
            </a:prstGeom>
            <a:noFill/>
          </p:spPr>
          <p:txBody>
            <a:bodyPr wrap="none" rtlCol="0">
              <a:spAutoFit/>
            </a:bodyPr>
            <a:lstStyle/>
            <a:p>
              <a:r>
                <a:rPr kumimoji="1" lang="zh-CN" altLang="en-US" sz="2400" smtClean="0">
                  <a:latin typeface="Microsoft YaHei" charset="-122"/>
                  <a:ea typeface="Microsoft YaHei" charset="-122"/>
                  <a:cs typeface="Microsoft YaHei" charset="-122"/>
                </a:rPr>
                <a:t>强连通分量</a:t>
              </a:r>
              <a:endParaRPr kumimoji="1" lang="zh-CN" altLang="en-US" sz="2400" dirty="0">
                <a:latin typeface="Microsoft YaHei" charset="-122"/>
                <a:ea typeface="Microsoft YaHei" charset="-122"/>
                <a:cs typeface="Microsoft YaHei" charset="-122"/>
              </a:endParaRPr>
            </a:p>
          </p:txBody>
        </p:sp>
      </p:grpSp>
      <p:grpSp>
        <p:nvGrpSpPr>
          <p:cNvPr id="63" name="组 62"/>
          <p:cNvGrpSpPr/>
          <p:nvPr/>
        </p:nvGrpSpPr>
        <p:grpSpPr>
          <a:xfrm>
            <a:off x="3399151" y="1684597"/>
            <a:ext cx="4354003" cy="3155764"/>
            <a:chOff x="1510733" y="828750"/>
            <a:chExt cx="3034924" cy="3373798"/>
          </a:xfrm>
        </p:grpSpPr>
        <p:sp>
          <p:nvSpPr>
            <p:cNvPr id="64" name="同心圆 63"/>
            <p:cNvSpPr/>
            <p:nvPr/>
          </p:nvSpPr>
          <p:spPr>
            <a:xfrm rot="3000000">
              <a:off x="1874779" y="1531670"/>
              <a:ext cx="2306832" cy="3034923"/>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5" name="文本框 64"/>
            <p:cNvSpPr txBox="1"/>
            <p:nvPr/>
          </p:nvSpPr>
          <p:spPr>
            <a:xfrm>
              <a:off x="3373059" y="828750"/>
              <a:ext cx="1172598" cy="327387"/>
            </a:xfrm>
            <a:prstGeom prst="rect">
              <a:avLst/>
            </a:prstGeom>
            <a:noFill/>
          </p:spPr>
          <p:txBody>
            <a:bodyPr wrap="none" rtlCol="0">
              <a:spAutoFit/>
            </a:bodyPr>
            <a:lstStyle/>
            <a:p>
              <a:r>
                <a:rPr kumimoji="1" lang="zh-CN" altLang="en-US" sz="2400" smtClean="0">
                  <a:latin typeface="Microsoft YaHei" charset="-122"/>
                  <a:ea typeface="Microsoft YaHei" charset="-122"/>
                  <a:cs typeface="Microsoft YaHei" charset="-122"/>
                </a:rPr>
                <a:t>强连通分量</a:t>
              </a:r>
              <a:endParaRPr kumimoji="1" lang="zh-CN" altLang="en-US" sz="2400" dirty="0">
                <a:latin typeface="Microsoft YaHei" charset="-122"/>
                <a:ea typeface="Microsoft YaHei" charset="-122"/>
                <a:cs typeface="Microsoft YaHei" charset="-122"/>
              </a:endParaRPr>
            </a:p>
          </p:txBody>
        </p:sp>
      </p:grpSp>
      <p:grpSp>
        <p:nvGrpSpPr>
          <p:cNvPr id="66" name="组 65"/>
          <p:cNvGrpSpPr/>
          <p:nvPr/>
        </p:nvGrpSpPr>
        <p:grpSpPr>
          <a:xfrm>
            <a:off x="6380806" y="4474407"/>
            <a:ext cx="2606486" cy="810965"/>
            <a:chOff x="1510733" y="1823653"/>
            <a:chExt cx="10047088" cy="2378895"/>
          </a:xfrm>
        </p:grpSpPr>
        <p:sp>
          <p:nvSpPr>
            <p:cNvPr id="67" name="同心圆 66"/>
            <p:cNvSpPr/>
            <p:nvPr/>
          </p:nvSpPr>
          <p:spPr>
            <a:xfrm rot="3000000">
              <a:off x="1874779" y="1531670"/>
              <a:ext cx="2306832" cy="3034923"/>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8" name="文本框 67"/>
            <p:cNvSpPr txBox="1"/>
            <p:nvPr/>
          </p:nvSpPr>
          <p:spPr>
            <a:xfrm>
              <a:off x="4432079" y="1823653"/>
              <a:ext cx="7125742" cy="1354254"/>
            </a:xfrm>
            <a:prstGeom prst="rect">
              <a:avLst/>
            </a:prstGeom>
            <a:noFill/>
          </p:spPr>
          <p:txBody>
            <a:bodyPr wrap="square" rtlCol="0">
              <a:spAutoFit/>
            </a:bodyPr>
            <a:lstStyle/>
            <a:p>
              <a:r>
                <a:rPr kumimoji="1" lang="zh-CN" altLang="en-US" sz="2400" dirty="0" smtClean="0">
                  <a:latin typeface="Microsoft YaHei" charset="-122"/>
                  <a:ea typeface="Microsoft YaHei" charset="-122"/>
                  <a:cs typeface="Microsoft YaHei" charset="-122"/>
                </a:rPr>
                <a:t>强连通分量</a:t>
              </a:r>
              <a:endParaRPr kumimoji="1" lang="zh-CN" altLang="en-US" sz="2400" dirty="0">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120186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ppt_x"/>
                                          </p:val>
                                        </p:tav>
                                        <p:tav tm="100000">
                                          <p:val>
                                            <p:strVal val="#ppt_x"/>
                                          </p:val>
                                        </p:tav>
                                      </p:tavLst>
                                    </p:anim>
                                    <p:anim calcmode="lin" valueType="num">
                                      <p:cBhvr additive="base">
                                        <p:cTn id="8"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3"/>
                                        </p:tgtEl>
                                        <p:attrNameLst>
                                          <p:attrName>style.visibility</p:attrName>
                                        </p:attrNameLst>
                                      </p:cBhvr>
                                      <p:to>
                                        <p:strVal val="visible"/>
                                      </p:to>
                                    </p:set>
                                    <p:anim calcmode="lin" valueType="num">
                                      <p:cBhvr additive="base">
                                        <p:cTn id="13" dur="500" fill="hold"/>
                                        <p:tgtEl>
                                          <p:spTgt spid="63"/>
                                        </p:tgtEl>
                                        <p:attrNameLst>
                                          <p:attrName>ppt_x</p:attrName>
                                        </p:attrNameLst>
                                      </p:cBhvr>
                                      <p:tavLst>
                                        <p:tav tm="0">
                                          <p:val>
                                            <p:strVal val="#ppt_x"/>
                                          </p:val>
                                        </p:tav>
                                        <p:tav tm="100000">
                                          <p:val>
                                            <p:strVal val="#ppt_x"/>
                                          </p:val>
                                        </p:tav>
                                      </p:tavLst>
                                    </p:anim>
                                    <p:anim calcmode="lin" valueType="num">
                                      <p:cBhvr additive="base">
                                        <p:cTn id="14"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6"/>
                                        </p:tgtEl>
                                        <p:attrNameLst>
                                          <p:attrName>style.visibility</p:attrName>
                                        </p:attrNameLst>
                                      </p:cBhvr>
                                      <p:to>
                                        <p:strVal val="visible"/>
                                      </p:to>
                                    </p:set>
                                    <p:anim calcmode="lin" valueType="num">
                                      <p:cBhvr additive="base">
                                        <p:cTn id="19" dur="500" fill="hold"/>
                                        <p:tgtEl>
                                          <p:spTgt spid="66"/>
                                        </p:tgtEl>
                                        <p:attrNameLst>
                                          <p:attrName>ppt_x</p:attrName>
                                        </p:attrNameLst>
                                      </p:cBhvr>
                                      <p:tavLst>
                                        <p:tav tm="0">
                                          <p:val>
                                            <p:strVal val="#ppt_x"/>
                                          </p:val>
                                        </p:tav>
                                        <p:tav tm="100000">
                                          <p:val>
                                            <p:strVal val="#ppt_x"/>
                                          </p:val>
                                        </p:tav>
                                      </p:tavLst>
                                    </p:anim>
                                    <p:anim calcmode="lin" valueType="num">
                                      <p:cBhvr additive="base">
                                        <p:cTn id="20"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2</a:t>
            </a:r>
            <a:r>
              <a:rPr lang="zh-CN" altLang="en-US" dirty="0" smtClean="0">
                <a:latin typeface="黑体" pitchFamily="49" charset="-122"/>
                <a:ea typeface="黑体" pitchFamily="49" charset="-122"/>
              </a:rPr>
              <a:t> 图的基本术语</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3" name="组 2"/>
          <p:cNvGrpSpPr/>
          <p:nvPr/>
        </p:nvGrpSpPr>
        <p:grpSpPr>
          <a:xfrm>
            <a:off x="428533" y="1196752"/>
            <a:ext cx="8061360" cy="891510"/>
            <a:chOff x="-125154" y="1061591"/>
            <a:chExt cx="8061360" cy="891510"/>
          </a:xfrm>
        </p:grpSpPr>
        <p:sp>
          <p:nvSpPr>
            <p:cNvPr id="20" name="文本框 19"/>
            <p:cNvSpPr txBox="1"/>
            <p:nvPr/>
          </p:nvSpPr>
          <p:spPr>
            <a:xfrm>
              <a:off x="-125154" y="1154671"/>
              <a:ext cx="716621" cy="646331"/>
            </a:xfrm>
            <a:prstGeom prst="rect">
              <a:avLst/>
            </a:prstGeom>
            <a:noFill/>
          </p:spPr>
          <p:txBody>
            <a:bodyPr wrap="square" rtlCol="0">
              <a:spAutoFit/>
            </a:bodyPr>
            <a:lstStyle/>
            <a:p>
              <a:pPr algn="ctr"/>
              <a:r>
                <a:rPr kumimoji="1" lang="zh-CN" altLang="en-US" sz="3600" dirty="0" smtClean="0">
                  <a:solidFill>
                    <a:srgbClr val="02BAF8"/>
                  </a:solidFill>
                  <a:latin typeface="Microsoft YaHei" charset="-122"/>
                  <a:ea typeface="Microsoft YaHei" charset="-122"/>
                  <a:cs typeface="Microsoft YaHei" charset="-122"/>
                </a:rPr>
                <a:t>权</a:t>
              </a:r>
              <a:endParaRPr kumimoji="1" lang="zh-CN" altLang="en-US" sz="3600" dirty="0">
                <a:solidFill>
                  <a:srgbClr val="02BAF8"/>
                </a:solidFill>
                <a:latin typeface="Microsoft YaHei" charset="-122"/>
                <a:ea typeface="Microsoft YaHei" charset="-122"/>
                <a:cs typeface="Microsoft YaHei" charset="-122"/>
              </a:endParaRPr>
            </a:p>
          </p:txBody>
        </p:sp>
        <p:cxnSp>
          <p:nvCxnSpPr>
            <p:cNvPr id="21" name="直线连接符 20"/>
            <p:cNvCxnSpPr/>
            <p:nvPr/>
          </p:nvCxnSpPr>
          <p:spPr>
            <a:xfrm>
              <a:off x="598936" y="1125101"/>
              <a:ext cx="0" cy="828000"/>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758529" y="1061591"/>
              <a:ext cx="7177677" cy="854351"/>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在一个图中，每条边可以标上具有某种含义的数值，通常为正数，此数值称为该边的权</a:t>
              </a:r>
              <a:r>
                <a:rPr kumimoji="1" lang="en-US" altLang="zh-CN" sz="2400" dirty="0">
                  <a:solidFill>
                    <a:schemeClr val="tx1"/>
                  </a:solidFill>
                  <a:latin typeface="Microsoft YaHei" charset="-122"/>
                  <a:ea typeface="Microsoft YaHei" charset="-122"/>
                  <a:cs typeface="Microsoft YaHei" charset="-122"/>
                </a:rPr>
                <a:t>(weight)</a:t>
              </a:r>
              <a:endParaRPr kumimoji="1" lang="zh-CN" altLang="en-US" sz="2400" dirty="0">
                <a:solidFill>
                  <a:schemeClr val="tx1"/>
                </a:solidFill>
                <a:latin typeface="Microsoft YaHei" charset="-122"/>
                <a:ea typeface="Microsoft YaHei" charset="-122"/>
                <a:cs typeface="Microsoft YaHei" charset="-122"/>
              </a:endParaRPr>
            </a:p>
          </p:txBody>
        </p:sp>
      </p:grpSp>
      <p:grpSp>
        <p:nvGrpSpPr>
          <p:cNvPr id="23" name="组 22"/>
          <p:cNvGrpSpPr/>
          <p:nvPr/>
        </p:nvGrpSpPr>
        <p:grpSpPr>
          <a:xfrm>
            <a:off x="348671" y="2278613"/>
            <a:ext cx="8141223" cy="646331"/>
            <a:chOff x="-203816" y="1069113"/>
            <a:chExt cx="8141223" cy="646331"/>
          </a:xfrm>
        </p:grpSpPr>
        <p:sp>
          <p:nvSpPr>
            <p:cNvPr id="24" name="文本框 23"/>
            <p:cNvSpPr txBox="1"/>
            <p:nvPr/>
          </p:nvSpPr>
          <p:spPr>
            <a:xfrm>
              <a:off x="-203816" y="1069113"/>
              <a:ext cx="766945" cy="646331"/>
            </a:xfrm>
            <a:prstGeom prst="rect">
              <a:avLst/>
            </a:prstGeom>
            <a:noFill/>
          </p:spPr>
          <p:txBody>
            <a:bodyPr wrap="square" rtlCol="0">
              <a:spAutoFit/>
            </a:bodyPr>
            <a:lstStyle/>
            <a:p>
              <a:pPr algn="r"/>
              <a:r>
                <a:rPr kumimoji="1" lang="zh-CN" altLang="en-US" sz="3600" dirty="0" smtClean="0">
                  <a:solidFill>
                    <a:srgbClr val="02BAF8"/>
                  </a:solidFill>
                  <a:latin typeface="Microsoft YaHei" charset="-122"/>
                  <a:ea typeface="Microsoft YaHei" charset="-122"/>
                  <a:cs typeface="Microsoft YaHei" charset="-122"/>
                </a:rPr>
                <a:t>网</a:t>
              </a:r>
              <a:endParaRPr kumimoji="1" lang="zh-CN" altLang="en-US" sz="3600" dirty="0">
                <a:solidFill>
                  <a:srgbClr val="02BAF8"/>
                </a:solidFill>
                <a:latin typeface="Microsoft YaHei" charset="-122"/>
                <a:ea typeface="Microsoft YaHei" charset="-122"/>
                <a:cs typeface="Microsoft YaHei" charset="-122"/>
              </a:endParaRPr>
            </a:p>
          </p:txBody>
        </p:sp>
        <p:cxnSp>
          <p:nvCxnSpPr>
            <p:cNvPr id="25" name="直线连接符 24"/>
            <p:cNvCxnSpPr/>
            <p:nvPr/>
          </p:nvCxnSpPr>
          <p:spPr>
            <a:xfrm>
              <a:off x="600136" y="1141122"/>
              <a:ext cx="0" cy="574322"/>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759729" y="1145085"/>
              <a:ext cx="7177678" cy="49438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边上带有权的图称作带权图，简称网</a:t>
              </a:r>
              <a:r>
                <a:rPr kumimoji="1" lang="en-US" altLang="zh-CN" sz="2400" dirty="0">
                  <a:solidFill>
                    <a:schemeClr val="tx1"/>
                  </a:solidFill>
                  <a:latin typeface="Microsoft YaHei" charset="-122"/>
                  <a:ea typeface="Microsoft YaHei" charset="-122"/>
                  <a:cs typeface="Microsoft YaHei" charset="-122"/>
                </a:rPr>
                <a:t>(network)</a:t>
              </a:r>
              <a:endParaRPr kumimoji="1" lang="zh-CN" altLang="en-US" sz="2400" dirty="0">
                <a:solidFill>
                  <a:schemeClr val="tx1"/>
                </a:solidFill>
                <a:latin typeface="Microsoft YaHei" charset="-122"/>
                <a:ea typeface="Microsoft YaHei" charset="-122"/>
                <a:cs typeface="Microsoft YaHei" charset="-122"/>
              </a:endParaRPr>
            </a:p>
          </p:txBody>
        </p:sp>
      </p:grpSp>
      <p:graphicFrame>
        <p:nvGraphicFramePr>
          <p:cNvPr id="18" name="Object 4"/>
          <p:cNvGraphicFramePr>
            <a:graphicFrameLocks noChangeAspect="1"/>
          </p:cNvGraphicFramePr>
          <p:nvPr>
            <p:extLst>
              <p:ext uri="{D42A27DB-BD31-4B8C-83A1-F6EECF244321}">
                <p14:modId xmlns:p14="http://schemas.microsoft.com/office/powerpoint/2010/main" val="735362280"/>
              </p:ext>
            </p:extLst>
          </p:nvPr>
        </p:nvGraphicFramePr>
        <p:xfrm>
          <a:off x="2571375" y="3152452"/>
          <a:ext cx="3962400" cy="2501900"/>
        </p:xfrm>
        <a:graphic>
          <a:graphicData uri="http://schemas.openxmlformats.org/presentationml/2006/ole">
            <mc:AlternateContent xmlns:mc="http://schemas.openxmlformats.org/markup-compatibility/2006">
              <mc:Choice xmlns:v="urn:schemas-microsoft-com:vml" Requires="v">
                <p:oleObj spid="_x0000_s19506" r:id="rId3" imgW="3226831" imgH="1408154" progId="">
                  <p:embed/>
                </p:oleObj>
              </mc:Choice>
              <mc:Fallback>
                <p:oleObj r:id="rId3" imgW="3226831" imgH="1408154"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1137" t="7809" r="57954" b="29718"/>
                      <a:stretch>
                        <a:fillRect/>
                      </a:stretch>
                    </p:blipFill>
                    <p:spPr bwMode="auto">
                      <a:xfrm>
                        <a:off x="2571375" y="3152452"/>
                        <a:ext cx="3962400" cy="2501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Rectangle 5"/>
          <p:cNvSpPr>
            <a:spLocks noChangeArrowheads="1"/>
          </p:cNvSpPr>
          <p:nvPr/>
        </p:nvSpPr>
        <p:spPr bwMode="auto">
          <a:xfrm>
            <a:off x="463935" y="5657653"/>
            <a:ext cx="8459367" cy="830997"/>
          </a:xfrm>
          <a:prstGeom prst="rect">
            <a:avLst/>
          </a:prstGeom>
          <a:noFill/>
          <a:ln w="9525" algn="ctr">
            <a:noFill/>
            <a:miter lim="800000"/>
            <a:headEnd/>
            <a:tailEnd/>
          </a:ln>
          <a:effectLst/>
        </p:spPr>
        <p:txBody>
          <a:bodyPr wrap="none">
            <a:spAutoFit/>
          </a:bodyPr>
          <a:lstStyle/>
          <a:p>
            <a:r>
              <a:rPr lang="en-US" altLang="zh-CN" sz="2400" b="1" dirty="0">
                <a:effectLst>
                  <a:outerShdw blurRad="38100" dist="38100" dir="2700000" algn="tl">
                    <a:srgbClr val="C0C0C0"/>
                  </a:outerShdw>
                </a:effectLst>
                <a:latin typeface="Microsoft YaHei" charset="-122"/>
                <a:ea typeface="Microsoft YaHei" charset="-122"/>
                <a:cs typeface="Microsoft YaHei" charset="-122"/>
              </a:rPr>
              <a:t>E(G)={(0,1)5,(0,2)7,(1,2)12,(1,3)3,(1,4)8,(2,3)6,(2,4)20,</a:t>
            </a:r>
          </a:p>
          <a:p>
            <a:r>
              <a:rPr lang="en-US" altLang="zh-CN" sz="2400" b="1" dirty="0">
                <a:effectLst>
                  <a:outerShdw blurRad="38100" dist="38100" dir="2700000" algn="tl">
                    <a:srgbClr val="C0C0C0"/>
                  </a:outerShdw>
                </a:effectLst>
                <a:latin typeface="Microsoft YaHei" charset="-122"/>
                <a:ea typeface="Microsoft YaHei" charset="-122"/>
                <a:cs typeface="Microsoft YaHei" charset="-122"/>
              </a:rPr>
              <a:t>           (3,4)15}</a:t>
            </a:r>
          </a:p>
        </p:txBody>
      </p:sp>
    </p:spTree>
    <p:extLst>
      <p:ext uri="{BB962C8B-B14F-4D97-AF65-F5344CB8AC3E}">
        <p14:creationId xmlns:p14="http://schemas.microsoft.com/office/powerpoint/2010/main" val="1009904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blinds(horizontal)">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left)">
                                      <p:cBhvr>
                                        <p:cTn id="24"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2</a:t>
            </a:r>
            <a:r>
              <a:rPr lang="zh-CN" altLang="en-US" dirty="0" smtClean="0">
                <a:latin typeface="黑体" pitchFamily="49" charset="-122"/>
                <a:ea typeface="黑体" pitchFamily="49" charset="-122"/>
              </a:rPr>
              <a:t> 图的基本术语</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3" name="组 2"/>
          <p:cNvGrpSpPr/>
          <p:nvPr/>
        </p:nvGrpSpPr>
        <p:grpSpPr>
          <a:xfrm>
            <a:off x="428533" y="1196752"/>
            <a:ext cx="8061360" cy="891510"/>
            <a:chOff x="-125154" y="1061591"/>
            <a:chExt cx="8061360" cy="891510"/>
          </a:xfrm>
        </p:grpSpPr>
        <p:sp>
          <p:nvSpPr>
            <p:cNvPr id="20" name="文本框 19"/>
            <p:cNvSpPr txBox="1"/>
            <p:nvPr/>
          </p:nvSpPr>
          <p:spPr>
            <a:xfrm>
              <a:off x="-125154" y="1154671"/>
              <a:ext cx="716621" cy="646331"/>
            </a:xfrm>
            <a:prstGeom prst="rect">
              <a:avLst/>
            </a:prstGeom>
            <a:noFill/>
          </p:spPr>
          <p:txBody>
            <a:bodyPr wrap="square" rtlCol="0">
              <a:spAutoFit/>
            </a:bodyPr>
            <a:lstStyle/>
            <a:p>
              <a:pPr algn="ctr"/>
              <a:r>
                <a:rPr kumimoji="1" lang="zh-CN" altLang="en-US" sz="3600" dirty="0" smtClean="0">
                  <a:solidFill>
                    <a:srgbClr val="02BAF8"/>
                  </a:solidFill>
                  <a:latin typeface="Microsoft YaHei" charset="-122"/>
                  <a:ea typeface="Microsoft YaHei" charset="-122"/>
                  <a:cs typeface="Microsoft YaHei" charset="-122"/>
                </a:rPr>
                <a:t>权</a:t>
              </a:r>
              <a:endParaRPr kumimoji="1" lang="zh-CN" altLang="en-US" sz="3600" dirty="0">
                <a:solidFill>
                  <a:srgbClr val="02BAF8"/>
                </a:solidFill>
                <a:latin typeface="Microsoft YaHei" charset="-122"/>
                <a:ea typeface="Microsoft YaHei" charset="-122"/>
                <a:cs typeface="Microsoft YaHei" charset="-122"/>
              </a:endParaRPr>
            </a:p>
          </p:txBody>
        </p:sp>
        <p:cxnSp>
          <p:nvCxnSpPr>
            <p:cNvPr id="21" name="直线连接符 20"/>
            <p:cNvCxnSpPr/>
            <p:nvPr/>
          </p:nvCxnSpPr>
          <p:spPr>
            <a:xfrm>
              <a:off x="598936" y="1125101"/>
              <a:ext cx="0" cy="828000"/>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758529" y="1061591"/>
              <a:ext cx="7177677" cy="854351"/>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在一个图中，每条边可以标上具有某种含义的数值，通常为正数，此数值称为该边的权</a:t>
              </a:r>
              <a:r>
                <a:rPr kumimoji="1" lang="en-US" altLang="zh-CN" sz="2400" dirty="0">
                  <a:solidFill>
                    <a:schemeClr val="tx1"/>
                  </a:solidFill>
                  <a:latin typeface="Microsoft YaHei" charset="-122"/>
                  <a:ea typeface="Microsoft YaHei" charset="-122"/>
                  <a:cs typeface="Microsoft YaHei" charset="-122"/>
                </a:rPr>
                <a:t>(weight)</a:t>
              </a:r>
              <a:endParaRPr kumimoji="1" lang="zh-CN" altLang="en-US" sz="2400" dirty="0">
                <a:solidFill>
                  <a:schemeClr val="tx1"/>
                </a:solidFill>
                <a:latin typeface="Microsoft YaHei" charset="-122"/>
                <a:ea typeface="Microsoft YaHei" charset="-122"/>
                <a:cs typeface="Microsoft YaHei" charset="-122"/>
              </a:endParaRPr>
            </a:p>
          </p:txBody>
        </p:sp>
      </p:grpSp>
      <p:grpSp>
        <p:nvGrpSpPr>
          <p:cNvPr id="23" name="组 22"/>
          <p:cNvGrpSpPr/>
          <p:nvPr/>
        </p:nvGrpSpPr>
        <p:grpSpPr>
          <a:xfrm>
            <a:off x="348671" y="2278613"/>
            <a:ext cx="8141223" cy="646331"/>
            <a:chOff x="-203816" y="1069113"/>
            <a:chExt cx="8141223" cy="646331"/>
          </a:xfrm>
        </p:grpSpPr>
        <p:sp>
          <p:nvSpPr>
            <p:cNvPr id="24" name="文本框 23"/>
            <p:cNvSpPr txBox="1"/>
            <p:nvPr/>
          </p:nvSpPr>
          <p:spPr>
            <a:xfrm>
              <a:off x="-203816" y="1069113"/>
              <a:ext cx="766945" cy="646331"/>
            </a:xfrm>
            <a:prstGeom prst="rect">
              <a:avLst/>
            </a:prstGeom>
            <a:noFill/>
          </p:spPr>
          <p:txBody>
            <a:bodyPr wrap="square" rtlCol="0">
              <a:spAutoFit/>
            </a:bodyPr>
            <a:lstStyle/>
            <a:p>
              <a:pPr algn="r"/>
              <a:r>
                <a:rPr kumimoji="1" lang="zh-CN" altLang="en-US" sz="3600" dirty="0" smtClean="0">
                  <a:solidFill>
                    <a:srgbClr val="02BAF8"/>
                  </a:solidFill>
                  <a:latin typeface="Microsoft YaHei" charset="-122"/>
                  <a:ea typeface="Microsoft YaHei" charset="-122"/>
                  <a:cs typeface="Microsoft YaHei" charset="-122"/>
                </a:rPr>
                <a:t>网</a:t>
              </a:r>
              <a:endParaRPr kumimoji="1" lang="zh-CN" altLang="en-US" sz="3600" dirty="0">
                <a:solidFill>
                  <a:srgbClr val="02BAF8"/>
                </a:solidFill>
                <a:latin typeface="Microsoft YaHei" charset="-122"/>
                <a:ea typeface="Microsoft YaHei" charset="-122"/>
                <a:cs typeface="Microsoft YaHei" charset="-122"/>
              </a:endParaRPr>
            </a:p>
          </p:txBody>
        </p:sp>
        <p:cxnSp>
          <p:nvCxnSpPr>
            <p:cNvPr id="25" name="直线连接符 24"/>
            <p:cNvCxnSpPr/>
            <p:nvPr/>
          </p:nvCxnSpPr>
          <p:spPr>
            <a:xfrm>
              <a:off x="600136" y="1141122"/>
              <a:ext cx="0" cy="574322"/>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759729" y="1145085"/>
              <a:ext cx="7177678" cy="49438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边上带有权的图称作带权图，简称网</a:t>
              </a:r>
              <a:r>
                <a:rPr kumimoji="1" lang="en-US" altLang="zh-CN" sz="2400" dirty="0">
                  <a:solidFill>
                    <a:schemeClr val="tx1"/>
                  </a:solidFill>
                  <a:latin typeface="Microsoft YaHei" charset="-122"/>
                  <a:ea typeface="Microsoft YaHei" charset="-122"/>
                  <a:cs typeface="Microsoft YaHei" charset="-122"/>
                </a:rPr>
                <a:t>(network)</a:t>
              </a:r>
              <a:endParaRPr kumimoji="1" lang="zh-CN" altLang="en-US" sz="2400" dirty="0">
                <a:solidFill>
                  <a:schemeClr val="tx1"/>
                </a:solidFill>
                <a:latin typeface="Microsoft YaHei" charset="-122"/>
                <a:ea typeface="Microsoft YaHei" charset="-122"/>
                <a:cs typeface="Microsoft YaHei" charset="-122"/>
              </a:endParaRPr>
            </a:p>
          </p:txBody>
        </p:sp>
      </p:grpSp>
      <p:sp>
        <p:nvSpPr>
          <p:cNvPr id="19" name="Rectangle 5"/>
          <p:cNvSpPr>
            <a:spLocks noChangeArrowheads="1"/>
          </p:cNvSpPr>
          <p:nvPr/>
        </p:nvSpPr>
        <p:spPr bwMode="auto">
          <a:xfrm>
            <a:off x="463935" y="5657653"/>
            <a:ext cx="8651727" cy="830997"/>
          </a:xfrm>
          <a:prstGeom prst="rect">
            <a:avLst/>
          </a:prstGeom>
          <a:noFill/>
          <a:ln w="9525" algn="ctr">
            <a:noFill/>
            <a:miter lim="800000"/>
            <a:headEnd/>
            <a:tailEnd/>
          </a:ln>
          <a:effectLst/>
        </p:spPr>
        <p:txBody>
          <a:bodyPr wrap="none">
            <a:spAutoFit/>
          </a:bodyPr>
          <a:lstStyle/>
          <a:p>
            <a:r>
              <a:rPr lang="mr-IN" altLang="zh-CN" sz="2400" b="1" dirty="0" err="1">
                <a:effectLst>
                  <a:outerShdw blurRad="38100" dist="38100" dir="2700000" algn="tl">
                    <a:srgbClr val="C0C0C0"/>
                  </a:outerShdw>
                </a:effectLst>
                <a:latin typeface="Microsoft YaHei" charset="-122"/>
                <a:ea typeface="Microsoft YaHei" charset="-122"/>
                <a:cs typeface="Microsoft YaHei" charset="-122"/>
              </a:rPr>
              <a:t>E</a:t>
            </a:r>
            <a:r>
              <a:rPr lang="mr-IN" altLang="zh-CN" sz="2400" b="1" dirty="0">
                <a:effectLst>
                  <a:outerShdw blurRad="38100" dist="38100" dir="2700000" algn="tl">
                    <a:srgbClr val="C0C0C0"/>
                  </a:outerShdw>
                </a:effectLst>
                <a:latin typeface="Microsoft YaHei" charset="-122"/>
                <a:ea typeface="Microsoft YaHei" charset="-122"/>
                <a:cs typeface="Microsoft YaHei" charset="-122"/>
              </a:rPr>
              <a:t>(</a:t>
            </a:r>
            <a:r>
              <a:rPr lang="mr-IN" altLang="zh-CN" sz="2400" b="1" dirty="0" err="1">
                <a:effectLst>
                  <a:outerShdw blurRad="38100" dist="38100" dir="2700000" algn="tl">
                    <a:srgbClr val="C0C0C0"/>
                  </a:outerShdw>
                </a:effectLst>
                <a:latin typeface="Microsoft YaHei" charset="-122"/>
                <a:ea typeface="Microsoft YaHei" charset="-122"/>
                <a:cs typeface="Microsoft YaHei" charset="-122"/>
              </a:rPr>
              <a:t>G</a:t>
            </a:r>
            <a:r>
              <a:rPr lang="mr-IN" altLang="zh-CN" sz="2400" b="1" dirty="0">
                <a:effectLst>
                  <a:outerShdw blurRad="38100" dist="38100" dir="2700000" algn="tl">
                    <a:srgbClr val="C0C0C0"/>
                  </a:outerShdw>
                </a:effectLst>
                <a:latin typeface="Microsoft YaHei" charset="-122"/>
                <a:ea typeface="Microsoft YaHei" charset="-122"/>
                <a:cs typeface="Microsoft YaHei" charset="-122"/>
              </a:rPr>
              <a:t>)={&lt;0,1&gt;2,&lt;0,2&gt;3,&lt;0,3&gt;8,&lt;1,3&gt;12,&lt;2,0&gt;6,&lt;2,3&gt;6,</a:t>
            </a:r>
          </a:p>
          <a:p>
            <a:r>
              <a:rPr lang="mr-IN" altLang="zh-CN" sz="2400" b="1" dirty="0">
                <a:effectLst>
                  <a:outerShdw blurRad="38100" dist="38100" dir="2700000" algn="tl">
                    <a:srgbClr val="C0C0C0"/>
                  </a:outerShdw>
                </a:effectLst>
                <a:latin typeface="Microsoft YaHei" charset="-122"/>
                <a:ea typeface="Microsoft YaHei" charset="-122"/>
                <a:cs typeface="Microsoft YaHei" charset="-122"/>
              </a:rPr>
              <a:t>             &lt;2,4&gt;1,&lt;3,4&gt;4}</a:t>
            </a:r>
          </a:p>
        </p:txBody>
      </p:sp>
      <p:graphicFrame>
        <p:nvGraphicFramePr>
          <p:cNvPr id="15" name="Object 2"/>
          <p:cNvGraphicFramePr>
            <a:graphicFrameLocks noChangeAspect="1"/>
          </p:cNvGraphicFramePr>
          <p:nvPr>
            <p:extLst>
              <p:ext uri="{D42A27DB-BD31-4B8C-83A1-F6EECF244321}">
                <p14:modId xmlns:p14="http://schemas.microsoft.com/office/powerpoint/2010/main" val="1905646813"/>
              </p:ext>
            </p:extLst>
          </p:nvPr>
        </p:nvGraphicFramePr>
        <p:xfrm>
          <a:off x="2788618" y="2996952"/>
          <a:ext cx="2863502" cy="2690499"/>
        </p:xfrm>
        <a:graphic>
          <a:graphicData uri="http://schemas.openxmlformats.org/presentationml/2006/ole">
            <mc:AlternateContent xmlns:mc="http://schemas.openxmlformats.org/markup-compatibility/2006">
              <mc:Choice xmlns:v="urn:schemas-microsoft-com:vml" Requires="v">
                <p:oleObj spid="_x0000_s20530" r:id="rId3" imgW="3226831" imgH="1408154" progId="">
                  <p:embed/>
                </p:oleObj>
              </mc:Choice>
              <mc:Fallback>
                <p:oleObj r:id="rId3" imgW="3226831" imgH="1408154"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62500" t="2603" b="16702"/>
                      <a:stretch>
                        <a:fillRect/>
                      </a:stretch>
                    </p:blipFill>
                    <p:spPr bwMode="auto">
                      <a:xfrm>
                        <a:off x="2788618" y="2996952"/>
                        <a:ext cx="2863502" cy="2690499"/>
                      </a:xfrm>
                      <a:prstGeom prst="rect">
                        <a:avLst/>
                      </a:prstGeom>
                      <a:noFill/>
                    </p:spPr>
                  </p:pic>
                </p:oleObj>
              </mc:Fallback>
            </mc:AlternateContent>
          </a:graphicData>
        </a:graphic>
      </p:graphicFrame>
    </p:spTree>
    <p:extLst>
      <p:ext uri="{BB962C8B-B14F-4D97-AF65-F5344CB8AC3E}">
        <p14:creationId xmlns:p14="http://schemas.microsoft.com/office/powerpoint/2010/main" val="1094087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主要内容</a:t>
            </a:r>
            <a:endParaRPr kumimoji="1" lang="zh-CN" altLang="en-US" dirty="0"/>
          </a:p>
        </p:txBody>
      </p:sp>
      <p:grpSp>
        <p:nvGrpSpPr>
          <p:cNvPr id="6" name="组 5"/>
          <p:cNvGrpSpPr/>
          <p:nvPr/>
        </p:nvGrpSpPr>
        <p:grpSpPr>
          <a:xfrm>
            <a:off x="1331640" y="2708920"/>
            <a:ext cx="7128792" cy="648072"/>
            <a:chOff x="1417600" y="1628800"/>
            <a:chExt cx="6624736" cy="648072"/>
          </a:xfrm>
        </p:grpSpPr>
        <p:sp>
          <p:nvSpPr>
            <p:cNvPr id="4"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2</a:t>
              </a:r>
              <a:r>
                <a:rPr lang="zh-CN" altLang="en-US" sz="2400" dirty="0" smtClean="0">
                  <a:solidFill>
                    <a:schemeClr val="tx1"/>
                  </a:solidFill>
                  <a:latin typeface="黑体" pitchFamily="49" charset="-122"/>
                  <a:ea typeface="黑体" pitchFamily="49" charset="-122"/>
                </a:rPr>
                <a:t>：图的遍历</a:t>
              </a:r>
              <a:endParaRPr lang="zh-CN" altLang="en-US" sz="2400" dirty="0">
                <a:solidFill>
                  <a:schemeClr val="tx1"/>
                </a:solidFill>
                <a:latin typeface="黑体" pitchFamily="49" charset="-122"/>
                <a:ea typeface="黑体" pitchFamily="49" charset="-122"/>
              </a:endParaRPr>
            </a:p>
          </p:txBody>
        </p:sp>
        <p:sp>
          <p:nvSpPr>
            <p:cNvPr id="5"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Arial" pitchFamily="34" charset="0"/>
                  <a:cs typeface="Arial" pitchFamily="34" charset="0"/>
                </a:rPr>
                <a:t>2</a:t>
              </a:r>
              <a:endParaRPr lang="zh-CN" altLang="en-US" sz="2400" dirty="0">
                <a:latin typeface="Arial" pitchFamily="34" charset="0"/>
                <a:cs typeface="Arial" pitchFamily="34" charset="0"/>
              </a:endParaRPr>
            </a:p>
          </p:txBody>
        </p:sp>
      </p:grpSp>
      <p:grpSp>
        <p:nvGrpSpPr>
          <p:cNvPr id="7" name="组 6"/>
          <p:cNvGrpSpPr/>
          <p:nvPr/>
        </p:nvGrpSpPr>
        <p:grpSpPr>
          <a:xfrm>
            <a:off x="1331640" y="1844824"/>
            <a:ext cx="7128792" cy="648072"/>
            <a:chOff x="1417600" y="1628800"/>
            <a:chExt cx="6624736" cy="648072"/>
          </a:xfrm>
        </p:grpSpPr>
        <p:sp>
          <p:nvSpPr>
            <p:cNvPr id="8"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rgbClr val="93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chemeClr val="tx1"/>
                  </a:solidFill>
                  <a:latin typeface="黑体" pitchFamily="49" charset="-122"/>
                  <a:ea typeface="黑体" pitchFamily="49" charset="-122"/>
                </a:rPr>
                <a:t>  </a:t>
              </a:r>
              <a:r>
                <a:rPr lang="zh-CN" altLang="zh-CN" sz="2400" dirty="0" smtClean="0">
                  <a:solidFill>
                    <a:schemeClr val="tx1"/>
                  </a:solidFill>
                  <a:latin typeface="黑体" pitchFamily="49" charset="-122"/>
                  <a:ea typeface="黑体" pitchFamily="49" charset="-122"/>
                </a:rPr>
                <a:t>知识点</a:t>
              </a:r>
              <a:r>
                <a:rPr lang="en-US" altLang="zh-CN" sz="2400" dirty="0">
                  <a:solidFill>
                    <a:schemeClr val="tx1"/>
                  </a:solidFill>
                  <a:latin typeface="黑体" pitchFamily="49" charset="-122"/>
                  <a:ea typeface="黑体" pitchFamily="49" charset="-122"/>
                </a:rPr>
                <a:t>1</a:t>
              </a:r>
              <a:r>
                <a:rPr lang="zh-CN" altLang="zh-CN" sz="2400" dirty="0" smtClean="0">
                  <a:solidFill>
                    <a:schemeClr val="tx1"/>
                  </a:solidFill>
                  <a:latin typeface="黑体" pitchFamily="49" charset="-122"/>
                  <a:ea typeface="黑体" pitchFamily="49" charset="-122"/>
                </a:rPr>
                <a:t>：</a:t>
              </a:r>
              <a:r>
                <a:rPr lang="zh-CN" altLang="en-US" sz="2400" dirty="0" smtClean="0">
                  <a:solidFill>
                    <a:schemeClr val="tx1"/>
                  </a:solidFill>
                  <a:latin typeface="黑体" pitchFamily="49" charset="-122"/>
                  <a:ea typeface="黑体" pitchFamily="49" charset="-122"/>
                </a:rPr>
                <a:t>图的定义及其存储结构</a:t>
              </a:r>
              <a:endParaRPr lang="zh-CN" altLang="en-US" sz="2400" dirty="0">
                <a:solidFill>
                  <a:schemeClr val="tx1"/>
                </a:solidFill>
                <a:latin typeface="黑体" pitchFamily="49" charset="-122"/>
                <a:ea typeface="黑体" pitchFamily="49" charset="-122"/>
              </a:endParaRPr>
            </a:p>
          </p:txBody>
        </p:sp>
        <p:sp>
          <p:nvSpPr>
            <p:cNvPr id="9"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Arial" pitchFamily="34" charset="0"/>
                  <a:cs typeface="Arial" pitchFamily="34" charset="0"/>
                </a:rPr>
                <a:t>1</a:t>
              </a:r>
              <a:endParaRPr lang="zh-CN" altLang="en-US" sz="2400" dirty="0">
                <a:latin typeface="Arial" pitchFamily="34" charset="0"/>
                <a:cs typeface="Arial" pitchFamily="34" charset="0"/>
              </a:endParaRPr>
            </a:p>
          </p:txBody>
        </p:sp>
      </p:grpSp>
      <p:grpSp>
        <p:nvGrpSpPr>
          <p:cNvPr id="10" name="组 9"/>
          <p:cNvGrpSpPr/>
          <p:nvPr/>
        </p:nvGrpSpPr>
        <p:grpSpPr>
          <a:xfrm>
            <a:off x="1331640" y="3573016"/>
            <a:ext cx="7128792" cy="648072"/>
            <a:chOff x="1417600" y="1628800"/>
            <a:chExt cx="6624736" cy="648072"/>
          </a:xfrm>
        </p:grpSpPr>
        <p:sp>
          <p:nvSpPr>
            <p:cNvPr id="11"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3</a:t>
              </a:r>
              <a:r>
                <a:rPr lang="zh-CN" altLang="en-US" sz="2400" dirty="0" smtClean="0">
                  <a:solidFill>
                    <a:schemeClr val="tx1"/>
                  </a:solidFill>
                  <a:latin typeface="黑体" pitchFamily="49" charset="-122"/>
                  <a:ea typeface="黑体" pitchFamily="49" charset="-122"/>
                </a:rPr>
                <a:t>：最小生成树</a:t>
              </a:r>
              <a:endParaRPr lang="zh-CN" altLang="en-US" sz="2400" dirty="0">
                <a:solidFill>
                  <a:schemeClr val="tx1"/>
                </a:solidFill>
                <a:latin typeface="黑体" pitchFamily="49" charset="-122"/>
                <a:ea typeface="黑体" pitchFamily="49" charset="-122"/>
              </a:endParaRPr>
            </a:p>
          </p:txBody>
        </p:sp>
        <p:sp>
          <p:nvSpPr>
            <p:cNvPr id="12"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3</a:t>
              </a:r>
              <a:endParaRPr lang="zh-CN" altLang="en-US" sz="2400" dirty="0">
                <a:latin typeface="Arial" pitchFamily="34" charset="0"/>
                <a:cs typeface="Arial" pitchFamily="34" charset="0"/>
              </a:endParaRPr>
            </a:p>
          </p:txBody>
        </p:sp>
      </p:grpSp>
      <p:grpSp>
        <p:nvGrpSpPr>
          <p:cNvPr id="13" name="组 12"/>
          <p:cNvGrpSpPr/>
          <p:nvPr/>
        </p:nvGrpSpPr>
        <p:grpSpPr>
          <a:xfrm>
            <a:off x="1331640" y="4437112"/>
            <a:ext cx="7128792" cy="648072"/>
            <a:chOff x="1417600" y="1628800"/>
            <a:chExt cx="6624736" cy="648072"/>
          </a:xfrm>
        </p:grpSpPr>
        <p:sp>
          <p:nvSpPr>
            <p:cNvPr id="14"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4</a:t>
              </a:r>
              <a:r>
                <a:rPr lang="zh-CN" altLang="en-US" sz="2400" dirty="0" smtClean="0">
                  <a:solidFill>
                    <a:schemeClr val="tx1"/>
                  </a:solidFill>
                  <a:latin typeface="黑体" pitchFamily="49" charset="-122"/>
                  <a:ea typeface="黑体" pitchFamily="49" charset="-122"/>
                </a:rPr>
                <a:t>：最短路径</a:t>
              </a:r>
              <a:endParaRPr lang="zh-CN" altLang="en-US" sz="2400" dirty="0">
                <a:solidFill>
                  <a:schemeClr val="tx1"/>
                </a:solidFill>
                <a:latin typeface="黑体" pitchFamily="49" charset="-122"/>
                <a:ea typeface="黑体" pitchFamily="49" charset="-122"/>
              </a:endParaRPr>
            </a:p>
          </p:txBody>
        </p:sp>
        <p:sp>
          <p:nvSpPr>
            <p:cNvPr id="15"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Arial" pitchFamily="34" charset="0"/>
                  <a:cs typeface="Arial" pitchFamily="34" charset="0"/>
                </a:rPr>
                <a:t>4</a:t>
              </a:r>
              <a:endParaRPr lang="zh-CN" altLang="en-US" sz="2400" dirty="0">
                <a:latin typeface="Arial" pitchFamily="34" charset="0"/>
                <a:cs typeface="Arial" pitchFamily="34" charset="0"/>
              </a:endParaRPr>
            </a:p>
          </p:txBody>
        </p:sp>
      </p:grpSp>
    </p:spTree>
    <p:extLst>
      <p:ext uri="{BB962C8B-B14F-4D97-AF65-F5344CB8AC3E}">
        <p14:creationId xmlns:p14="http://schemas.microsoft.com/office/powerpoint/2010/main" val="128379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3</a:t>
            </a:r>
            <a:r>
              <a:rPr kumimoji="1" lang="zh-CN" altLang="en-US" dirty="0" smtClean="0"/>
              <a:t> 图的抽象数据类型</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sp>
        <p:nvSpPr>
          <p:cNvPr id="17" name="矩形 16"/>
          <p:cNvSpPr/>
          <p:nvPr/>
        </p:nvSpPr>
        <p:spPr>
          <a:xfrm>
            <a:off x="107504" y="980728"/>
            <a:ext cx="8892480" cy="5688632"/>
          </a:xfrm>
          <a:prstGeom prst="rect">
            <a:avLst/>
          </a:prstGeom>
          <a:ln>
            <a:solidFill>
              <a:srgbClr val="8FC74D"/>
            </a:solidFill>
          </a:ln>
          <a:effectLst>
            <a:outerShdw blurRad="50800" dist="762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kumimoji="1" lang="en-US" altLang="zh-CN" sz="1600" dirty="0">
                <a:solidFill>
                  <a:schemeClr val="tx2">
                    <a:lumMod val="60000"/>
                    <a:lumOff val="40000"/>
                  </a:schemeClr>
                </a:solidFill>
                <a:latin typeface="Ayuthaya" charset="-34"/>
                <a:ea typeface="Ayuthaya" charset="-34"/>
                <a:cs typeface="Ayuthaya" charset="-34"/>
              </a:rPr>
              <a:t>ADT</a:t>
            </a:r>
            <a:r>
              <a:rPr kumimoji="1" lang="zh-CN" altLang="en-US" sz="1600" dirty="0">
                <a:solidFill>
                  <a:srgbClr val="D07928"/>
                </a:solidFill>
                <a:latin typeface="Ayuthaya" charset="-34"/>
                <a:ea typeface="Ayuthaya" charset="-34"/>
                <a:cs typeface="Ayuthaya" charset="-34"/>
              </a:rPr>
              <a:t> </a:t>
            </a:r>
            <a:r>
              <a:rPr kumimoji="1" lang="en-US" altLang="zh-CN" sz="1600" dirty="0" smtClean="0">
                <a:solidFill>
                  <a:srgbClr val="FFC766"/>
                </a:solidFill>
                <a:latin typeface="Ayuthaya" charset="-34"/>
                <a:ea typeface="Ayuthaya" charset="-34"/>
                <a:cs typeface="Ayuthaya" charset="-34"/>
              </a:rPr>
              <a:t>GRAPH</a:t>
            </a:r>
            <a:r>
              <a:rPr kumimoji="1" lang="zh-CN" altLang="en-US" sz="1600" dirty="0" smtClean="0">
                <a:solidFill>
                  <a:srgbClr val="FFC766"/>
                </a:solidFill>
                <a:latin typeface="Ayuthaya" charset="-34"/>
                <a:ea typeface="Ayuthaya" charset="-34"/>
                <a:cs typeface="Ayuthaya" charset="-34"/>
              </a:rPr>
              <a:t> </a:t>
            </a:r>
            <a:r>
              <a:rPr kumimoji="1" lang="en-US" altLang="zh-CN" sz="1600" dirty="0" smtClean="0">
                <a:solidFill>
                  <a:schemeClr val="tx1"/>
                </a:solidFill>
                <a:latin typeface="Ayuthaya" charset="-34"/>
                <a:ea typeface="Ayuthaya" charset="-34"/>
                <a:cs typeface="Ayuthaya" charset="-34"/>
              </a:rPr>
              <a:t>is</a:t>
            </a:r>
            <a:endParaRPr kumimoji="1" lang="en-US" altLang="zh-CN" sz="1600" dirty="0">
              <a:solidFill>
                <a:schemeClr val="tx1"/>
              </a:solidFill>
              <a:latin typeface="Ayuthaya" charset="-34"/>
              <a:ea typeface="Ayuthaya" charset="-34"/>
              <a:cs typeface="Ayuthaya" charset="-34"/>
            </a:endParaRPr>
          </a:p>
          <a:p>
            <a:pPr>
              <a:lnSpc>
                <a:spcPct val="150000"/>
              </a:lnSpc>
            </a:pPr>
            <a:r>
              <a:rPr kumimoji="1" lang="zh-CN" altLang="en-US" sz="1600" dirty="0">
                <a:solidFill>
                  <a:schemeClr val="tx1"/>
                </a:solidFill>
                <a:latin typeface="Ayuthaya" charset="-34"/>
                <a:ea typeface="Ayuthaya" charset="-34"/>
                <a:cs typeface="Ayuthaya" charset="-34"/>
              </a:rPr>
              <a:t>    </a:t>
            </a:r>
            <a:r>
              <a:rPr kumimoji="1" lang="en-US" altLang="zh-CN" sz="1600" dirty="0">
                <a:solidFill>
                  <a:schemeClr val="tx1"/>
                </a:solidFill>
                <a:latin typeface="Ayuthaya" charset="-34"/>
                <a:ea typeface="Ayuthaya" charset="-34"/>
                <a:cs typeface="Ayuthaya" charset="-34"/>
              </a:rPr>
              <a:t>Data:</a:t>
            </a:r>
          </a:p>
          <a:p>
            <a:pPr>
              <a:lnSpc>
                <a:spcPct val="150000"/>
              </a:lnSpc>
            </a:pPr>
            <a:r>
              <a:rPr kumimoji="1" lang="zh-CN" altLang="en-US" sz="1600" dirty="0" smtClean="0">
                <a:solidFill>
                  <a:schemeClr val="tx1"/>
                </a:solidFill>
                <a:latin typeface="Ayuthaya" charset="-34"/>
                <a:ea typeface="Ayuthaya" charset="-34"/>
                <a:cs typeface="Ayuthaya" charset="-34"/>
              </a:rPr>
              <a:t>        一个图</a:t>
            </a:r>
            <a:r>
              <a:rPr kumimoji="1" lang="en-US" altLang="zh-CN" sz="1600" dirty="0" smtClean="0">
                <a:solidFill>
                  <a:schemeClr val="tx1"/>
                </a:solidFill>
                <a:latin typeface="Ayuthaya" charset="-34"/>
                <a:ea typeface="Ayuthaya" charset="-34"/>
                <a:cs typeface="Ayuthaya" charset="-34"/>
              </a:rPr>
              <a:t>G</a:t>
            </a:r>
            <a:r>
              <a:rPr kumimoji="1" lang="zh-CN" altLang="en-US" sz="1600" dirty="0" smtClean="0">
                <a:solidFill>
                  <a:schemeClr val="tx1"/>
                </a:solidFill>
                <a:latin typeface="Ayuthaya" charset="-34"/>
                <a:ea typeface="Ayuthaya" charset="-34"/>
                <a:cs typeface="Ayuthaya" charset="-34"/>
              </a:rPr>
              <a:t>，存储类型用</a:t>
            </a:r>
            <a:r>
              <a:rPr kumimoji="1" lang="en-US" altLang="zh-CN" sz="1600" dirty="0" err="1" smtClean="0">
                <a:solidFill>
                  <a:schemeClr val="tx1"/>
                </a:solidFill>
                <a:latin typeface="Ayuthaya" charset="-34"/>
                <a:ea typeface="Ayuthaya" charset="-34"/>
                <a:cs typeface="Ayuthaya" charset="-34"/>
              </a:rPr>
              <a:t>GraphType</a:t>
            </a:r>
            <a:r>
              <a:rPr kumimoji="1" lang="zh-CN" altLang="en-US" sz="1600" dirty="0" smtClean="0">
                <a:solidFill>
                  <a:schemeClr val="tx1"/>
                </a:solidFill>
                <a:latin typeface="Ayuthaya" charset="-34"/>
                <a:ea typeface="Ayuthaya" charset="-34"/>
                <a:cs typeface="Ayuthaya" charset="-34"/>
              </a:rPr>
              <a:t>表示</a:t>
            </a:r>
            <a:endParaRPr kumimoji="1" lang="en-US" altLang="zh-CN" sz="1600" dirty="0" smtClean="0">
              <a:solidFill>
                <a:schemeClr val="tx1"/>
              </a:solidFill>
              <a:latin typeface="Ayuthaya" charset="-34"/>
              <a:ea typeface="Ayuthaya" charset="-34"/>
              <a:cs typeface="Ayuthaya" charset="-34"/>
            </a:endParaRPr>
          </a:p>
          <a:p>
            <a:pPr>
              <a:lnSpc>
                <a:spcPct val="150000"/>
              </a:lnSpc>
            </a:pPr>
            <a:r>
              <a:rPr kumimoji="1" lang="zh-CN" altLang="en-US" sz="1600" dirty="0" smtClean="0">
                <a:solidFill>
                  <a:schemeClr val="tx1"/>
                </a:solidFill>
                <a:latin typeface="Ayuthaya" charset="-34"/>
                <a:ea typeface="Ayuthaya" charset="-34"/>
                <a:cs typeface="Ayuthaya" charset="-34"/>
              </a:rPr>
              <a:t>    </a:t>
            </a:r>
            <a:r>
              <a:rPr kumimoji="1" lang="en-US" altLang="zh-CN" sz="1600" dirty="0" smtClean="0">
                <a:solidFill>
                  <a:schemeClr val="tx1"/>
                </a:solidFill>
                <a:latin typeface="Ayuthaya" charset="-34"/>
                <a:ea typeface="Ayuthaya" charset="-34"/>
                <a:cs typeface="Ayuthaya" charset="-34"/>
              </a:rPr>
              <a:t>Operations:</a:t>
            </a:r>
          </a:p>
          <a:p>
            <a:pPr lvl="2">
              <a:lnSpc>
                <a:spcPct val="150000"/>
              </a:lnSpc>
            </a:pPr>
            <a:r>
              <a:rPr kumimoji="1" lang="en-US" altLang="zh-CN" sz="1600" dirty="0">
                <a:solidFill>
                  <a:schemeClr val="tx1"/>
                </a:solidFill>
                <a:latin typeface="Ayuthaya" charset="-34"/>
                <a:ea typeface="Ayuthaya" charset="-34"/>
                <a:cs typeface="Ayuthaya" charset="-34"/>
              </a:rPr>
              <a:t>void </a:t>
            </a:r>
            <a:r>
              <a:rPr kumimoji="1" lang="en-US" altLang="zh-CN" sz="1600" dirty="0" err="1">
                <a:solidFill>
                  <a:schemeClr val="tx1"/>
                </a:solidFill>
                <a:latin typeface="Ayuthaya" charset="-34"/>
                <a:ea typeface="Ayuthaya" charset="-34"/>
                <a:cs typeface="Ayuthaya" charset="-34"/>
              </a:rPr>
              <a:t>InitGraph</a:t>
            </a:r>
            <a:r>
              <a:rPr kumimoji="1" lang="en-US" altLang="zh-CN" sz="1600" dirty="0">
                <a:solidFill>
                  <a:schemeClr val="tx1"/>
                </a:solidFill>
                <a:latin typeface="Ayuthaya" charset="-34"/>
                <a:ea typeface="Ayuthaya" charset="-34"/>
                <a:cs typeface="Ayuthaya" charset="-34"/>
              </a:rPr>
              <a:t>(</a:t>
            </a:r>
            <a:r>
              <a:rPr kumimoji="1" lang="en-US" altLang="zh-CN" sz="1600" dirty="0" err="1">
                <a:solidFill>
                  <a:schemeClr val="tx1"/>
                </a:solidFill>
                <a:latin typeface="Ayuthaya" charset="-34"/>
                <a:ea typeface="Ayuthaya" charset="-34"/>
                <a:cs typeface="Ayuthaya" charset="-34"/>
              </a:rPr>
              <a:t>GraphType</a:t>
            </a:r>
            <a:r>
              <a:rPr kumimoji="1" lang="en-US" altLang="zh-CN" sz="1600" dirty="0">
                <a:solidFill>
                  <a:schemeClr val="tx1"/>
                </a:solidFill>
                <a:latin typeface="Ayuthaya" charset="-34"/>
                <a:ea typeface="Ayuthaya" charset="-34"/>
                <a:cs typeface="Ayuthaya" charset="-34"/>
              </a:rPr>
              <a:t>&amp; G);                  </a:t>
            </a:r>
          </a:p>
          <a:p>
            <a:pPr lvl="2">
              <a:lnSpc>
                <a:spcPct val="150000"/>
              </a:lnSpc>
            </a:pPr>
            <a:r>
              <a:rPr kumimoji="1" lang="en-US" altLang="zh-CN" sz="1600" dirty="0" smtClean="0">
                <a:solidFill>
                  <a:schemeClr val="tx1"/>
                </a:solidFill>
                <a:latin typeface="Ayuthaya" charset="-34"/>
                <a:ea typeface="Ayuthaya" charset="-34"/>
                <a:cs typeface="Ayuthaya" charset="-34"/>
              </a:rPr>
              <a:t>void </a:t>
            </a:r>
            <a:r>
              <a:rPr kumimoji="1" lang="en-US" altLang="zh-CN" sz="1600" dirty="0" err="1">
                <a:solidFill>
                  <a:schemeClr val="tx1"/>
                </a:solidFill>
                <a:latin typeface="Ayuthaya" charset="-34"/>
                <a:ea typeface="Ayuthaya" charset="-34"/>
                <a:cs typeface="Ayuthaya" charset="-34"/>
              </a:rPr>
              <a:t>CreateGraph</a:t>
            </a:r>
            <a:r>
              <a:rPr kumimoji="1" lang="en-US" altLang="zh-CN" sz="1600" dirty="0">
                <a:solidFill>
                  <a:schemeClr val="tx1"/>
                </a:solidFill>
                <a:latin typeface="Ayuthaya" charset="-34"/>
                <a:ea typeface="Ayuthaya" charset="-34"/>
                <a:cs typeface="Ayuthaya" charset="-34"/>
              </a:rPr>
              <a:t>(</a:t>
            </a:r>
            <a:r>
              <a:rPr kumimoji="1" lang="en-US" altLang="zh-CN" sz="1600" dirty="0" err="1">
                <a:solidFill>
                  <a:schemeClr val="tx1"/>
                </a:solidFill>
                <a:latin typeface="Ayuthaya" charset="-34"/>
                <a:ea typeface="Ayuthaya" charset="-34"/>
                <a:cs typeface="Ayuthaya" charset="-34"/>
              </a:rPr>
              <a:t>GraphType</a:t>
            </a:r>
            <a:r>
              <a:rPr kumimoji="1" lang="en-US" altLang="zh-CN" sz="1600" dirty="0">
                <a:solidFill>
                  <a:schemeClr val="tx1"/>
                </a:solidFill>
                <a:latin typeface="Ayuthaya" charset="-34"/>
                <a:ea typeface="Ayuthaya" charset="-34"/>
                <a:cs typeface="Ayuthaya" charset="-34"/>
              </a:rPr>
              <a:t>&amp; G, char* E, </a:t>
            </a:r>
            <a:r>
              <a:rPr kumimoji="1" lang="en-US" altLang="zh-CN" sz="1600" dirty="0" err="1">
                <a:solidFill>
                  <a:schemeClr val="tx1"/>
                </a:solidFill>
                <a:latin typeface="Ayuthaya" charset="-34"/>
                <a:ea typeface="Ayuthaya" charset="-34"/>
                <a:cs typeface="Ayuthaya" charset="-34"/>
              </a:rPr>
              <a:t>int</a:t>
            </a:r>
            <a:r>
              <a:rPr kumimoji="1" lang="en-US" altLang="zh-CN" sz="1600" dirty="0">
                <a:solidFill>
                  <a:schemeClr val="tx1"/>
                </a:solidFill>
                <a:latin typeface="Ayuthaya" charset="-34"/>
                <a:ea typeface="Ayuthaya" charset="-34"/>
                <a:cs typeface="Ayuthaya" charset="-34"/>
              </a:rPr>
              <a:t> n);</a:t>
            </a:r>
          </a:p>
          <a:p>
            <a:pPr lvl="2">
              <a:lnSpc>
                <a:spcPct val="150000"/>
              </a:lnSpc>
            </a:pPr>
            <a:r>
              <a:rPr kumimoji="1" lang="en-US" altLang="zh-CN" sz="1600" dirty="0" smtClean="0">
                <a:solidFill>
                  <a:schemeClr val="tx1"/>
                </a:solidFill>
                <a:latin typeface="Ayuthaya" charset="-34"/>
                <a:ea typeface="Ayuthaya" charset="-34"/>
                <a:cs typeface="Ayuthaya" charset="-34"/>
              </a:rPr>
              <a:t>void </a:t>
            </a:r>
            <a:r>
              <a:rPr kumimoji="1" lang="en-US" altLang="zh-CN" sz="1600" dirty="0" err="1">
                <a:solidFill>
                  <a:schemeClr val="tx1"/>
                </a:solidFill>
                <a:latin typeface="Ayuthaya" charset="-34"/>
                <a:ea typeface="Ayuthaya" charset="-34"/>
                <a:cs typeface="Ayuthaya" charset="-34"/>
              </a:rPr>
              <a:t>TraverseGraph</a:t>
            </a:r>
            <a:r>
              <a:rPr kumimoji="1" lang="en-US" altLang="zh-CN" sz="1600" dirty="0">
                <a:solidFill>
                  <a:schemeClr val="tx1"/>
                </a:solidFill>
                <a:latin typeface="Ayuthaya" charset="-34"/>
                <a:ea typeface="Ayuthaya" charset="-34"/>
                <a:cs typeface="Ayuthaya" charset="-34"/>
              </a:rPr>
              <a:t>(</a:t>
            </a:r>
            <a:r>
              <a:rPr kumimoji="1" lang="en-US" altLang="zh-CN" sz="1600" dirty="0" err="1">
                <a:solidFill>
                  <a:schemeClr val="tx1"/>
                </a:solidFill>
                <a:latin typeface="Ayuthaya" charset="-34"/>
                <a:ea typeface="Ayuthaya" charset="-34"/>
                <a:cs typeface="Ayuthaya" charset="-34"/>
              </a:rPr>
              <a:t>GraphType</a:t>
            </a:r>
            <a:r>
              <a:rPr kumimoji="1" lang="en-US" altLang="zh-CN" sz="1600" dirty="0">
                <a:solidFill>
                  <a:schemeClr val="tx1"/>
                </a:solidFill>
                <a:latin typeface="Ayuthaya" charset="-34"/>
                <a:ea typeface="Ayuthaya" charset="-34"/>
                <a:cs typeface="Ayuthaya" charset="-34"/>
              </a:rPr>
              <a:t>&amp; G, </a:t>
            </a:r>
            <a:r>
              <a:rPr kumimoji="1" lang="en-US" altLang="zh-CN" sz="1600" dirty="0" err="1">
                <a:solidFill>
                  <a:schemeClr val="tx1"/>
                </a:solidFill>
                <a:latin typeface="Ayuthaya" charset="-34"/>
                <a:ea typeface="Ayuthaya" charset="-34"/>
                <a:cs typeface="Ayuthaya" charset="-34"/>
              </a:rPr>
              <a:t>int</a:t>
            </a:r>
            <a:r>
              <a:rPr kumimoji="1" lang="en-US" altLang="zh-CN" sz="1600" dirty="0">
                <a:solidFill>
                  <a:schemeClr val="tx1"/>
                </a:solidFill>
                <a:latin typeface="Ayuthaya" charset="-34"/>
                <a:ea typeface="Ayuthaya" charset="-34"/>
                <a:cs typeface="Ayuthaya" charset="-34"/>
              </a:rPr>
              <a:t> </a:t>
            </a:r>
            <a:r>
              <a:rPr kumimoji="1" lang="en-US" altLang="zh-CN" sz="1600" dirty="0" err="1">
                <a:solidFill>
                  <a:schemeClr val="tx1"/>
                </a:solidFill>
                <a:latin typeface="Ayuthaya" charset="-34"/>
                <a:ea typeface="Ayuthaya" charset="-34"/>
                <a:cs typeface="Ayuthaya" charset="-34"/>
              </a:rPr>
              <a:t>i</a:t>
            </a:r>
            <a:r>
              <a:rPr kumimoji="1" lang="en-US" altLang="zh-CN" sz="1600" dirty="0">
                <a:solidFill>
                  <a:schemeClr val="tx1"/>
                </a:solidFill>
                <a:latin typeface="Ayuthaya" charset="-34"/>
                <a:ea typeface="Ayuthaya" charset="-34"/>
                <a:cs typeface="Ayuthaya" charset="-34"/>
              </a:rPr>
              <a:t>, </a:t>
            </a:r>
            <a:r>
              <a:rPr kumimoji="1" lang="en-US" altLang="zh-CN" sz="1600" dirty="0" err="1">
                <a:solidFill>
                  <a:schemeClr val="tx1"/>
                </a:solidFill>
                <a:latin typeface="Ayuthaya" charset="-34"/>
                <a:ea typeface="Ayuthaya" charset="-34"/>
                <a:cs typeface="Ayuthaya" charset="-34"/>
              </a:rPr>
              <a:t>int</a:t>
            </a:r>
            <a:r>
              <a:rPr kumimoji="1" lang="en-US" altLang="zh-CN" sz="1600" dirty="0">
                <a:solidFill>
                  <a:schemeClr val="tx1"/>
                </a:solidFill>
                <a:latin typeface="Ayuthaya" charset="-34"/>
                <a:ea typeface="Ayuthaya" charset="-34"/>
                <a:cs typeface="Ayuthaya" charset="-34"/>
              </a:rPr>
              <a:t> n);</a:t>
            </a:r>
          </a:p>
          <a:p>
            <a:pPr lvl="2">
              <a:lnSpc>
                <a:spcPct val="150000"/>
              </a:lnSpc>
            </a:pPr>
            <a:r>
              <a:rPr kumimoji="1" lang="en-US" altLang="zh-CN" sz="1600" dirty="0" smtClean="0">
                <a:solidFill>
                  <a:schemeClr val="tx1"/>
                </a:solidFill>
                <a:latin typeface="Ayuthaya" charset="-34"/>
                <a:ea typeface="Ayuthaya" charset="-34"/>
                <a:cs typeface="Ayuthaya" charset="-34"/>
              </a:rPr>
              <a:t>bool </a:t>
            </a:r>
            <a:r>
              <a:rPr kumimoji="1" lang="en-US" altLang="zh-CN" sz="1600" dirty="0" err="1">
                <a:solidFill>
                  <a:schemeClr val="tx1"/>
                </a:solidFill>
                <a:latin typeface="Ayuthaya" charset="-34"/>
                <a:ea typeface="Ayuthaya" charset="-34"/>
                <a:cs typeface="Ayuthaya" charset="-34"/>
              </a:rPr>
              <a:t>FindGraph</a:t>
            </a:r>
            <a:r>
              <a:rPr kumimoji="1" lang="en-US" altLang="zh-CN" sz="1600" dirty="0">
                <a:solidFill>
                  <a:schemeClr val="tx1"/>
                </a:solidFill>
                <a:latin typeface="Ayuthaya" charset="-34"/>
                <a:ea typeface="Ayuthaya" charset="-34"/>
                <a:cs typeface="Ayuthaya" charset="-34"/>
              </a:rPr>
              <a:t>(</a:t>
            </a:r>
            <a:r>
              <a:rPr kumimoji="1" lang="en-US" altLang="zh-CN" sz="1600" dirty="0" err="1">
                <a:solidFill>
                  <a:schemeClr val="tx1"/>
                </a:solidFill>
                <a:latin typeface="Ayuthaya" charset="-34"/>
                <a:ea typeface="Ayuthaya" charset="-34"/>
                <a:cs typeface="Ayuthaya" charset="-34"/>
              </a:rPr>
              <a:t>GraphType</a:t>
            </a:r>
            <a:r>
              <a:rPr kumimoji="1" lang="en-US" altLang="zh-CN" sz="1600" dirty="0">
                <a:solidFill>
                  <a:schemeClr val="tx1"/>
                </a:solidFill>
                <a:latin typeface="Ayuthaya" charset="-34"/>
                <a:ea typeface="Ayuthaya" charset="-34"/>
                <a:cs typeface="Ayuthaya" charset="-34"/>
              </a:rPr>
              <a:t>&amp; G, </a:t>
            </a:r>
            <a:r>
              <a:rPr kumimoji="1" lang="en-US" altLang="zh-CN" sz="1600" dirty="0" err="1">
                <a:solidFill>
                  <a:schemeClr val="tx1"/>
                </a:solidFill>
                <a:latin typeface="Ayuthaya" charset="-34"/>
                <a:ea typeface="Ayuthaya" charset="-34"/>
                <a:cs typeface="Ayuthaya" charset="-34"/>
              </a:rPr>
              <a:t>VertexType</a:t>
            </a:r>
            <a:r>
              <a:rPr kumimoji="1" lang="en-US" altLang="zh-CN" sz="1600" dirty="0">
                <a:solidFill>
                  <a:schemeClr val="tx1"/>
                </a:solidFill>
                <a:latin typeface="Ayuthaya" charset="-34"/>
                <a:ea typeface="Ayuthaya" charset="-34"/>
                <a:cs typeface="Ayuthaya" charset="-34"/>
              </a:rPr>
              <a:t>&amp; item, </a:t>
            </a:r>
            <a:r>
              <a:rPr kumimoji="1" lang="en-US" altLang="zh-CN" sz="1600" dirty="0" err="1">
                <a:solidFill>
                  <a:schemeClr val="tx1"/>
                </a:solidFill>
                <a:latin typeface="Ayuthaya" charset="-34"/>
                <a:ea typeface="Ayuthaya" charset="-34"/>
                <a:cs typeface="Ayuthaya" charset="-34"/>
              </a:rPr>
              <a:t>int</a:t>
            </a:r>
            <a:r>
              <a:rPr kumimoji="1" lang="en-US" altLang="zh-CN" sz="1600" dirty="0">
                <a:solidFill>
                  <a:schemeClr val="tx1"/>
                </a:solidFill>
                <a:latin typeface="Ayuthaya" charset="-34"/>
                <a:ea typeface="Ayuthaya" charset="-34"/>
                <a:cs typeface="Ayuthaya" charset="-34"/>
              </a:rPr>
              <a:t> n);</a:t>
            </a:r>
          </a:p>
          <a:p>
            <a:pPr lvl="2">
              <a:lnSpc>
                <a:spcPct val="150000"/>
              </a:lnSpc>
            </a:pPr>
            <a:r>
              <a:rPr kumimoji="1" lang="en-US" altLang="zh-CN" sz="1600" dirty="0" smtClean="0">
                <a:solidFill>
                  <a:schemeClr val="tx1"/>
                </a:solidFill>
                <a:latin typeface="Ayuthaya" charset="-34"/>
                <a:ea typeface="Ayuthaya" charset="-34"/>
                <a:cs typeface="Ayuthaya" charset="-34"/>
              </a:rPr>
              <a:t>void </a:t>
            </a:r>
            <a:r>
              <a:rPr kumimoji="1" lang="en-US" altLang="zh-CN" sz="1600" dirty="0" err="1">
                <a:solidFill>
                  <a:schemeClr val="tx1"/>
                </a:solidFill>
                <a:latin typeface="Ayuthaya" charset="-34"/>
                <a:ea typeface="Ayuthaya" charset="-34"/>
                <a:cs typeface="Ayuthaya" charset="-34"/>
              </a:rPr>
              <a:t>PrintGraph</a:t>
            </a:r>
            <a:r>
              <a:rPr kumimoji="1" lang="en-US" altLang="zh-CN" sz="1600" dirty="0">
                <a:solidFill>
                  <a:schemeClr val="tx1"/>
                </a:solidFill>
                <a:latin typeface="Ayuthaya" charset="-34"/>
                <a:ea typeface="Ayuthaya" charset="-34"/>
                <a:cs typeface="Ayuthaya" charset="-34"/>
              </a:rPr>
              <a:t>(</a:t>
            </a:r>
            <a:r>
              <a:rPr kumimoji="1" lang="en-US" altLang="zh-CN" sz="1600" dirty="0" err="1">
                <a:solidFill>
                  <a:schemeClr val="tx1"/>
                </a:solidFill>
                <a:latin typeface="Ayuthaya" charset="-34"/>
                <a:ea typeface="Ayuthaya" charset="-34"/>
                <a:cs typeface="Ayuthaya" charset="-34"/>
              </a:rPr>
              <a:t>GraphType</a:t>
            </a:r>
            <a:r>
              <a:rPr kumimoji="1" lang="en-US" altLang="zh-CN" sz="1600" dirty="0">
                <a:solidFill>
                  <a:schemeClr val="tx1"/>
                </a:solidFill>
                <a:latin typeface="Ayuthaya" charset="-34"/>
                <a:ea typeface="Ayuthaya" charset="-34"/>
                <a:cs typeface="Ayuthaya" charset="-34"/>
              </a:rPr>
              <a:t>&amp; G, </a:t>
            </a:r>
            <a:r>
              <a:rPr kumimoji="1" lang="en-US" altLang="zh-CN" sz="1600" dirty="0" err="1">
                <a:solidFill>
                  <a:schemeClr val="tx1"/>
                </a:solidFill>
                <a:latin typeface="Ayuthaya" charset="-34"/>
                <a:ea typeface="Ayuthaya" charset="-34"/>
                <a:cs typeface="Ayuthaya" charset="-34"/>
              </a:rPr>
              <a:t>int</a:t>
            </a:r>
            <a:r>
              <a:rPr kumimoji="1" lang="en-US" altLang="zh-CN" sz="1600" dirty="0">
                <a:solidFill>
                  <a:schemeClr val="tx1"/>
                </a:solidFill>
                <a:latin typeface="Ayuthaya" charset="-34"/>
                <a:ea typeface="Ayuthaya" charset="-34"/>
                <a:cs typeface="Ayuthaya" charset="-34"/>
              </a:rPr>
              <a:t> n);      </a:t>
            </a:r>
          </a:p>
          <a:p>
            <a:pPr lvl="2">
              <a:lnSpc>
                <a:spcPct val="150000"/>
              </a:lnSpc>
            </a:pPr>
            <a:r>
              <a:rPr kumimoji="1" lang="en-US" altLang="zh-CN" sz="1600" dirty="0" smtClean="0">
                <a:solidFill>
                  <a:schemeClr val="tx1"/>
                </a:solidFill>
                <a:latin typeface="Ayuthaya" charset="-34"/>
                <a:ea typeface="Ayuthaya" charset="-34"/>
                <a:cs typeface="Ayuthaya" charset="-34"/>
              </a:rPr>
              <a:t>void </a:t>
            </a:r>
            <a:r>
              <a:rPr kumimoji="1" lang="en-US" altLang="zh-CN" sz="1600" dirty="0" err="1">
                <a:solidFill>
                  <a:schemeClr val="tx1"/>
                </a:solidFill>
                <a:latin typeface="Ayuthaya" charset="-34"/>
                <a:ea typeface="Ayuthaya" charset="-34"/>
                <a:cs typeface="Ayuthaya" charset="-34"/>
              </a:rPr>
              <a:t>ClearGraph</a:t>
            </a:r>
            <a:r>
              <a:rPr kumimoji="1" lang="en-US" altLang="zh-CN" sz="1600" dirty="0">
                <a:solidFill>
                  <a:schemeClr val="tx1"/>
                </a:solidFill>
                <a:latin typeface="Ayuthaya" charset="-34"/>
                <a:ea typeface="Ayuthaya" charset="-34"/>
                <a:cs typeface="Ayuthaya" charset="-34"/>
              </a:rPr>
              <a:t>(</a:t>
            </a:r>
            <a:r>
              <a:rPr kumimoji="1" lang="en-US" altLang="zh-CN" sz="1600" dirty="0" err="1">
                <a:solidFill>
                  <a:schemeClr val="tx1"/>
                </a:solidFill>
                <a:latin typeface="Ayuthaya" charset="-34"/>
                <a:ea typeface="Ayuthaya" charset="-34"/>
                <a:cs typeface="Ayuthaya" charset="-34"/>
              </a:rPr>
              <a:t>GraphType</a:t>
            </a:r>
            <a:r>
              <a:rPr kumimoji="1" lang="en-US" altLang="zh-CN" sz="1600" dirty="0">
                <a:solidFill>
                  <a:schemeClr val="tx1"/>
                </a:solidFill>
                <a:latin typeface="Ayuthaya" charset="-34"/>
                <a:ea typeface="Ayuthaya" charset="-34"/>
                <a:cs typeface="Ayuthaya" charset="-34"/>
              </a:rPr>
              <a:t>&amp; GT);            </a:t>
            </a:r>
          </a:p>
          <a:p>
            <a:pPr lvl="2">
              <a:lnSpc>
                <a:spcPct val="150000"/>
              </a:lnSpc>
            </a:pPr>
            <a:r>
              <a:rPr kumimoji="1" lang="en-US" altLang="zh-CN" sz="1600" dirty="0" smtClean="0">
                <a:solidFill>
                  <a:schemeClr val="tx1"/>
                </a:solidFill>
                <a:latin typeface="Ayuthaya" charset="-34"/>
                <a:ea typeface="Ayuthaya" charset="-34"/>
                <a:cs typeface="Ayuthaya" charset="-34"/>
              </a:rPr>
              <a:t>void </a:t>
            </a:r>
            <a:r>
              <a:rPr kumimoji="1" lang="en-US" altLang="zh-CN" sz="1600" dirty="0" err="1">
                <a:solidFill>
                  <a:schemeClr val="tx1"/>
                </a:solidFill>
                <a:latin typeface="Ayuthaya" charset="-34"/>
                <a:ea typeface="Ayuthaya" charset="-34"/>
                <a:cs typeface="Ayuthaya" charset="-34"/>
              </a:rPr>
              <a:t>MinSpanGraph</a:t>
            </a:r>
            <a:r>
              <a:rPr kumimoji="1" lang="en-US" altLang="zh-CN" sz="1600" dirty="0">
                <a:solidFill>
                  <a:schemeClr val="tx1"/>
                </a:solidFill>
                <a:latin typeface="Ayuthaya" charset="-34"/>
                <a:ea typeface="Ayuthaya" charset="-34"/>
                <a:cs typeface="Ayuthaya" charset="-34"/>
              </a:rPr>
              <a:t>(</a:t>
            </a:r>
            <a:r>
              <a:rPr kumimoji="1" lang="en-US" altLang="zh-CN" sz="1600" dirty="0" err="1">
                <a:solidFill>
                  <a:schemeClr val="tx1"/>
                </a:solidFill>
                <a:latin typeface="Ayuthaya" charset="-34"/>
                <a:ea typeface="Ayuthaya" charset="-34"/>
                <a:cs typeface="Ayuthaya" charset="-34"/>
              </a:rPr>
              <a:t>GraphType</a:t>
            </a:r>
            <a:r>
              <a:rPr kumimoji="1" lang="en-US" altLang="zh-CN" sz="1600" dirty="0">
                <a:solidFill>
                  <a:schemeClr val="tx1"/>
                </a:solidFill>
                <a:latin typeface="Ayuthaya" charset="-34"/>
                <a:ea typeface="Ayuthaya" charset="-34"/>
                <a:cs typeface="Ayuthaya" charset="-34"/>
              </a:rPr>
              <a:t>&amp; G, </a:t>
            </a:r>
            <a:r>
              <a:rPr kumimoji="1" lang="en-US" altLang="zh-CN" sz="1600" dirty="0" err="1">
                <a:solidFill>
                  <a:schemeClr val="tx1"/>
                </a:solidFill>
                <a:latin typeface="Ayuthaya" charset="-34"/>
                <a:ea typeface="Ayuthaya" charset="-34"/>
                <a:cs typeface="Ayuthaya" charset="-34"/>
              </a:rPr>
              <a:t>int</a:t>
            </a:r>
            <a:r>
              <a:rPr kumimoji="1" lang="en-US" altLang="zh-CN" sz="1600" dirty="0">
                <a:solidFill>
                  <a:schemeClr val="tx1"/>
                </a:solidFill>
                <a:latin typeface="Ayuthaya" charset="-34"/>
                <a:ea typeface="Ayuthaya" charset="-34"/>
                <a:cs typeface="Ayuthaya" charset="-34"/>
              </a:rPr>
              <a:t> n);    </a:t>
            </a:r>
          </a:p>
          <a:p>
            <a:pPr lvl="2">
              <a:lnSpc>
                <a:spcPct val="150000"/>
              </a:lnSpc>
            </a:pPr>
            <a:r>
              <a:rPr kumimoji="1" lang="en-US" altLang="zh-CN" sz="1600" dirty="0" smtClean="0">
                <a:solidFill>
                  <a:schemeClr val="tx1"/>
                </a:solidFill>
                <a:latin typeface="Ayuthaya" charset="-34"/>
                <a:ea typeface="Ayuthaya" charset="-34"/>
                <a:cs typeface="Ayuthaya" charset="-34"/>
              </a:rPr>
              <a:t>void </a:t>
            </a:r>
            <a:r>
              <a:rPr kumimoji="1" lang="en-US" altLang="zh-CN" sz="1600" dirty="0" err="1">
                <a:solidFill>
                  <a:schemeClr val="tx1"/>
                </a:solidFill>
                <a:latin typeface="Ayuthaya" charset="-34"/>
                <a:ea typeface="Ayuthaya" charset="-34"/>
                <a:cs typeface="Ayuthaya" charset="-34"/>
              </a:rPr>
              <a:t>MinPathGraph</a:t>
            </a:r>
            <a:r>
              <a:rPr kumimoji="1" lang="en-US" altLang="zh-CN" sz="1600" dirty="0">
                <a:solidFill>
                  <a:schemeClr val="tx1"/>
                </a:solidFill>
                <a:latin typeface="Ayuthaya" charset="-34"/>
                <a:ea typeface="Ayuthaya" charset="-34"/>
                <a:cs typeface="Ayuthaya" charset="-34"/>
              </a:rPr>
              <a:t>(</a:t>
            </a:r>
            <a:r>
              <a:rPr kumimoji="1" lang="en-US" altLang="zh-CN" sz="1600" dirty="0" err="1">
                <a:solidFill>
                  <a:schemeClr val="tx1"/>
                </a:solidFill>
                <a:latin typeface="Ayuthaya" charset="-34"/>
                <a:ea typeface="Ayuthaya" charset="-34"/>
                <a:cs typeface="Ayuthaya" charset="-34"/>
              </a:rPr>
              <a:t>GraphType</a:t>
            </a:r>
            <a:r>
              <a:rPr kumimoji="1" lang="en-US" altLang="zh-CN" sz="1600" dirty="0">
                <a:solidFill>
                  <a:schemeClr val="tx1"/>
                </a:solidFill>
                <a:latin typeface="Ayuthaya" charset="-34"/>
                <a:ea typeface="Ayuthaya" charset="-34"/>
                <a:cs typeface="Ayuthaya" charset="-34"/>
              </a:rPr>
              <a:t>&amp; G, </a:t>
            </a:r>
            <a:r>
              <a:rPr kumimoji="1" lang="en-US" altLang="zh-CN" sz="1600" dirty="0" err="1">
                <a:solidFill>
                  <a:schemeClr val="tx1"/>
                </a:solidFill>
                <a:latin typeface="Ayuthaya" charset="-34"/>
                <a:ea typeface="Ayuthaya" charset="-34"/>
                <a:cs typeface="Ayuthaya" charset="-34"/>
              </a:rPr>
              <a:t>int</a:t>
            </a:r>
            <a:r>
              <a:rPr kumimoji="1" lang="en-US" altLang="zh-CN" sz="1600" dirty="0">
                <a:solidFill>
                  <a:schemeClr val="tx1"/>
                </a:solidFill>
                <a:latin typeface="Ayuthaya" charset="-34"/>
                <a:ea typeface="Ayuthaya" charset="-34"/>
                <a:cs typeface="Ayuthaya" charset="-34"/>
              </a:rPr>
              <a:t> n);    </a:t>
            </a:r>
          </a:p>
          <a:p>
            <a:pPr lvl="2">
              <a:lnSpc>
                <a:spcPct val="150000"/>
              </a:lnSpc>
            </a:pPr>
            <a:r>
              <a:rPr kumimoji="1" lang="en-US" altLang="zh-CN" sz="1600" dirty="0" smtClean="0">
                <a:solidFill>
                  <a:schemeClr val="tx1"/>
                </a:solidFill>
                <a:latin typeface="Ayuthaya" charset="-34"/>
                <a:ea typeface="Ayuthaya" charset="-34"/>
                <a:cs typeface="Ayuthaya" charset="-34"/>
              </a:rPr>
              <a:t>void </a:t>
            </a:r>
            <a:r>
              <a:rPr kumimoji="1" lang="en-US" altLang="zh-CN" sz="1600" dirty="0" err="1">
                <a:solidFill>
                  <a:schemeClr val="tx1"/>
                </a:solidFill>
                <a:latin typeface="Ayuthaya" charset="-34"/>
                <a:ea typeface="Ayuthaya" charset="-34"/>
                <a:cs typeface="Ayuthaya" charset="-34"/>
              </a:rPr>
              <a:t>TopolGraph</a:t>
            </a:r>
            <a:r>
              <a:rPr kumimoji="1" lang="en-US" altLang="zh-CN" sz="1600" dirty="0">
                <a:solidFill>
                  <a:schemeClr val="tx1"/>
                </a:solidFill>
                <a:latin typeface="Ayuthaya" charset="-34"/>
                <a:ea typeface="Ayuthaya" charset="-34"/>
                <a:cs typeface="Ayuthaya" charset="-34"/>
              </a:rPr>
              <a:t>(</a:t>
            </a:r>
            <a:r>
              <a:rPr kumimoji="1" lang="en-US" altLang="zh-CN" sz="1600" dirty="0" err="1">
                <a:solidFill>
                  <a:schemeClr val="tx1"/>
                </a:solidFill>
                <a:latin typeface="Ayuthaya" charset="-34"/>
                <a:ea typeface="Ayuthaya" charset="-34"/>
                <a:cs typeface="Ayuthaya" charset="-34"/>
              </a:rPr>
              <a:t>GraphType</a:t>
            </a:r>
            <a:r>
              <a:rPr kumimoji="1" lang="en-US" altLang="zh-CN" sz="1600" dirty="0">
                <a:solidFill>
                  <a:schemeClr val="tx1"/>
                </a:solidFill>
                <a:latin typeface="Ayuthaya" charset="-34"/>
                <a:ea typeface="Ayuthaya" charset="-34"/>
                <a:cs typeface="Ayuthaya" charset="-34"/>
              </a:rPr>
              <a:t>&amp; G, </a:t>
            </a:r>
            <a:r>
              <a:rPr kumimoji="1" lang="en-US" altLang="zh-CN" sz="1600" dirty="0" err="1">
                <a:solidFill>
                  <a:schemeClr val="tx1"/>
                </a:solidFill>
                <a:latin typeface="Ayuthaya" charset="-34"/>
                <a:ea typeface="Ayuthaya" charset="-34"/>
                <a:cs typeface="Ayuthaya" charset="-34"/>
              </a:rPr>
              <a:t>int</a:t>
            </a:r>
            <a:r>
              <a:rPr kumimoji="1" lang="en-US" altLang="zh-CN" sz="1600" dirty="0">
                <a:solidFill>
                  <a:schemeClr val="tx1"/>
                </a:solidFill>
                <a:latin typeface="Ayuthaya" charset="-34"/>
                <a:ea typeface="Ayuthaya" charset="-34"/>
                <a:cs typeface="Ayuthaya" charset="-34"/>
              </a:rPr>
              <a:t> n);      </a:t>
            </a:r>
          </a:p>
          <a:p>
            <a:pPr lvl="2">
              <a:lnSpc>
                <a:spcPct val="150000"/>
              </a:lnSpc>
            </a:pPr>
            <a:r>
              <a:rPr kumimoji="1" lang="en-US" altLang="zh-CN" sz="1600" dirty="0" smtClean="0">
                <a:solidFill>
                  <a:schemeClr val="tx1"/>
                </a:solidFill>
                <a:latin typeface="Ayuthaya" charset="-34"/>
                <a:ea typeface="Ayuthaya" charset="-34"/>
                <a:cs typeface="Ayuthaya" charset="-34"/>
              </a:rPr>
              <a:t>void </a:t>
            </a:r>
            <a:r>
              <a:rPr kumimoji="1" lang="en-US" altLang="zh-CN" sz="1600" dirty="0" err="1">
                <a:solidFill>
                  <a:schemeClr val="tx1"/>
                </a:solidFill>
                <a:latin typeface="Ayuthaya" charset="-34"/>
                <a:ea typeface="Ayuthaya" charset="-34"/>
                <a:cs typeface="Ayuthaya" charset="-34"/>
              </a:rPr>
              <a:t>KeyPathGraph</a:t>
            </a:r>
            <a:r>
              <a:rPr kumimoji="1" lang="en-US" altLang="zh-CN" sz="1600" dirty="0">
                <a:solidFill>
                  <a:schemeClr val="tx1"/>
                </a:solidFill>
                <a:latin typeface="Ayuthaya" charset="-34"/>
                <a:ea typeface="Ayuthaya" charset="-34"/>
                <a:cs typeface="Ayuthaya" charset="-34"/>
              </a:rPr>
              <a:t>(</a:t>
            </a:r>
            <a:r>
              <a:rPr kumimoji="1" lang="en-US" altLang="zh-CN" sz="1600" dirty="0" err="1">
                <a:solidFill>
                  <a:schemeClr val="tx1"/>
                </a:solidFill>
                <a:latin typeface="Ayuthaya" charset="-34"/>
                <a:ea typeface="Ayuthaya" charset="-34"/>
                <a:cs typeface="Ayuthaya" charset="-34"/>
              </a:rPr>
              <a:t>GraphType</a:t>
            </a:r>
            <a:r>
              <a:rPr kumimoji="1" lang="en-US" altLang="zh-CN" sz="1600" dirty="0">
                <a:solidFill>
                  <a:schemeClr val="tx1"/>
                </a:solidFill>
                <a:latin typeface="Ayuthaya" charset="-34"/>
                <a:ea typeface="Ayuthaya" charset="-34"/>
                <a:cs typeface="Ayuthaya" charset="-34"/>
              </a:rPr>
              <a:t>&amp; G, </a:t>
            </a:r>
            <a:r>
              <a:rPr kumimoji="1" lang="en-US" altLang="zh-CN" sz="1600" dirty="0" err="1">
                <a:solidFill>
                  <a:schemeClr val="tx1"/>
                </a:solidFill>
                <a:latin typeface="Ayuthaya" charset="-34"/>
                <a:ea typeface="Ayuthaya" charset="-34"/>
                <a:cs typeface="Ayuthaya" charset="-34"/>
              </a:rPr>
              <a:t>int</a:t>
            </a:r>
            <a:r>
              <a:rPr kumimoji="1" lang="en-US" altLang="zh-CN" sz="1600" dirty="0">
                <a:solidFill>
                  <a:schemeClr val="tx1"/>
                </a:solidFill>
                <a:latin typeface="Ayuthaya" charset="-34"/>
                <a:ea typeface="Ayuthaya" charset="-34"/>
                <a:cs typeface="Ayuthaya" charset="-34"/>
              </a:rPr>
              <a:t> n</a:t>
            </a:r>
            <a:r>
              <a:rPr kumimoji="1" lang="en-US" altLang="zh-CN" sz="1600" dirty="0" smtClean="0">
                <a:solidFill>
                  <a:schemeClr val="tx1"/>
                </a:solidFill>
                <a:latin typeface="Ayuthaya" charset="-34"/>
                <a:ea typeface="Ayuthaya" charset="-34"/>
                <a:cs typeface="Ayuthaya" charset="-34"/>
              </a:rPr>
              <a:t>);</a:t>
            </a:r>
          </a:p>
          <a:p>
            <a:pPr>
              <a:lnSpc>
                <a:spcPct val="150000"/>
              </a:lnSpc>
            </a:pPr>
            <a:r>
              <a:rPr kumimoji="1" lang="en-US" altLang="zh-CN" sz="1600" dirty="0" smtClean="0">
                <a:solidFill>
                  <a:schemeClr val="tx1"/>
                </a:solidFill>
                <a:latin typeface="Ayuthaya" charset="-34"/>
                <a:ea typeface="Ayuthaya" charset="-34"/>
                <a:cs typeface="Ayuthaya" charset="-34"/>
              </a:rPr>
              <a:t>end</a:t>
            </a:r>
            <a:r>
              <a:rPr kumimoji="1" lang="zh-CN" altLang="en-US" sz="1600" dirty="0" smtClean="0">
                <a:solidFill>
                  <a:schemeClr val="tx1"/>
                </a:solidFill>
                <a:latin typeface="Ayuthaya" charset="-34"/>
                <a:ea typeface="Ayuthaya" charset="-34"/>
                <a:cs typeface="Ayuthaya" charset="-34"/>
              </a:rPr>
              <a:t> </a:t>
            </a:r>
            <a:r>
              <a:rPr kumimoji="1" lang="en-US" altLang="zh-CN" sz="1600" dirty="0" smtClean="0">
                <a:solidFill>
                  <a:schemeClr val="tx1"/>
                </a:solidFill>
                <a:latin typeface="Ayuthaya" charset="-34"/>
                <a:ea typeface="Ayuthaya" charset="-34"/>
                <a:cs typeface="Ayuthaya" charset="-34"/>
              </a:rPr>
              <a:t>Graph </a:t>
            </a:r>
            <a:endParaRPr kumimoji="1" lang="en-US" altLang="zh-CN" sz="1600" dirty="0">
              <a:solidFill>
                <a:schemeClr val="tx1"/>
              </a:solidFill>
              <a:latin typeface="Ayuthaya" charset="-34"/>
              <a:ea typeface="Ayuthaya" charset="-34"/>
              <a:cs typeface="Ayuthaya" charset="-34"/>
            </a:endParaRPr>
          </a:p>
        </p:txBody>
      </p:sp>
    </p:spTree>
    <p:extLst>
      <p:ext uri="{BB962C8B-B14F-4D97-AF65-F5344CB8AC3E}">
        <p14:creationId xmlns:p14="http://schemas.microsoft.com/office/powerpoint/2010/main" val="1114740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4</a:t>
            </a:r>
            <a:r>
              <a:rPr lang="zh-CN" altLang="en-US" dirty="0" smtClean="0">
                <a:latin typeface="黑体" pitchFamily="49" charset="-122"/>
                <a:ea typeface="黑体" pitchFamily="49" charset="-122"/>
              </a:rPr>
              <a:t> 图的邻接矩阵存储结构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3" name="组 2"/>
          <p:cNvGrpSpPr/>
          <p:nvPr/>
        </p:nvGrpSpPr>
        <p:grpSpPr>
          <a:xfrm>
            <a:off x="539552" y="1126485"/>
            <a:ext cx="7920881" cy="646331"/>
            <a:chOff x="-662207" y="991324"/>
            <a:chExt cx="7920881" cy="646331"/>
          </a:xfrm>
        </p:grpSpPr>
        <p:sp>
          <p:nvSpPr>
            <p:cNvPr id="20" name="文本框 19"/>
            <p:cNvSpPr txBox="1"/>
            <p:nvPr/>
          </p:nvSpPr>
          <p:spPr>
            <a:xfrm>
              <a:off x="-662207" y="991324"/>
              <a:ext cx="2158819" cy="646331"/>
            </a:xfrm>
            <a:prstGeom prst="rect">
              <a:avLst/>
            </a:prstGeom>
            <a:noFill/>
          </p:spPr>
          <p:txBody>
            <a:bodyPr wrap="square" rtlCol="0">
              <a:spAutoFit/>
            </a:bodyPr>
            <a:lstStyle/>
            <a:p>
              <a:pPr algn="ctr"/>
              <a:r>
                <a:rPr kumimoji="1" lang="zh-CN" altLang="en-US" sz="3600" smtClean="0">
                  <a:solidFill>
                    <a:srgbClr val="02BAF8"/>
                  </a:solidFill>
                  <a:latin typeface="Microsoft YaHei" charset="-122"/>
                  <a:ea typeface="Microsoft YaHei" charset="-122"/>
                  <a:cs typeface="Microsoft YaHei" charset="-122"/>
                </a:rPr>
                <a:t>邻接矩阵</a:t>
              </a:r>
              <a:endParaRPr kumimoji="1" lang="zh-CN" altLang="en-US" sz="3600" dirty="0">
                <a:solidFill>
                  <a:srgbClr val="02BAF8"/>
                </a:solidFill>
                <a:latin typeface="Microsoft YaHei" charset="-122"/>
                <a:ea typeface="Microsoft YaHei" charset="-122"/>
                <a:cs typeface="Microsoft YaHei" charset="-122"/>
              </a:endParaRPr>
            </a:p>
          </p:txBody>
        </p:sp>
        <p:cxnSp>
          <p:nvCxnSpPr>
            <p:cNvPr id="21" name="直线连接符 20"/>
            <p:cNvCxnSpPr/>
            <p:nvPr/>
          </p:nvCxnSpPr>
          <p:spPr>
            <a:xfrm>
              <a:off x="1426025" y="1061592"/>
              <a:ext cx="0" cy="576063"/>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1498034" y="1061592"/>
              <a:ext cx="5760640" cy="50405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smtClean="0">
                  <a:solidFill>
                    <a:schemeClr val="tx1"/>
                  </a:solidFill>
                  <a:latin typeface="Microsoft YaHei" charset="-122"/>
                  <a:ea typeface="Microsoft YaHei" charset="-122"/>
                  <a:cs typeface="Microsoft YaHei" charset="-122"/>
                </a:rPr>
                <a:t>表示图形中顶点之间相邻关系的矩阵</a:t>
              </a:r>
              <a:endParaRPr kumimoji="1" lang="zh-CN" altLang="en-US" sz="2400" dirty="0">
                <a:solidFill>
                  <a:schemeClr val="tx1"/>
                </a:solidFill>
                <a:latin typeface="Microsoft YaHei" charset="-122"/>
                <a:ea typeface="Microsoft YaHei" charset="-122"/>
                <a:cs typeface="Microsoft YaHei" charset="-122"/>
              </a:endParaRPr>
            </a:p>
          </p:txBody>
        </p:sp>
      </p:grpSp>
      <p:graphicFrame>
        <p:nvGraphicFramePr>
          <p:cNvPr id="17" name="Object 2"/>
          <p:cNvGraphicFramePr>
            <a:graphicFrameLocks noChangeAspect="1"/>
          </p:cNvGraphicFramePr>
          <p:nvPr>
            <p:extLst>
              <p:ext uri="{D42A27DB-BD31-4B8C-83A1-F6EECF244321}">
                <p14:modId xmlns:p14="http://schemas.microsoft.com/office/powerpoint/2010/main" val="2103316262"/>
              </p:ext>
            </p:extLst>
          </p:nvPr>
        </p:nvGraphicFramePr>
        <p:xfrm>
          <a:off x="899592" y="2180712"/>
          <a:ext cx="3443287" cy="3429000"/>
        </p:xfrm>
        <a:graphic>
          <a:graphicData uri="http://schemas.openxmlformats.org/presentationml/2006/ole">
            <mc:AlternateContent xmlns:mc="http://schemas.openxmlformats.org/markup-compatibility/2006">
              <mc:Choice xmlns:v="urn:schemas-microsoft-com:vml" Requires="v">
                <p:oleObj spid="_x0000_s21596" r:id="rId3" imgW="2938902" imgH="1462140" progId="">
                  <p:embed/>
                </p:oleObj>
              </mc:Choice>
              <mc:Fallback>
                <p:oleObj r:id="rId3" imgW="2938902" imgH="146214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r="56963" b="13461"/>
                      <a:stretch>
                        <a:fillRect/>
                      </a:stretch>
                    </p:blipFill>
                    <p:spPr bwMode="auto">
                      <a:xfrm>
                        <a:off x="899592" y="2180712"/>
                        <a:ext cx="3443287" cy="342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743000999"/>
              </p:ext>
            </p:extLst>
          </p:nvPr>
        </p:nvGraphicFramePr>
        <p:xfrm>
          <a:off x="5580113" y="2925982"/>
          <a:ext cx="2452340" cy="2102006"/>
        </p:xfrm>
        <a:graphic>
          <a:graphicData uri="http://schemas.openxmlformats.org/presentationml/2006/ole">
            <mc:AlternateContent xmlns:mc="http://schemas.openxmlformats.org/markup-compatibility/2006">
              <mc:Choice xmlns:v="urn:schemas-microsoft-com:vml" Requires="v">
                <p:oleObj spid="_x0000_s21597" name="Equation" r:id="rId5" imgW="1600200" imgH="1371600" progId="Equation.DSMT4">
                  <p:embed/>
                </p:oleObj>
              </mc:Choice>
              <mc:Fallback>
                <p:oleObj name="Equation" r:id="rId5" imgW="1600200" imgH="1371600" progId="Equation.DSMT4">
                  <p:embed/>
                  <p:pic>
                    <p:nvPicPr>
                      <p:cNvPr id="0" name=""/>
                      <p:cNvPicPr/>
                      <p:nvPr/>
                    </p:nvPicPr>
                    <p:blipFill>
                      <a:blip r:embed="rId6"/>
                      <a:stretch>
                        <a:fillRect/>
                      </a:stretch>
                    </p:blipFill>
                    <p:spPr>
                      <a:xfrm>
                        <a:off x="5580113" y="2925982"/>
                        <a:ext cx="2452340" cy="2102006"/>
                      </a:xfrm>
                      <a:prstGeom prst="rect">
                        <a:avLst/>
                      </a:prstGeom>
                    </p:spPr>
                  </p:pic>
                </p:oleObj>
              </mc:Fallback>
            </mc:AlternateContent>
          </a:graphicData>
        </a:graphic>
      </p:graphicFrame>
      <p:sp>
        <p:nvSpPr>
          <p:cNvPr id="11" name="矩形 10"/>
          <p:cNvSpPr/>
          <p:nvPr/>
        </p:nvSpPr>
        <p:spPr>
          <a:xfrm>
            <a:off x="843977" y="5770250"/>
            <a:ext cx="7417196" cy="638732"/>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2400" dirty="0" smtClean="0">
                <a:latin typeface="Microsoft YaHei" charset="-122"/>
                <a:ea typeface="Microsoft YaHei" charset="-122"/>
                <a:cs typeface="Microsoft YaHei" charset="-122"/>
              </a:rPr>
              <a:t>无向图的邻接矩阵</a:t>
            </a:r>
            <a:r>
              <a:rPr kumimoji="1" lang="zh-CN" altLang="en-US" sz="2400" smtClean="0">
                <a:latin typeface="Microsoft YaHei" charset="-122"/>
                <a:ea typeface="Microsoft YaHei" charset="-122"/>
                <a:cs typeface="Microsoft YaHei" charset="-122"/>
              </a:rPr>
              <a:t>是对称矩阵</a:t>
            </a:r>
            <a:endParaRPr kumimoji="1" lang="zh-CN" altLang="en-US" sz="24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7" name="文本框 6"/>
              <p:cNvSpPr txBox="1"/>
              <p:nvPr/>
            </p:nvSpPr>
            <p:spPr>
              <a:xfrm>
                <a:off x="2919874" y="2049648"/>
                <a:ext cx="5718873" cy="505203"/>
              </a:xfrm>
              <a:prstGeom prst="rect">
                <a:avLst/>
              </a:prstGeom>
              <a:noFill/>
            </p:spPr>
            <p:txBody>
              <a:bodyPr wrap="none" rtlCol="0">
                <a:spAutoFit/>
              </a:bodyPr>
              <a:lstStyle/>
              <a:p>
                <a14:m>
                  <m:oMath xmlns:m="http://schemas.openxmlformats.org/officeDocument/2006/math">
                    <m:sSub>
                      <m:sSubPr>
                        <m:ctrlPr>
                          <a:rPr kumimoji="1" lang="en-US" altLang="zh-CN" sz="2400" i="1" smtClean="0">
                            <a:latin typeface="Cambria Math" charset="0"/>
                            <a:ea typeface="Microsoft YaHei" charset="-122"/>
                            <a:cs typeface="Microsoft YaHei" charset="-122"/>
                          </a:rPr>
                        </m:ctrlPr>
                      </m:sSubPr>
                      <m:e>
                        <m:r>
                          <a:rPr kumimoji="1" lang="en-US" altLang="zh-CN" sz="2400" b="0" i="1" smtClean="0">
                            <a:latin typeface="Cambria Math" charset="0"/>
                            <a:ea typeface="Microsoft YaHei" charset="-122"/>
                            <a:cs typeface="Microsoft YaHei" charset="-122"/>
                          </a:rPr>
                          <m:t>𝑎</m:t>
                        </m:r>
                      </m:e>
                      <m:sub>
                        <m:r>
                          <a:rPr kumimoji="1" lang="en-US" altLang="zh-CN" sz="2400" b="0" i="1" smtClean="0">
                            <a:latin typeface="Cambria Math" charset="0"/>
                            <a:ea typeface="Microsoft YaHei" charset="-122"/>
                            <a:cs typeface="Microsoft YaHei" charset="-122"/>
                          </a:rPr>
                          <m:t>𝑖𝑗</m:t>
                        </m:r>
                      </m:sub>
                    </m:sSub>
                  </m:oMath>
                </a14:m>
                <a:r>
                  <a:rPr kumimoji="1" lang="zh-CN" altLang="en-US" sz="2400" dirty="0" smtClean="0">
                    <a:latin typeface="Microsoft YaHei" charset="-122"/>
                    <a:ea typeface="Microsoft YaHei" charset="-122"/>
                    <a:cs typeface="Microsoft YaHei" charset="-122"/>
                  </a:rPr>
                  <a:t>表示顶点</a:t>
                </a:r>
                <a14:m>
                  <m:oMath xmlns:m="http://schemas.openxmlformats.org/officeDocument/2006/math">
                    <m:sSub>
                      <m:sSubPr>
                        <m:ctrlPr>
                          <a:rPr kumimoji="1" lang="en-US" altLang="zh-CN" sz="2400" i="1" smtClean="0">
                            <a:latin typeface="Cambria Math" charset="0"/>
                            <a:ea typeface="Microsoft YaHei" charset="-122"/>
                            <a:cs typeface="Microsoft YaHei" charset="-122"/>
                          </a:rPr>
                        </m:ctrlPr>
                      </m:sSubPr>
                      <m:e>
                        <m:r>
                          <a:rPr kumimoji="1" lang="en-US" altLang="zh-CN" sz="2400" b="0" i="1" smtClean="0">
                            <a:latin typeface="Cambria Math" charset="0"/>
                            <a:ea typeface="Microsoft YaHei" charset="-122"/>
                            <a:cs typeface="Microsoft YaHei" charset="-122"/>
                          </a:rPr>
                          <m:t>𝑣</m:t>
                        </m:r>
                      </m:e>
                      <m:sub>
                        <m:r>
                          <a:rPr kumimoji="1" lang="en-US" altLang="zh-CN" sz="2400" b="0" i="1" smtClean="0">
                            <a:latin typeface="Cambria Math" charset="0"/>
                            <a:ea typeface="Microsoft YaHei" charset="-122"/>
                            <a:cs typeface="Microsoft YaHei" charset="-122"/>
                          </a:rPr>
                          <m:t>𝑖</m:t>
                        </m:r>
                      </m:sub>
                    </m:sSub>
                    <m:r>
                      <a:rPr kumimoji="1" lang="zh-CN" altLang="en-US" sz="2400" b="0" i="1" smtClean="0">
                        <a:latin typeface="Cambria Math" charset="0"/>
                        <a:ea typeface="Microsoft YaHei" charset="-122"/>
                        <a:cs typeface="Microsoft YaHei" charset="-122"/>
                      </a:rPr>
                      <m:t>到</m:t>
                    </m:r>
                    <m:sSub>
                      <m:sSubPr>
                        <m:ctrlPr>
                          <a:rPr kumimoji="1" lang="en-US" altLang="zh-CN" sz="2400" i="1">
                            <a:latin typeface="Cambria Math" charset="0"/>
                            <a:ea typeface="Microsoft YaHei" charset="-122"/>
                            <a:cs typeface="Microsoft YaHei" charset="-122"/>
                          </a:rPr>
                        </m:ctrlPr>
                      </m:sSubPr>
                      <m:e>
                        <m:r>
                          <a:rPr kumimoji="1" lang="en-US" altLang="zh-CN" sz="2400" i="1">
                            <a:latin typeface="Cambria Math" charset="0"/>
                            <a:ea typeface="Microsoft YaHei" charset="-122"/>
                            <a:cs typeface="Microsoft YaHei" charset="-122"/>
                          </a:rPr>
                          <m:t>𝑣</m:t>
                        </m:r>
                      </m:e>
                      <m:sub>
                        <m:r>
                          <a:rPr kumimoji="1" lang="en-US" altLang="zh-CN" sz="2400" b="0" i="1" smtClean="0">
                            <a:latin typeface="Cambria Math" charset="0"/>
                            <a:ea typeface="Microsoft YaHei" charset="-122"/>
                            <a:cs typeface="Microsoft YaHei" charset="-122"/>
                          </a:rPr>
                          <m:t>𝑗</m:t>
                        </m:r>
                      </m:sub>
                    </m:sSub>
                  </m:oMath>
                </a14:m>
                <a:r>
                  <a:rPr kumimoji="1" lang="zh-CN" altLang="en-US" sz="2400" dirty="0" smtClean="0">
                    <a:latin typeface="Microsoft YaHei" charset="-122"/>
                    <a:ea typeface="Microsoft YaHei" charset="-122"/>
                    <a:cs typeface="Microsoft YaHei" charset="-122"/>
                  </a:rPr>
                  <a:t>的边，连通为</a:t>
                </a:r>
                <a:r>
                  <a:rPr kumimoji="1" lang="en-US" altLang="zh-CN" sz="2400" dirty="0" smtClean="0">
                    <a:latin typeface="Microsoft YaHei" charset="-122"/>
                    <a:ea typeface="Microsoft YaHei" charset="-122"/>
                    <a:cs typeface="Microsoft YaHei" charset="-122"/>
                  </a:rPr>
                  <a:t>1</a:t>
                </a:r>
                <a:r>
                  <a:rPr kumimoji="1" lang="zh-CN" altLang="en-US" sz="2400" dirty="0" smtClean="0">
                    <a:latin typeface="Microsoft YaHei" charset="-122"/>
                    <a:ea typeface="Microsoft YaHei" charset="-122"/>
                    <a:cs typeface="Microsoft YaHei" charset="-122"/>
                  </a:rPr>
                  <a:t>否则为</a:t>
                </a:r>
                <a:r>
                  <a:rPr kumimoji="1" lang="en-US" altLang="zh-CN" sz="2400" dirty="0" smtClean="0">
                    <a:latin typeface="Microsoft YaHei" charset="-122"/>
                    <a:ea typeface="Microsoft YaHei" charset="-122"/>
                    <a:cs typeface="Microsoft YaHei" charset="-122"/>
                  </a:rPr>
                  <a:t>0</a:t>
                </a:r>
                <a:endParaRPr kumimoji="1" lang="zh-CN" altLang="en-US" sz="2400" dirty="0">
                  <a:latin typeface="Microsoft YaHei" charset="-122"/>
                  <a:ea typeface="Microsoft YaHei" charset="-122"/>
                  <a:cs typeface="Microsoft YaHei" charset="-122"/>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2919874" y="2049648"/>
                <a:ext cx="5718873" cy="505203"/>
              </a:xfrm>
              <a:prstGeom prst="rect">
                <a:avLst/>
              </a:prstGeom>
              <a:blipFill rotWithShape="0">
                <a:blip r:embed="rId7"/>
                <a:stretch>
                  <a:fillRect t="-8434" r="-426" b="-192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366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p:tgtEl>
                                          <p:spTgt spid="11"/>
                                        </p:tgtEl>
                                        <p:attrNameLst>
                                          <p:attrName>ppt_y</p:attrName>
                                        </p:attrNameLst>
                                      </p:cBhvr>
                                      <p:tavLst>
                                        <p:tav tm="0">
                                          <p:val>
                                            <p:strVal val="#ppt_y+#ppt_h*1.125000"/>
                                          </p:val>
                                        </p:tav>
                                        <p:tav tm="100000">
                                          <p:val>
                                            <p:strVal val="#ppt_y"/>
                                          </p:val>
                                        </p:tav>
                                      </p:tavLst>
                                    </p:anim>
                                    <p:animEffect transition="in" filter="wipe(up)">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4</a:t>
            </a:r>
            <a:r>
              <a:rPr lang="zh-CN" altLang="en-US" dirty="0" smtClean="0">
                <a:latin typeface="黑体" pitchFamily="49" charset="-122"/>
                <a:ea typeface="黑体" pitchFamily="49" charset="-122"/>
              </a:rPr>
              <a:t> 图的邻接矩阵存储结构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3" name="组 2"/>
          <p:cNvGrpSpPr/>
          <p:nvPr/>
        </p:nvGrpSpPr>
        <p:grpSpPr>
          <a:xfrm>
            <a:off x="539552" y="1126485"/>
            <a:ext cx="7920881" cy="646331"/>
            <a:chOff x="-662207" y="991324"/>
            <a:chExt cx="7920881" cy="646331"/>
          </a:xfrm>
        </p:grpSpPr>
        <p:sp>
          <p:nvSpPr>
            <p:cNvPr id="20" name="文本框 19"/>
            <p:cNvSpPr txBox="1"/>
            <p:nvPr/>
          </p:nvSpPr>
          <p:spPr>
            <a:xfrm>
              <a:off x="-662207" y="991324"/>
              <a:ext cx="2158819" cy="646331"/>
            </a:xfrm>
            <a:prstGeom prst="rect">
              <a:avLst/>
            </a:prstGeom>
            <a:noFill/>
          </p:spPr>
          <p:txBody>
            <a:bodyPr wrap="square" rtlCol="0">
              <a:spAutoFit/>
            </a:bodyPr>
            <a:lstStyle/>
            <a:p>
              <a:pPr algn="ctr"/>
              <a:r>
                <a:rPr kumimoji="1" lang="zh-CN" altLang="en-US" sz="3600" smtClean="0">
                  <a:solidFill>
                    <a:srgbClr val="02BAF8"/>
                  </a:solidFill>
                  <a:latin typeface="Microsoft YaHei" charset="-122"/>
                  <a:ea typeface="Microsoft YaHei" charset="-122"/>
                  <a:cs typeface="Microsoft YaHei" charset="-122"/>
                </a:rPr>
                <a:t>邻接矩阵</a:t>
              </a:r>
              <a:endParaRPr kumimoji="1" lang="zh-CN" altLang="en-US" sz="3600" dirty="0">
                <a:solidFill>
                  <a:srgbClr val="02BAF8"/>
                </a:solidFill>
                <a:latin typeface="Microsoft YaHei" charset="-122"/>
                <a:ea typeface="Microsoft YaHei" charset="-122"/>
                <a:cs typeface="Microsoft YaHei" charset="-122"/>
              </a:endParaRPr>
            </a:p>
          </p:txBody>
        </p:sp>
        <p:cxnSp>
          <p:nvCxnSpPr>
            <p:cNvPr id="21" name="直线连接符 20"/>
            <p:cNvCxnSpPr/>
            <p:nvPr/>
          </p:nvCxnSpPr>
          <p:spPr>
            <a:xfrm>
              <a:off x="1426025" y="1061592"/>
              <a:ext cx="0" cy="576063"/>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1498034" y="1061592"/>
              <a:ext cx="5760640" cy="50405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smtClean="0">
                  <a:solidFill>
                    <a:schemeClr val="tx1"/>
                  </a:solidFill>
                  <a:latin typeface="Microsoft YaHei" charset="-122"/>
                  <a:ea typeface="Microsoft YaHei" charset="-122"/>
                  <a:cs typeface="Microsoft YaHei" charset="-122"/>
                </a:rPr>
                <a:t>表示图形中顶点之间相邻关系的矩阵</a:t>
              </a:r>
              <a:endParaRPr kumimoji="1" lang="zh-CN" altLang="en-US" sz="2400" dirty="0">
                <a:solidFill>
                  <a:schemeClr val="tx1"/>
                </a:solidFill>
                <a:latin typeface="Microsoft YaHei" charset="-122"/>
                <a:ea typeface="Microsoft YaHei" charset="-122"/>
                <a:cs typeface="Microsoft YaHei" charset="-122"/>
              </a:endParaRPr>
            </a:p>
          </p:txBody>
        </p:sp>
      </p:grpSp>
      <p:graphicFrame>
        <p:nvGraphicFramePr>
          <p:cNvPr id="6" name="对象 5"/>
          <p:cNvGraphicFramePr>
            <a:graphicFrameLocks noChangeAspect="1"/>
          </p:cNvGraphicFramePr>
          <p:nvPr>
            <p:extLst>
              <p:ext uri="{D42A27DB-BD31-4B8C-83A1-F6EECF244321}">
                <p14:modId xmlns:p14="http://schemas.microsoft.com/office/powerpoint/2010/main" val="1925851721"/>
              </p:ext>
            </p:extLst>
          </p:nvPr>
        </p:nvGraphicFramePr>
        <p:xfrm>
          <a:off x="5745163" y="3100388"/>
          <a:ext cx="2120900" cy="1751012"/>
        </p:xfrm>
        <a:graphic>
          <a:graphicData uri="http://schemas.openxmlformats.org/presentationml/2006/ole">
            <mc:AlternateContent xmlns:mc="http://schemas.openxmlformats.org/markup-compatibility/2006">
              <mc:Choice xmlns:v="urn:schemas-microsoft-com:vml" Requires="v">
                <p:oleObj spid="_x0000_s23628" name="Equation" r:id="rId3" imgW="1384200" imgH="1143000" progId="Equation.DSMT4">
                  <p:embed/>
                </p:oleObj>
              </mc:Choice>
              <mc:Fallback>
                <p:oleObj name="Equation" r:id="rId3" imgW="1384200" imgH="1143000" progId="Equation.DSMT4">
                  <p:embed/>
                  <p:pic>
                    <p:nvPicPr>
                      <p:cNvPr id="0" name=""/>
                      <p:cNvPicPr/>
                      <p:nvPr/>
                    </p:nvPicPr>
                    <p:blipFill>
                      <a:blip r:embed="rId4"/>
                      <a:stretch>
                        <a:fillRect/>
                      </a:stretch>
                    </p:blipFill>
                    <p:spPr>
                      <a:xfrm>
                        <a:off x="5745163" y="3100388"/>
                        <a:ext cx="2120900" cy="1751012"/>
                      </a:xfrm>
                      <a:prstGeom prst="rect">
                        <a:avLst/>
                      </a:prstGeom>
                    </p:spPr>
                  </p:pic>
                </p:oleObj>
              </mc:Fallback>
            </mc:AlternateContent>
          </a:graphicData>
        </a:graphic>
      </p:graphicFrame>
      <p:graphicFrame>
        <p:nvGraphicFramePr>
          <p:cNvPr id="11" name="Object 4"/>
          <p:cNvGraphicFramePr>
            <a:graphicFrameLocks noChangeAspect="1"/>
          </p:cNvGraphicFramePr>
          <p:nvPr>
            <p:extLst>
              <p:ext uri="{D42A27DB-BD31-4B8C-83A1-F6EECF244321}">
                <p14:modId xmlns:p14="http://schemas.microsoft.com/office/powerpoint/2010/main" val="1475666930"/>
              </p:ext>
            </p:extLst>
          </p:nvPr>
        </p:nvGraphicFramePr>
        <p:xfrm>
          <a:off x="1291902" y="2414885"/>
          <a:ext cx="2671763" cy="3124200"/>
        </p:xfrm>
        <a:graphic>
          <a:graphicData uri="http://schemas.openxmlformats.org/presentationml/2006/ole">
            <mc:AlternateContent xmlns:mc="http://schemas.openxmlformats.org/markup-compatibility/2006">
              <mc:Choice xmlns:v="urn:schemas-microsoft-com:vml" Requires="v">
                <p:oleObj spid="_x0000_s23629" r:id="rId5" imgW="2938902" imgH="1462140" progId="">
                  <p:embed/>
                </p:oleObj>
              </mc:Choice>
              <mc:Fallback>
                <p:oleObj r:id="rId5" imgW="2938902" imgH="146214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l="64557" b="16327"/>
                      <a:stretch>
                        <a:fillRect/>
                      </a:stretch>
                    </p:blipFill>
                    <p:spPr bwMode="auto">
                      <a:xfrm>
                        <a:off x="1291902" y="2414885"/>
                        <a:ext cx="2671763" cy="312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矩形 11"/>
          <p:cNvSpPr/>
          <p:nvPr/>
        </p:nvSpPr>
        <p:spPr>
          <a:xfrm>
            <a:off x="843977" y="5770250"/>
            <a:ext cx="7417196" cy="638732"/>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2400" dirty="0" smtClean="0">
                <a:latin typeface="Microsoft YaHei" charset="-122"/>
                <a:ea typeface="Microsoft YaHei" charset="-122"/>
                <a:cs typeface="Microsoft YaHei" charset="-122"/>
              </a:rPr>
              <a:t>邻接矩阵对角线上都是</a:t>
            </a:r>
            <a:r>
              <a:rPr kumimoji="1" lang="en-US" altLang="zh-CN" sz="2400" dirty="0" smtClean="0">
                <a:latin typeface="Microsoft YaHei" charset="-122"/>
                <a:ea typeface="Microsoft YaHei" charset="-122"/>
                <a:cs typeface="Microsoft YaHei" charset="-122"/>
              </a:rPr>
              <a:t>0</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708102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p:tgtEl>
                                          <p:spTgt spid="12"/>
                                        </p:tgtEl>
                                        <p:attrNameLst>
                                          <p:attrName>ppt_y</p:attrName>
                                        </p:attrNameLst>
                                      </p:cBhvr>
                                      <p:tavLst>
                                        <p:tav tm="0">
                                          <p:val>
                                            <p:strVal val="#ppt_y+#ppt_h*1.125000"/>
                                          </p:val>
                                        </p:tav>
                                        <p:tav tm="100000">
                                          <p:val>
                                            <p:strVal val="#ppt_y"/>
                                          </p:val>
                                        </p:tav>
                                      </p:tavLst>
                                    </p:anim>
                                    <p:animEffect transition="in" filter="wipe(up)">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4</a:t>
            </a:r>
            <a:r>
              <a:rPr lang="zh-CN" altLang="en-US" dirty="0" smtClean="0">
                <a:latin typeface="黑体" pitchFamily="49" charset="-122"/>
                <a:ea typeface="黑体" pitchFamily="49" charset="-122"/>
              </a:rPr>
              <a:t> 图的邻接矩阵存储结构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3" name="组 2"/>
          <p:cNvGrpSpPr/>
          <p:nvPr/>
        </p:nvGrpSpPr>
        <p:grpSpPr>
          <a:xfrm>
            <a:off x="539552" y="1126485"/>
            <a:ext cx="7920881" cy="646331"/>
            <a:chOff x="-662207" y="991324"/>
            <a:chExt cx="7920881" cy="646331"/>
          </a:xfrm>
        </p:grpSpPr>
        <p:sp>
          <p:nvSpPr>
            <p:cNvPr id="20" name="文本框 19"/>
            <p:cNvSpPr txBox="1"/>
            <p:nvPr/>
          </p:nvSpPr>
          <p:spPr>
            <a:xfrm>
              <a:off x="-662207" y="991324"/>
              <a:ext cx="2158819" cy="646331"/>
            </a:xfrm>
            <a:prstGeom prst="rect">
              <a:avLst/>
            </a:prstGeom>
            <a:noFill/>
          </p:spPr>
          <p:txBody>
            <a:bodyPr wrap="square" rtlCol="0">
              <a:spAutoFit/>
            </a:bodyPr>
            <a:lstStyle/>
            <a:p>
              <a:pPr algn="ctr"/>
              <a:r>
                <a:rPr kumimoji="1" lang="zh-CN" altLang="en-US" sz="3600" smtClean="0">
                  <a:solidFill>
                    <a:srgbClr val="02BAF8"/>
                  </a:solidFill>
                  <a:latin typeface="Microsoft YaHei" charset="-122"/>
                  <a:ea typeface="Microsoft YaHei" charset="-122"/>
                  <a:cs typeface="Microsoft YaHei" charset="-122"/>
                </a:rPr>
                <a:t>邻接矩阵</a:t>
              </a:r>
              <a:endParaRPr kumimoji="1" lang="zh-CN" altLang="en-US" sz="3600" dirty="0">
                <a:solidFill>
                  <a:srgbClr val="02BAF8"/>
                </a:solidFill>
                <a:latin typeface="Microsoft YaHei" charset="-122"/>
                <a:ea typeface="Microsoft YaHei" charset="-122"/>
                <a:cs typeface="Microsoft YaHei" charset="-122"/>
              </a:endParaRPr>
            </a:p>
          </p:txBody>
        </p:sp>
        <p:cxnSp>
          <p:nvCxnSpPr>
            <p:cNvPr id="21" name="直线连接符 20"/>
            <p:cNvCxnSpPr/>
            <p:nvPr/>
          </p:nvCxnSpPr>
          <p:spPr>
            <a:xfrm>
              <a:off x="1426025" y="1061592"/>
              <a:ext cx="0" cy="576063"/>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1498034" y="1061592"/>
              <a:ext cx="5760640" cy="50405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smtClean="0">
                  <a:solidFill>
                    <a:schemeClr val="tx1"/>
                  </a:solidFill>
                  <a:latin typeface="Microsoft YaHei" charset="-122"/>
                  <a:ea typeface="Microsoft YaHei" charset="-122"/>
                  <a:cs typeface="Microsoft YaHei" charset="-122"/>
                </a:rPr>
                <a:t>表示图形中顶点之间相邻关系的矩阵</a:t>
              </a:r>
              <a:endParaRPr kumimoji="1" lang="zh-CN" altLang="en-US" sz="2400" dirty="0">
                <a:solidFill>
                  <a:schemeClr val="tx1"/>
                </a:solidFill>
                <a:latin typeface="Microsoft YaHei" charset="-122"/>
                <a:ea typeface="Microsoft YaHei" charset="-122"/>
                <a:cs typeface="Microsoft YaHei" charset="-122"/>
              </a:endParaRPr>
            </a:p>
          </p:txBody>
        </p:sp>
      </p:grpSp>
      <p:graphicFrame>
        <p:nvGraphicFramePr>
          <p:cNvPr id="12" name="Object 4"/>
          <p:cNvGraphicFramePr>
            <a:graphicFrameLocks noChangeAspect="1"/>
          </p:cNvGraphicFramePr>
          <p:nvPr>
            <p:extLst>
              <p:ext uri="{D42A27DB-BD31-4B8C-83A1-F6EECF244321}">
                <p14:modId xmlns:p14="http://schemas.microsoft.com/office/powerpoint/2010/main" val="1345165376"/>
              </p:ext>
            </p:extLst>
          </p:nvPr>
        </p:nvGraphicFramePr>
        <p:xfrm>
          <a:off x="717171" y="2726035"/>
          <a:ext cx="3962400" cy="2501900"/>
        </p:xfrm>
        <a:graphic>
          <a:graphicData uri="http://schemas.openxmlformats.org/presentationml/2006/ole">
            <mc:AlternateContent xmlns:mc="http://schemas.openxmlformats.org/markup-compatibility/2006">
              <mc:Choice xmlns:v="urn:schemas-microsoft-com:vml" Requires="v">
                <p:oleObj spid="_x0000_s24652" r:id="rId3" imgW="3226831" imgH="1408154" progId="">
                  <p:embed/>
                </p:oleObj>
              </mc:Choice>
              <mc:Fallback>
                <p:oleObj r:id="rId3" imgW="3226831" imgH="1408154"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1137" t="7809" r="57954" b="29718"/>
                      <a:stretch>
                        <a:fillRect/>
                      </a:stretch>
                    </p:blipFill>
                    <p:spPr bwMode="auto">
                      <a:xfrm>
                        <a:off x="717171" y="2726035"/>
                        <a:ext cx="3962400" cy="2501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1122564165"/>
              </p:ext>
            </p:extLst>
          </p:nvPr>
        </p:nvGraphicFramePr>
        <p:xfrm>
          <a:off x="5511800" y="3100388"/>
          <a:ext cx="2587625" cy="1751012"/>
        </p:xfrm>
        <a:graphic>
          <a:graphicData uri="http://schemas.openxmlformats.org/presentationml/2006/ole">
            <mc:AlternateContent xmlns:mc="http://schemas.openxmlformats.org/markup-compatibility/2006">
              <mc:Choice xmlns:v="urn:schemas-microsoft-com:vml" Requires="v">
                <p:oleObj spid="_x0000_s24653" name="Equation" r:id="rId5" imgW="1688760" imgH="1143000" progId="Equation.DSMT4">
                  <p:embed/>
                </p:oleObj>
              </mc:Choice>
              <mc:Fallback>
                <p:oleObj name="Equation" r:id="rId5" imgW="1688760" imgH="1143000" progId="Equation.DSMT4">
                  <p:embed/>
                  <p:pic>
                    <p:nvPicPr>
                      <p:cNvPr id="0" name=""/>
                      <p:cNvPicPr/>
                      <p:nvPr/>
                    </p:nvPicPr>
                    <p:blipFill>
                      <a:blip r:embed="rId6"/>
                      <a:stretch>
                        <a:fillRect/>
                      </a:stretch>
                    </p:blipFill>
                    <p:spPr>
                      <a:xfrm>
                        <a:off x="5511800" y="3100388"/>
                        <a:ext cx="2587625" cy="1751012"/>
                      </a:xfrm>
                      <a:prstGeom prst="rect">
                        <a:avLst/>
                      </a:prstGeom>
                    </p:spPr>
                  </p:pic>
                </p:oleObj>
              </mc:Fallback>
            </mc:AlternateContent>
          </a:graphicData>
        </a:graphic>
      </p:graphicFrame>
      <p:sp>
        <p:nvSpPr>
          <p:cNvPr id="13" name="矩形 12"/>
          <p:cNvSpPr/>
          <p:nvPr/>
        </p:nvSpPr>
        <p:spPr>
          <a:xfrm>
            <a:off x="843977" y="5445224"/>
            <a:ext cx="7417196" cy="96375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2400" dirty="0" smtClean="0">
                <a:latin typeface="Microsoft YaHei" charset="-122"/>
                <a:ea typeface="Microsoft YaHei" charset="-122"/>
                <a:cs typeface="Microsoft YaHei" charset="-122"/>
              </a:rPr>
              <a:t>带权图：表示边的</a:t>
            </a:r>
            <a:r>
              <a:rPr kumimoji="1" lang="en-US" altLang="zh-CN" sz="2400" dirty="0" smtClean="0">
                <a:latin typeface="Microsoft YaHei" charset="-122"/>
                <a:ea typeface="Microsoft YaHei" charset="-122"/>
                <a:cs typeface="Microsoft YaHei" charset="-122"/>
              </a:rPr>
              <a:t>1</a:t>
            </a:r>
            <a:r>
              <a:rPr kumimoji="1" lang="zh-CN" altLang="en-US" sz="2400" dirty="0" smtClean="0">
                <a:latin typeface="Microsoft YaHei" charset="-122"/>
                <a:ea typeface="Microsoft YaHei" charset="-122"/>
                <a:cs typeface="Microsoft YaHei" charset="-122"/>
              </a:rPr>
              <a:t>改为权值，用一个很大的值表示边不存在，这个值大于所有边上权值之和</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45453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p:tgtEl>
                                          <p:spTgt spid="13"/>
                                        </p:tgtEl>
                                        <p:attrNameLst>
                                          <p:attrName>ppt_y</p:attrName>
                                        </p:attrNameLst>
                                      </p:cBhvr>
                                      <p:tavLst>
                                        <p:tav tm="0">
                                          <p:val>
                                            <p:strVal val="#ppt_y+#ppt_h*1.125000"/>
                                          </p:val>
                                        </p:tav>
                                        <p:tav tm="100000">
                                          <p:val>
                                            <p:strVal val="#ppt_y"/>
                                          </p:val>
                                        </p:tav>
                                      </p:tavLst>
                                    </p:anim>
                                    <p:animEffect transition="in" filter="wipe(up)">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4</a:t>
            </a:r>
            <a:r>
              <a:rPr lang="zh-CN" altLang="en-US" dirty="0" smtClean="0">
                <a:latin typeface="黑体" pitchFamily="49" charset="-122"/>
                <a:ea typeface="黑体" pitchFamily="49" charset="-122"/>
              </a:rPr>
              <a:t> 图的邻接矩阵存储结构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3" name="组 2"/>
          <p:cNvGrpSpPr/>
          <p:nvPr/>
        </p:nvGrpSpPr>
        <p:grpSpPr>
          <a:xfrm>
            <a:off x="539552" y="1126485"/>
            <a:ext cx="7920881" cy="646331"/>
            <a:chOff x="-662207" y="991324"/>
            <a:chExt cx="7920881" cy="646331"/>
          </a:xfrm>
        </p:grpSpPr>
        <p:sp>
          <p:nvSpPr>
            <p:cNvPr id="20" name="文本框 19"/>
            <p:cNvSpPr txBox="1"/>
            <p:nvPr/>
          </p:nvSpPr>
          <p:spPr>
            <a:xfrm>
              <a:off x="-662207" y="991324"/>
              <a:ext cx="2158819" cy="646331"/>
            </a:xfrm>
            <a:prstGeom prst="rect">
              <a:avLst/>
            </a:prstGeom>
            <a:noFill/>
          </p:spPr>
          <p:txBody>
            <a:bodyPr wrap="square" rtlCol="0">
              <a:spAutoFit/>
            </a:bodyPr>
            <a:lstStyle/>
            <a:p>
              <a:pPr algn="ctr"/>
              <a:r>
                <a:rPr kumimoji="1" lang="zh-CN" altLang="en-US" sz="3600" smtClean="0">
                  <a:solidFill>
                    <a:srgbClr val="02BAF8"/>
                  </a:solidFill>
                  <a:latin typeface="Microsoft YaHei" charset="-122"/>
                  <a:ea typeface="Microsoft YaHei" charset="-122"/>
                  <a:cs typeface="Microsoft YaHei" charset="-122"/>
                </a:rPr>
                <a:t>邻接矩阵</a:t>
              </a:r>
              <a:endParaRPr kumimoji="1" lang="zh-CN" altLang="en-US" sz="3600" dirty="0">
                <a:solidFill>
                  <a:srgbClr val="02BAF8"/>
                </a:solidFill>
                <a:latin typeface="Microsoft YaHei" charset="-122"/>
                <a:ea typeface="Microsoft YaHei" charset="-122"/>
                <a:cs typeface="Microsoft YaHei" charset="-122"/>
              </a:endParaRPr>
            </a:p>
          </p:txBody>
        </p:sp>
        <p:cxnSp>
          <p:nvCxnSpPr>
            <p:cNvPr id="21" name="直线连接符 20"/>
            <p:cNvCxnSpPr/>
            <p:nvPr/>
          </p:nvCxnSpPr>
          <p:spPr>
            <a:xfrm>
              <a:off x="1426025" y="1061592"/>
              <a:ext cx="0" cy="576063"/>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1498034" y="1061592"/>
              <a:ext cx="5760640" cy="50405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smtClean="0">
                  <a:solidFill>
                    <a:schemeClr val="tx1"/>
                  </a:solidFill>
                  <a:latin typeface="Microsoft YaHei" charset="-122"/>
                  <a:ea typeface="Microsoft YaHei" charset="-122"/>
                  <a:cs typeface="Microsoft YaHei" charset="-122"/>
                </a:rPr>
                <a:t>表示图形中顶点之间相邻关系的矩阵</a:t>
              </a:r>
              <a:endParaRPr kumimoji="1" lang="zh-CN" altLang="en-US" sz="2400" dirty="0">
                <a:solidFill>
                  <a:schemeClr val="tx1"/>
                </a:solidFill>
                <a:latin typeface="Microsoft YaHei" charset="-122"/>
                <a:ea typeface="Microsoft YaHei" charset="-122"/>
                <a:cs typeface="Microsoft YaHei" charset="-122"/>
              </a:endParaRPr>
            </a:p>
          </p:txBody>
        </p:sp>
      </p:grpSp>
      <p:graphicFrame>
        <p:nvGraphicFramePr>
          <p:cNvPr id="11" name="Object 2"/>
          <p:cNvGraphicFramePr>
            <a:graphicFrameLocks noChangeAspect="1"/>
          </p:cNvGraphicFramePr>
          <p:nvPr>
            <p:extLst>
              <p:ext uri="{D42A27DB-BD31-4B8C-83A1-F6EECF244321}">
                <p14:modId xmlns:p14="http://schemas.microsoft.com/office/powerpoint/2010/main" val="256207264"/>
              </p:ext>
            </p:extLst>
          </p:nvPr>
        </p:nvGraphicFramePr>
        <p:xfrm>
          <a:off x="876587" y="2631735"/>
          <a:ext cx="2863502" cy="2690499"/>
        </p:xfrm>
        <a:graphic>
          <a:graphicData uri="http://schemas.openxmlformats.org/presentationml/2006/ole">
            <mc:AlternateContent xmlns:mc="http://schemas.openxmlformats.org/markup-compatibility/2006">
              <mc:Choice xmlns:v="urn:schemas-microsoft-com:vml" Requires="v">
                <p:oleObj spid="_x0000_s25678" r:id="rId3" imgW="3226831" imgH="1408154" progId="">
                  <p:embed/>
                </p:oleObj>
              </mc:Choice>
              <mc:Fallback>
                <p:oleObj r:id="rId3" imgW="3226831" imgH="1408154"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62500" t="2603" b="16702"/>
                      <a:stretch>
                        <a:fillRect/>
                      </a:stretch>
                    </p:blipFill>
                    <p:spPr bwMode="auto">
                      <a:xfrm>
                        <a:off x="876587" y="2631735"/>
                        <a:ext cx="2863502" cy="2690499"/>
                      </a:xfrm>
                      <a:prstGeom prst="rect">
                        <a:avLst/>
                      </a:prstGeom>
                      <a:noFill/>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777486175"/>
              </p:ext>
            </p:extLst>
          </p:nvPr>
        </p:nvGraphicFramePr>
        <p:xfrm>
          <a:off x="5589588" y="3100388"/>
          <a:ext cx="2432050" cy="1751012"/>
        </p:xfrm>
        <a:graphic>
          <a:graphicData uri="http://schemas.openxmlformats.org/presentationml/2006/ole">
            <mc:AlternateContent xmlns:mc="http://schemas.openxmlformats.org/markup-compatibility/2006">
              <mc:Choice xmlns:v="urn:schemas-microsoft-com:vml" Requires="v">
                <p:oleObj spid="_x0000_s25679" name="Equation" r:id="rId5" imgW="1587240" imgH="1143000" progId="Equation.DSMT4">
                  <p:embed/>
                </p:oleObj>
              </mc:Choice>
              <mc:Fallback>
                <p:oleObj name="Equation" r:id="rId5" imgW="1587240" imgH="1143000" progId="Equation.DSMT4">
                  <p:embed/>
                  <p:pic>
                    <p:nvPicPr>
                      <p:cNvPr id="0" name=""/>
                      <p:cNvPicPr/>
                      <p:nvPr/>
                    </p:nvPicPr>
                    <p:blipFill>
                      <a:blip r:embed="rId6"/>
                      <a:stretch>
                        <a:fillRect/>
                      </a:stretch>
                    </p:blipFill>
                    <p:spPr>
                      <a:xfrm>
                        <a:off x="5589588" y="3100388"/>
                        <a:ext cx="2432050" cy="1751012"/>
                      </a:xfrm>
                      <a:prstGeom prst="rect">
                        <a:avLst/>
                      </a:prstGeom>
                    </p:spPr>
                  </p:pic>
                </p:oleObj>
              </mc:Fallback>
            </mc:AlternateContent>
          </a:graphicData>
        </a:graphic>
      </p:graphicFrame>
    </p:spTree>
    <p:extLst>
      <p:ext uri="{BB962C8B-B14F-4D97-AF65-F5344CB8AC3E}">
        <p14:creationId xmlns:p14="http://schemas.microsoft.com/office/powerpoint/2010/main" val="1634122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4</a:t>
            </a:r>
            <a:r>
              <a:rPr lang="zh-CN" altLang="en-US" dirty="0" smtClean="0">
                <a:latin typeface="黑体" pitchFamily="49" charset="-122"/>
                <a:ea typeface="黑体" pitchFamily="49" charset="-122"/>
              </a:rPr>
              <a:t> 图的邻接矩阵存储结构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3" name="组 2"/>
          <p:cNvGrpSpPr/>
          <p:nvPr/>
        </p:nvGrpSpPr>
        <p:grpSpPr>
          <a:xfrm>
            <a:off x="539552" y="1126485"/>
            <a:ext cx="7920881" cy="646331"/>
            <a:chOff x="-662207" y="991324"/>
            <a:chExt cx="7920881" cy="646331"/>
          </a:xfrm>
        </p:grpSpPr>
        <p:sp>
          <p:nvSpPr>
            <p:cNvPr id="20" name="文本框 19"/>
            <p:cNvSpPr txBox="1"/>
            <p:nvPr/>
          </p:nvSpPr>
          <p:spPr>
            <a:xfrm>
              <a:off x="-662207" y="991324"/>
              <a:ext cx="2158819" cy="646331"/>
            </a:xfrm>
            <a:prstGeom prst="rect">
              <a:avLst/>
            </a:prstGeom>
            <a:noFill/>
          </p:spPr>
          <p:txBody>
            <a:bodyPr wrap="square" rtlCol="0">
              <a:spAutoFit/>
            </a:bodyPr>
            <a:lstStyle/>
            <a:p>
              <a:pPr algn="ctr"/>
              <a:r>
                <a:rPr kumimoji="1" lang="zh-CN" altLang="en-US" sz="3600" smtClean="0">
                  <a:solidFill>
                    <a:srgbClr val="02BAF8"/>
                  </a:solidFill>
                  <a:latin typeface="Microsoft YaHei" charset="-122"/>
                  <a:ea typeface="Microsoft YaHei" charset="-122"/>
                  <a:cs typeface="Microsoft YaHei" charset="-122"/>
                </a:rPr>
                <a:t>邻接矩阵</a:t>
              </a:r>
              <a:endParaRPr kumimoji="1" lang="zh-CN" altLang="en-US" sz="3600" dirty="0">
                <a:solidFill>
                  <a:srgbClr val="02BAF8"/>
                </a:solidFill>
                <a:latin typeface="Microsoft YaHei" charset="-122"/>
                <a:ea typeface="Microsoft YaHei" charset="-122"/>
                <a:cs typeface="Microsoft YaHei" charset="-122"/>
              </a:endParaRPr>
            </a:p>
          </p:txBody>
        </p:sp>
        <p:cxnSp>
          <p:nvCxnSpPr>
            <p:cNvPr id="21" name="直线连接符 20"/>
            <p:cNvCxnSpPr/>
            <p:nvPr/>
          </p:nvCxnSpPr>
          <p:spPr>
            <a:xfrm>
              <a:off x="1426025" y="1061592"/>
              <a:ext cx="0" cy="576063"/>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1498034" y="1061592"/>
              <a:ext cx="5760640" cy="50405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smtClean="0">
                  <a:solidFill>
                    <a:schemeClr val="tx1"/>
                  </a:solidFill>
                  <a:latin typeface="Microsoft YaHei" charset="-122"/>
                  <a:ea typeface="Microsoft YaHei" charset="-122"/>
                  <a:cs typeface="Microsoft YaHei" charset="-122"/>
                </a:rPr>
                <a:t>表示图形中顶点之间相邻关系的矩阵</a:t>
              </a:r>
              <a:endParaRPr kumimoji="1" lang="zh-CN" altLang="en-US" sz="2400" dirty="0">
                <a:solidFill>
                  <a:schemeClr val="tx1"/>
                </a:solidFill>
                <a:latin typeface="Microsoft YaHei" charset="-122"/>
                <a:ea typeface="Microsoft YaHei" charset="-122"/>
                <a:cs typeface="Microsoft YaHei" charset="-122"/>
              </a:endParaRPr>
            </a:p>
          </p:txBody>
        </p:sp>
      </p:grpSp>
      <p:pic>
        <p:nvPicPr>
          <p:cNvPr id="7" name="图片 6"/>
          <p:cNvPicPr>
            <a:picLocks noChangeAspect="1"/>
          </p:cNvPicPr>
          <p:nvPr/>
        </p:nvPicPr>
        <p:blipFill>
          <a:blip r:embed="rId2"/>
          <a:stretch>
            <a:fillRect/>
          </a:stretch>
        </p:blipFill>
        <p:spPr>
          <a:xfrm>
            <a:off x="0" y="2578521"/>
            <a:ext cx="9144000" cy="17009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306034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4</a:t>
            </a:r>
            <a:r>
              <a:rPr lang="zh-CN" altLang="en-US" dirty="0">
                <a:latin typeface="黑体" pitchFamily="49" charset="-122"/>
                <a:ea typeface="黑体" pitchFamily="49" charset="-122"/>
              </a:rPr>
              <a:t> 图的邻接矩阵存储结构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12" name="组 11"/>
          <p:cNvGrpSpPr/>
          <p:nvPr/>
        </p:nvGrpSpPr>
        <p:grpSpPr>
          <a:xfrm>
            <a:off x="179512" y="964527"/>
            <a:ext cx="8928992" cy="910775"/>
            <a:chOff x="179512" y="964527"/>
            <a:chExt cx="8928992" cy="910775"/>
          </a:xfrm>
        </p:grpSpPr>
        <p:sp>
          <p:nvSpPr>
            <p:cNvPr id="37"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1</a:t>
              </a:r>
              <a:endParaRPr lang="en-US" sz="2400" dirty="0">
                <a:solidFill>
                  <a:prstClr val="white"/>
                </a:solidFill>
                <a:latin typeface="Microsoft YaHei" charset="-122"/>
                <a:ea typeface="Microsoft YaHei" charset="-122"/>
                <a:cs typeface="Microsoft YaHei" charset="-122"/>
              </a:endParaRPr>
            </a:p>
          </p:txBody>
        </p:sp>
        <p:sp>
          <p:nvSpPr>
            <p:cNvPr id="38" name="矩形 37"/>
            <p:cNvSpPr/>
            <p:nvPr/>
          </p:nvSpPr>
          <p:spPr>
            <a:xfrm>
              <a:off x="1043608" y="964527"/>
              <a:ext cx="8064896" cy="497957"/>
            </a:xfrm>
            <a:prstGeom prst="rect">
              <a:avLst/>
            </a:prstGeom>
          </p:spPr>
          <p:txBody>
            <a:bodyPr wrap="square">
              <a:spAutoFit/>
            </a:bodyPr>
            <a:lstStyle/>
            <a:p>
              <a:pPr>
                <a:lnSpc>
                  <a:spcPct val="120000"/>
                </a:lnSpc>
              </a:pPr>
              <a:r>
                <a:rPr lang="zh-CN" altLang="en-US" sz="2400" b="1" dirty="0" smtClean="0">
                  <a:latin typeface="Microsoft YaHei" charset="-122"/>
                  <a:ea typeface="Microsoft YaHei" charset="-122"/>
                  <a:cs typeface="Microsoft YaHei" charset="-122"/>
                </a:rPr>
                <a:t>图的邻接矩阵存储的初始化</a:t>
              </a:r>
              <a:endParaRPr lang="zh-CN" altLang="en-US" sz="2400" b="1" dirty="0">
                <a:latin typeface="Microsoft YaHei" charset="-122"/>
                <a:ea typeface="Microsoft YaHei" charset="-122"/>
                <a:cs typeface="Microsoft YaHei" charset="-122"/>
              </a:endParaRPr>
            </a:p>
          </p:txBody>
        </p:sp>
        <p:cxnSp>
          <p:nvCxnSpPr>
            <p:cNvPr id="39" name="直线连接符 38"/>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pic>
        <p:nvPicPr>
          <p:cNvPr id="6" name="图片 5"/>
          <p:cNvPicPr>
            <a:picLocks noChangeAspect="1"/>
          </p:cNvPicPr>
          <p:nvPr/>
        </p:nvPicPr>
        <p:blipFill>
          <a:blip r:embed="rId2"/>
          <a:stretch>
            <a:fillRect/>
          </a:stretch>
        </p:blipFill>
        <p:spPr>
          <a:xfrm>
            <a:off x="1259632" y="1906732"/>
            <a:ext cx="6286398" cy="46906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10549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4</a:t>
            </a:r>
            <a:r>
              <a:rPr lang="zh-CN" altLang="en-US" dirty="0">
                <a:latin typeface="黑体" pitchFamily="49" charset="-122"/>
                <a:ea typeface="黑体" pitchFamily="49" charset="-122"/>
              </a:rPr>
              <a:t> 图的邻接矩阵存储结构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12" name="组 11"/>
          <p:cNvGrpSpPr/>
          <p:nvPr/>
        </p:nvGrpSpPr>
        <p:grpSpPr>
          <a:xfrm>
            <a:off x="179512" y="964527"/>
            <a:ext cx="8928992" cy="910775"/>
            <a:chOff x="179512" y="964527"/>
            <a:chExt cx="8928992" cy="910775"/>
          </a:xfrm>
        </p:grpSpPr>
        <p:sp>
          <p:nvSpPr>
            <p:cNvPr id="37"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smtClean="0">
                  <a:solidFill>
                    <a:prstClr val="white"/>
                  </a:solidFill>
                  <a:latin typeface="Microsoft YaHei" charset="-122"/>
                  <a:ea typeface="Microsoft YaHei" charset="-122"/>
                  <a:cs typeface="Microsoft YaHei" charset="-122"/>
                </a:rPr>
                <a:t>2</a:t>
              </a:r>
              <a:endParaRPr lang="en-US" sz="2400" dirty="0">
                <a:solidFill>
                  <a:prstClr val="white"/>
                </a:solidFill>
                <a:latin typeface="Microsoft YaHei" charset="-122"/>
                <a:ea typeface="Microsoft YaHei" charset="-122"/>
                <a:cs typeface="Microsoft YaHei" charset="-122"/>
              </a:endParaRPr>
            </a:p>
          </p:txBody>
        </p:sp>
        <p:sp>
          <p:nvSpPr>
            <p:cNvPr id="38" name="矩形 37"/>
            <p:cNvSpPr/>
            <p:nvPr/>
          </p:nvSpPr>
          <p:spPr>
            <a:xfrm>
              <a:off x="1043608" y="964527"/>
              <a:ext cx="8064896" cy="497957"/>
            </a:xfrm>
            <a:prstGeom prst="rect">
              <a:avLst/>
            </a:prstGeom>
          </p:spPr>
          <p:txBody>
            <a:bodyPr wrap="square">
              <a:spAutoFit/>
            </a:bodyPr>
            <a:lstStyle/>
            <a:p>
              <a:pPr>
                <a:lnSpc>
                  <a:spcPct val="120000"/>
                </a:lnSpc>
              </a:pPr>
              <a:r>
                <a:rPr lang="zh-CN" altLang="en-US" sz="2400" b="1" dirty="0" smtClean="0">
                  <a:latin typeface="Microsoft YaHei" charset="-122"/>
                  <a:ea typeface="Microsoft YaHei" charset="-122"/>
                  <a:cs typeface="Microsoft YaHei" charset="-122"/>
                </a:rPr>
                <a:t>根据一个图的边集生成图的邻接矩阵</a:t>
              </a:r>
              <a:endParaRPr lang="zh-CN" altLang="en-US" sz="2400" b="1" dirty="0">
                <a:latin typeface="Microsoft YaHei" charset="-122"/>
                <a:ea typeface="Microsoft YaHei" charset="-122"/>
                <a:cs typeface="Microsoft YaHei" charset="-122"/>
              </a:endParaRPr>
            </a:p>
          </p:txBody>
        </p:sp>
        <p:cxnSp>
          <p:nvCxnSpPr>
            <p:cNvPr id="39" name="直线连接符 38"/>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pic>
        <p:nvPicPr>
          <p:cNvPr id="3" name="图片 2"/>
          <p:cNvPicPr>
            <a:picLocks noChangeAspect="1"/>
          </p:cNvPicPr>
          <p:nvPr/>
        </p:nvPicPr>
        <p:blipFill>
          <a:blip r:embed="rId2"/>
          <a:stretch>
            <a:fillRect/>
          </a:stretch>
        </p:blipFill>
        <p:spPr>
          <a:xfrm>
            <a:off x="170963" y="1962211"/>
            <a:ext cx="8850308" cy="47071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09799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4</a:t>
            </a:r>
            <a:r>
              <a:rPr lang="zh-CN" altLang="en-US" dirty="0">
                <a:latin typeface="黑体" pitchFamily="49" charset="-122"/>
                <a:ea typeface="黑体" pitchFamily="49" charset="-122"/>
              </a:rPr>
              <a:t> 图的邻接矩阵存储结构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12" name="组 11"/>
          <p:cNvGrpSpPr/>
          <p:nvPr/>
        </p:nvGrpSpPr>
        <p:grpSpPr>
          <a:xfrm>
            <a:off x="179512" y="964527"/>
            <a:ext cx="8928992" cy="910775"/>
            <a:chOff x="179512" y="964527"/>
            <a:chExt cx="8928992" cy="910775"/>
          </a:xfrm>
        </p:grpSpPr>
        <p:sp>
          <p:nvSpPr>
            <p:cNvPr id="37"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smtClean="0">
                  <a:solidFill>
                    <a:prstClr val="white"/>
                  </a:solidFill>
                  <a:latin typeface="Microsoft YaHei" charset="-122"/>
                  <a:ea typeface="Microsoft YaHei" charset="-122"/>
                  <a:cs typeface="Microsoft YaHei" charset="-122"/>
                </a:rPr>
                <a:t>3</a:t>
              </a:r>
              <a:endParaRPr lang="en-US" sz="2400" dirty="0">
                <a:solidFill>
                  <a:prstClr val="white"/>
                </a:solidFill>
                <a:latin typeface="Microsoft YaHei" charset="-122"/>
                <a:ea typeface="Microsoft YaHei" charset="-122"/>
                <a:cs typeface="Microsoft YaHei" charset="-122"/>
              </a:endParaRPr>
            </a:p>
          </p:txBody>
        </p:sp>
        <p:sp>
          <p:nvSpPr>
            <p:cNvPr id="38" name="矩形 37"/>
            <p:cNvSpPr/>
            <p:nvPr/>
          </p:nvSpPr>
          <p:spPr>
            <a:xfrm>
              <a:off x="1043608" y="964527"/>
              <a:ext cx="8064896" cy="497957"/>
            </a:xfrm>
            <a:prstGeom prst="rect">
              <a:avLst/>
            </a:prstGeom>
          </p:spPr>
          <p:txBody>
            <a:bodyPr wrap="square">
              <a:spAutoFit/>
            </a:bodyPr>
            <a:lstStyle/>
            <a:p>
              <a:pPr>
                <a:lnSpc>
                  <a:spcPct val="120000"/>
                </a:lnSpc>
              </a:pPr>
              <a:r>
                <a:rPr lang="zh-CN" altLang="en-US" sz="2400" b="1" dirty="0" smtClean="0">
                  <a:latin typeface="Microsoft YaHei" charset="-122"/>
                  <a:ea typeface="Microsoft YaHei" charset="-122"/>
                  <a:cs typeface="Microsoft YaHei" charset="-122"/>
                </a:rPr>
                <a:t>根据邻接矩阵输出二元组表示</a:t>
              </a:r>
              <a:endParaRPr lang="zh-CN" altLang="en-US" sz="2400" b="1" dirty="0">
                <a:latin typeface="Microsoft YaHei" charset="-122"/>
                <a:ea typeface="Microsoft YaHei" charset="-122"/>
                <a:cs typeface="Microsoft YaHei" charset="-122"/>
              </a:endParaRPr>
            </a:p>
          </p:txBody>
        </p:sp>
        <p:cxnSp>
          <p:nvCxnSpPr>
            <p:cNvPr id="39" name="直线连接符 38"/>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pic>
        <p:nvPicPr>
          <p:cNvPr id="6" name="图片 5"/>
          <p:cNvPicPr>
            <a:picLocks noChangeAspect="1"/>
          </p:cNvPicPr>
          <p:nvPr/>
        </p:nvPicPr>
        <p:blipFill>
          <a:blip r:embed="rId2"/>
          <a:stretch>
            <a:fillRect/>
          </a:stretch>
        </p:blipFill>
        <p:spPr>
          <a:xfrm>
            <a:off x="929104" y="1772816"/>
            <a:ext cx="7236296" cy="49416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94171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5</a:t>
            </a:r>
            <a:r>
              <a:rPr lang="zh-CN" altLang="en-US" dirty="0">
                <a:latin typeface="黑体" pitchFamily="49" charset="-122"/>
                <a:ea typeface="黑体" pitchFamily="49" charset="-122"/>
              </a:rPr>
              <a:t> 图的邻接表存储结构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3" name="组 2"/>
          <p:cNvGrpSpPr/>
          <p:nvPr/>
        </p:nvGrpSpPr>
        <p:grpSpPr>
          <a:xfrm>
            <a:off x="467543" y="1124743"/>
            <a:ext cx="7992889" cy="1296145"/>
            <a:chOff x="-734215" y="989582"/>
            <a:chExt cx="7992889" cy="1296145"/>
          </a:xfrm>
        </p:grpSpPr>
        <p:sp>
          <p:nvSpPr>
            <p:cNvPr id="20" name="文本框 19"/>
            <p:cNvSpPr txBox="1"/>
            <p:nvPr/>
          </p:nvSpPr>
          <p:spPr>
            <a:xfrm>
              <a:off x="-734215" y="1023248"/>
              <a:ext cx="1584176" cy="646331"/>
            </a:xfrm>
            <a:prstGeom prst="rect">
              <a:avLst/>
            </a:prstGeom>
            <a:noFill/>
          </p:spPr>
          <p:txBody>
            <a:bodyPr wrap="square" rtlCol="0">
              <a:spAutoFit/>
            </a:bodyPr>
            <a:lstStyle/>
            <a:p>
              <a:pPr algn="ctr"/>
              <a:r>
                <a:rPr kumimoji="1" lang="zh-CN" altLang="en-US" sz="3600" dirty="0" smtClean="0">
                  <a:solidFill>
                    <a:srgbClr val="02BAF8"/>
                  </a:solidFill>
                  <a:latin typeface="Microsoft YaHei" charset="-122"/>
                  <a:ea typeface="Microsoft YaHei" charset="-122"/>
                  <a:cs typeface="Microsoft YaHei" charset="-122"/>
                </a:rPr>
                <a:t>邻接表</a:t>
              </a:r>
              <a:endParaRPr kumimoji="1" lang="zh-CN" altLang="en-US" sz="3600" dirty="0">
                <a:solidFill>
                  <a:srgbClr val="02BAF8"/>
                </a:solidFill>
                <a:latin typeface="Microsoft YaHei" charset="-122"/>
                <a:ea typeface="Microsoft YaHei" charset="-122"/>
                <a:cs typeface="Microsoft YaHei" charset="-122"/>
              </a:endParaRPr>
            </a:p>
          </p:txBody>
        </p:sp>
        <p:cxnSp>
          <p:nvCxnSpPr>
            <p:cNvPr id="21" name="直线连接符 20"/>
            <p:cNvCxnSpPr/>
            <p:nvPr/>
          </p:nvCxnSpPr>
          <p:spPr>
            <a:xfrm>
              <a:off x="921969" y="989582"/>
              <a:ext cx="0" cy="1224000"/>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993977" y="989584"/>
              <a:ext cx="6264697" cy="129614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smtClean="0">
                  <a:solidFill>
                    <a:schemeClr val="tx1"/>
                  </a:solidFill>
                  <a:latin typeface="Microsoft YaHei" charset="-122"/>
                  <a:ea typeface="Microsoft YaHei" charset="-122"/>
                  <a:cs typeface="Microsoft YaHei" charset="-122"/>
                </a:rPr>
                <a:t>对图中的每个顶点建立一个邻接关系的单链表，并把它们的表头用一维向量（数组）存储的表示方法</a:t>
              </a:r>
              <a:endParaRPr kumimoji="1" lang="zh-CN" altLang="en-US" sz="2400" dirty="0">
                <a:solidFill>
                  <a:schemeClr val="tx1"/>
                </a:solidFill>
                <a:latin typeface="Microsoft YaHei" charset="-122"/>
                <a:ea typeface="Microsoft YaHei" charset="-122"/>
                <a:cs typeface="Microsoft YaHei" charset="-122"/>
              </a:endParaRPr>
            </a:p>
          </p:txBody>
        </p:sp>
      </p:grpSp>
      <p:graphicFrame>
        <p:nvGraphicFramePr>
          <p:cNvPr id="10" name="Object 2"/>
          <p:cNvGraphicFramePr>
            <a:graphicFrameLocks noChangeAspect="1"/>
          </p:cNvGraphicFramePr>
          <p:nvPr>
            <p:extLst>
              <p:ext uri="{D42A27DB-BD31-4B8C-83A1-F6EECF244321}">
                <p14:modId xmlns:p14="http://schemas.microsoft.com/office/powerpoint/2010/main" val="1735346431"/>
              </p:ext>
            </p:extLst>
          </p:nvPr>
        </p:nvGraphicFramePr>
        <p:xfrm>
          <a:off x="219466" y="2636912"/>
          <a:ext cx="2241548" cy="2232248"/>
        </p:xfrm>
        <a:graphic>
          <a:graphicData uri="http://schemas.openxmlformats.org/presentationml/2006/ole">
            <mc:AlternateContent xmlns:mc="http://schemas.openxmlformats.org/markup-compatibility/2006">
              <mc:Choice xmlns:v="urn:schemas-microsoft-com:vml" Requires="v">
                <p:oleObj spid="_x0000_s27688" r:id="rId3" imgW="2938902" imgH="1462140" progId="">
                  <p:embed/>
                </p:oleObj>
              </mc:Choice>
              <mc:Fallback>
                <p:oleObj r:id="rId3" imgW="2938902" imgH="146214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r="56963" b="13461"/>
                      <a:stretch>
                        <a:fillRect/>
                      </a:stretch>
                    </p:blipFill>
                    <p:spPr bwMode="auto">
                      <a:xfrm>
                        <a:off x="219466" y="2636912"/>
                        <a:ext cx="2241548" cy="2232248"/>
                      </a:xfrm>
                      <a:prstGeom prst="rect">
                        <a:avLst/>
                      </a:prstGeom>
                      <a:noFill/>
                      <a:extLst/>
                    </p:spPr>
                  </p:pic>
                </p:oleObj>
              </mc:Fallback>
            </mc:AlternateContent>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807892832"/>
              </p:ext>
            </p:extLst>
          </p:nvPr>
        </p:nvGraphicFramePr>
        <p:xfrm>
          <a:off x="2461014" y="2893528"/>
          <a:ext cx="1283374" cy="3008904"/>
        </p:xfrm>
        <a:graphic>
          <a:graphicData uri="http://schemas.openxmlformats.org/drawingml/2006/table">
            <a:tbl>
              <a:tblPr firstRow="1" bandRow="1">
                <a:tableStyleId>{2D5ABB26-0587-4C30-8999-92F81FD0307C}</a:tableStyleId>
              </a:tblPr>
              <a:tblGrid>
                <a:gridCol w="641687"/>
                <a:gridCol w="641687"/>
              </a:tblGrid>
              <a:tr h="501484">
                <a:tc>
                  <a:txBody>
                    <a:bodyPr/>
                    <a:lstStyle/>
                    <a:p>
                      <a:pPr algn="r"/>
                      <a:r>
                        <a:rPr lang="en-US" altLang="zh-CN" dirty="0" smtClean="0"/>
                        <a:t>0</a:t>
                      </a:r>
                      <a:endParaRPr lang="zh-CN"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1484">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dirty="0" smtClean="0"/>
                        <a:t>1</a:t>
                      </a:r>
                      <a:endParaRPr lang="zh-CN" altLang="en-US" dirty="0" smtClean="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01484">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dirty="0" smtClean="0"/>
                        <a:t>2</a:t>
                      </a:r>
                      <a:endParaRPr lang="zh-CN" altLang="en-US" dirty="0" smtClean="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01484">
                <a:tc>
                  <a:txBody>
                    <a:bodyPr/>
                    <a:lstStyle/>
                    <a:p>
                      <a:pPr algn="r"/>
                      <a:r>
                        <a:rPr lang="en-US" altLang="zh-CN" dirty="0" smtClean="0"/>
                        <a:t>3</a:t>
                      </a:r>
                      <a:endParaRPr lang="zh-CN"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01484">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dirty="0" smtClean="0"/>
                        <a:t>4</a:t>
                      </a:r>
                      <a:endParaRPr lang="zh-CN" altLang="en-US" dirty="0" smtClean="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01484">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dirty="0" smtClean="0"/>
                        <a:t>5</a:t>
                      </a:r>
                      <a:endParaRPr lang="zh-CN" altLang="en-US" dirty="0" smtClean="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1330253235"/>
              </p:ext>
            </p:extLst>
          </p:nvPr>
        </p:nvGraphicFramePr>
        <p:xfrm>
          <a:off x="3995936" y="2889902"/>
          <a:ext cx="1080000" cy="1008112"/>
        </p:xfrm>
        <a:graphic>
          <a:graphicData uri="http://schemas.openxmlformats.org/drawingml/2006/table">
            <a:tbl>
              <a:tblPr firstRow="1" bandRow="1">
                <a:tableStyleId>{5C22544A-7EE6-4342-B048-85BDC9FD1C3A}</a:tableStyleId>
              </a:tblPr>
              <a:tblGrid>
                <a:gridCol w="648000"/>
                <a:gridCol w="432000"/>
              </a:tblGrid>
              <a:tr h="504056">
                <a:tc>
                  <a:txBody>
                    <a:bodyPr/>
                    <a:lstStyle/>
                    <a:p>
                      <a:pPr algn="ctr"/>
                      <a:r>
                        <a:rPr lang="en-US" altLang="zh-CN" baseline="0" dirty="0" smtClean="0">
                          <a:solidFill>
                            <a:schemeClr val="bg1"/>
                          </a:solidFill>
                          <a:latin typeface="Microsoft YaHei" charset="-122"/>
                          <a:ea typeface="Microsoft YaHei" charset="-122"/>
                          <a:cs typeface="Microsoft YaHei" charset="-122"/>
                        </a:rPr>
                        <a:t>1</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r>
              <a:tr h="504056">
                <a:tc>
                  <a:txBody>
                    <a:bodyPr/>
                    <a:lstStyle/>
                    <a:p>
                      <a:pPr algn="ct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cxnSp>
        <p:nvCxnSpPr>
          <p:cNvPr id="13" name="直线箭头连接符 12"/>
          <p:cNvCxnSpPr/>
          <p:nvPr/>
        </p:nvCxnSpPr>
        <p:spPr>
          <a:xfrm>
            <a:off x="4858824" y="3141930"/>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p:cNvCxnSpPr/>
          <p:nvPr/>
        </p:nvCxnSpPr>
        <p:spPr>
          <a:xfrm>
            <a:off x="3563888" y="3141930"/>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16" name="表格 15"/>
          <p:cNvGraphicFramePr>
            <a:graphicFrameLocks noGrp="1"/>
          </p:cNvGraphicFramePr>
          <p:nvPr>
            <p:extLst>
              <p:ext uri="{D42A27DB-BD31-4B8C-83A1-F6EECF244321}">
                <p14:modId xmlns:p14="http://schemas.microsoft.com/office/powerpoint/2010/main" val="2031326165"/>
              </p:ext>
            </p:extLst>
          </p:nvPr>
        </p:nvGraphicFramePr>
        <p:xfrm>
          <a:off x="5290872" y="2889902"/>
          <a:ext cx="1080000" cy="504056"/>
        </p:xfrm>
        <a:graphic>
          <a:graphicData uri="http://schemas.openxmlformats.org/drawingml/2006/table">
            <a:tbl>
              <a:tblPr firstRow="1" bandRow="1">
                <a:tableStyleId>{5C22544A-7EE6-4342-B048-85BDC9FD1C3A}</a:tableStyleId>
              </a:tblPr>
              <a:tblGrid>
                <a:gridCol w="648000"/>
                <a:gridCol w="432000"/>
              </a:tblGrid>
              <a:tr h="504056">
                <a:tc>
                  <a:txBody>
                    <a:bodyPr/>
                    <a:lstStyle/>
                    <a:p>
                      <a:pPr algn="ctr"/>
                      <a:r>
                        <a:rPr lang="en-US" altLang="zh-CN" dirty="0" smtClean="0">
                          <a:solidFill>
                            <a:schemeClr val="bg1"/>
                          </a:solidFill>
                          <a:latin typeface="Microsoft YaHei" charset="-122"/>
                          <a:ea typeface="Microsoft YaHei" charset="-122"/>
                          <a:cs typeface="Microsoft YaHei" charset="-122"/>
                        </a:rPr>
                        <a:t>2</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cxnSp>
        <p:nvCxnSpPr>
          <p:cNvPr id="17" name="直线箭头连接符 16"/>
          <p:cNvCxnSpPr/>
          <p:nvPr/>
        </p:nvCxnSpPr>
        <p:spPr>
          <a:xfrm>
            <a:off x="6153760" y="3141930"/>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表格 17"/>
          <p:cNvGraphicFramePr>
            <a:graphicFrameLocks noGrp="1"/>
          </p:cNvGraphicFramePr>
          <p:nvPr>
            <p:extLst>
              <p:ext uri="{D42A27DB-BD31-4B8C-83A1-F6EECF244321}">
                <p14:modId xmlns:p14="http://schemas.microsoft.com/office/powerpoint/2010/main" val="1592231035"/>
              </p:ext>
            </p:extLst>
          </p:nvPr>
        </p:nvGraphicFramePr>
        <p:xfrm>
          <a:off x="6580219" y="2894528"/>
          <a:ext cx="1080000" cy="504056"/>
        </p:xfrm>
        <a:graphic>
          <a:graphicData uri="http://schemas.openxmlformats.org/drawingml/2006/table">
            <a:tbl>
              <a:tblPr firstRow="1" bandRow="1">
                <a:tableStyleId>{5C22544A-7EE6-4342-B048-85BDC9FD1C3A}</a:tableStyleId>
              </a:tblPr>
              <a:tblGrid>
                <a:gridCol w="648000"/>
                <a:gridCol w="432000"/>
              </a:tblGrid>
              <a:tr h="504056">
                <a:tc>
                  <a:txBody>
                    <a:bodyPr/>
                    <a:lstStyle/>
                    <a:p>
                      <a:pPr algn="ctr"/>
                      <a:r>
                        <a:rPr lang="en-US" altLang="zh-CN" dirty="0" smtClean="0">
                          <a:solidFill>
                            <a:schemeClr val="bg1"/>
                          </a:solidFill>
                          <a:latin typeface="Microsoft YaHei" charset="-122"/>
                          <a:ea typeface="Microsoft YaHei" charset="-122"/>
                          <a:cs typeface="Microsoft YaHei" charset="-122"/>
                        </a:rPr>
                        <a:t>3</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cxnSp>
        <p:nvCxnSpPr>
          <p:cNvPr id="19" name="直线箭头连接符 18"/>
          <p:cNvCxnSpPr/>
          <p:nvPr/>
        </p:nvCxnSpPr>
        <p:spPr>
          <a:xfrm>
            <a:off x="7443107" y="3146556"/>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表格 22"/>
          <p:cNvGraphicFramePr>
            <a:graphicFrameLocks noGrp="1"/>
          </p:cNvGraphicFramePr>
          <p:nvPr>
            <p:extLst>
              <p:ext uri="{D42A27DB-BD31-4B8C-83A1-F6EECF244321}">
                <p14:modId xmlns:p14="http://schemas.microsoft.com/office/powerpoint/2010/main" val="1195728159"/>
              </p:ext>
            </p:extLst>
          </p:nvPr>
        </p:nvGraphicFramePr>
        <p:xfrm>
          <a:off x="7869566" y="2889902"/>
          <a:ext cx="1080000" cy="504056"/>
        </p:xfrm>
        <a:graphic>
          <a:graphicData uri="http://schemas.openxmlformats.org/drawingml/2006/table">
            <a:tbl>
              <a:tblPr firstRow="1" bandRow="1">
                <a:tableStyleId>{5C22544A-7EE6-4342-B048-85BDC9FD1C3A}</a:tableStyleId>
              </a:tblPr>
              <a:tblGrid>
                <a:gridCol w="648000"/>
                <a:gridCol w="432000"/>
              </a:tblGrid>
              <a:tr h="504056">
                <a:tc>
                  <a:txBody>
                    <a:bodyPr/>
                    <a:lstStyle/>
                    <a:p>
                      <a:pPr algn="ctr"/>
                      <a:r>
                        <a:rPr lang="en-US" altLang="zh-CN" dirty="0" smtClean="0">
                          <a:solidFill>
                            <a:schemeClr val="bg1"/>
                          </a:solidFill>
                          <a:latin typeface="Microsoft YaHei" charset="-122"/>
                          <a:ea typeface="Microsoft YaHei" charset="-122"/>
                          <a:cs typeface="Microsoft YaHei" charset="-122"/>
                        </a:rPr>
                        <a:t>4</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cxnSp>
        <p:nvCxnSpPr>
          <p:cNvPr id="25" name="直线箭头连接符 24"/>
          <p:cNvCxnSpPr/>
          <p:nvPr/>
        </p:nvCxnSpPr>
        <p:spPr>
          <a:xfrm>
            <a:off x="3576394" y="3645986"/>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26" name="表格 25"/>
          <p:cNvGraphicFramePr>
            <a:graphicFrameLocks noGrp="1"/>
          </p:cNvGraphicFramePr>
          <p:nvPr>
            <p:extLst>
              <p:ext uri="{D42A27DB-BD31-4B8C-83A1-F6EECF244321}">
                <p14:modId xmlns:p14="http://schemas.microsoft.com/office/powerpoint/2010/main" val="548381852"/>
              </p:ext>
            </p:extLst>
          </p:nvPr>
        </p:nvGraphicFramePr>
        <p:xfrm>
          <a:off x="4002853" y="3398584"/>
          <a:ext cx="1080000" cy="504056"/>
        </p:xfrm>
        <a:graphic>
          <a:graphicData uri="http://schemas.openxmlformats.org/drawingml/2006/table">
            <a:tbl>
              <a:tblPr firstRow="1" bandRow="1">
                <a:tableStyleId>{5C22544A-7EE6-4342-B048-85BDC9FD1C3A}</a:tableStyleId>
              </a:tblPr>
              <a:tblGrid>
                <a:gridCol w="648000"/>
                <a:gridCol w="432000"/>
              </a:tblGrid>
              <a:tr h="504056">
                <a:tc>
                  <a:txBody>
                    <a:bodyPr/>
                    <a:lstStyle/>
                    <a:p>
                      <a:pPr algn="ctr"/>
                      <a:r>
                        <a:rPr lang="en-US" altLang="zh-CN" dirty="0" smtClean="0">
                          <a:solidFill>
                            <a:schemeClr val="bg1"/>
                          </a:solidFill>
                          <a:latin typeface="Microsoft YaHei" charset="-122"/>
                          <a:ea typeface="Microsoft YaHei" charset="-122"/>
                          <a:cs typeface="Microsoft YaHei" charset="-122"/>
                        </a:rPr>
                        <a:t>0</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cxnSp>
        <p:nvCxnSpPr>
          <p:cNvPr id="27" name="直线箭头连接符 26"/>
          <p:cNvCxnSpPr/>
          <p:nvPr/>
        </p:nvCxnSpPr>
        <p:spPr>
          <a:xfrm>
            <a:off x="4865741" y="3650612"/>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28" name="表格 27"/>
          <p:cNvGraphicFramePr>
            <a:graphicFrameLocks noGrp="1"/>
          </p:cNvGraphicFramePr>
          <p:nvPr>
            <p:extLst>
              <p:ext uri="{D42A27DB-BD31-4B8C-83A1-F6EECF244321}">
                <p14:modId xmlns:p14="http://schemas.microsoft.com/office/powerpoint/2010/main" val="1868167203"/>
              </p:ext>
            </p:extLst>
          </p:nvPr>
        </p:nvGraphicFramePr>
        <p:xfrm>
          <a:off x="5292200" y="3393958"/>
          <a:ext cx="1080000" cy="504056"/>
        </p:xfrm>
        <a:graphic>
          <a:graphicData uri="http://schemas.openxmlformats.org/drawingml/2006/table">
            <a:tbl>
              <a:tblPr firstRow="1" bandRow="1">
                <a:tableStyleId>{5C22544A-7EE6-4342-B048-85BDC9FD1C3A}</a:tableStyleId>
              </a:tblPr>
              <a:tblGrid>
                <a:gridCol w="648000"/>
                <a:gridCol w="432000"/>
              </a:tblGrid>
              <a:tr h="504056">
                <a:tc>
                  <a:txBody>
                    <a:bodyPr/>
                    <a:lstStyle/>
                    <a:p>
                      <a:pPr algn="ctr"/>
                      <a:r>
                        <a:rPr lang="en-US" altLang="zh-CN" dirty="0" smtClean="0">
                          <a:solidFill>
                            <a:schemeClr val="bg1"/>
                          </a:solidFill>
                          <a:latin typeface="Microsoft YaHei" charset="-122"/>
                          <a:ea typeface="Microsoft YaHei" charset="-122"/>
                          <a:cs typeface="Microsoft YaHei" charset="-122"/>
                        </a:rPr>
                        <a:t>4</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cxnSp>
        <p:nvCxnSpPr>
          <p:cNvPr id="29" name="直线箭头连接符 28"/>
          <p:cNvCxnSpPr/>
          <p:nvPr/>
        </p:nvCxnSpPr>
        <p:spPr>
          <a:xfrm>
            <a:off x="3569477" y="4170444"/>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30" name="表格 29"/>
          <p:cNvGraphicFramePr>
            <a:graphicFrameLocks noGrp="1"/>
          </p:cNvGraphicFramePr>
          <p:nvPr>
            <p:extLst>
              <p:ext uri="{D42A27DB-BD31-4B8C-83A1-F6EECF244321}">
                <p14:modId xmlns:p14="http://schemas.microsoft.com/office/powerpoint/2010/main" val="1641161640"/>
              </p:ext>
            </p:extLst>
          </p:nvPr>
        </p:nvGraphicFramePr>
        <p:xfrm>
          <a:off x="4001525" y="3918416"/>
          <a:ext cx="1080000" cy="504056"/>
        </p:xfrm>
        <a:graphic>
          <a:graphicData uri="http://schemas.openxmlformats.org/drawingml/2006/table">
            <a:tbl>
              <a:tblPr firstRow="1" bandRow="1">
                <a:tableStyleId>{5C22544A-7EE6-4342-B048-85BDC9FD1C3A}</a:tableStyleId>
              </a:tblPr>
              <a:tblGrid>
                <a:gridCol w="648000"/>
                <a:gridCol w="432000"/>
              </a:tblGrid>
              <a:tr h="504056">
                <a:tc>
                  <a:txBody>
                    <a:bodyPr/>
                    <a:lstStyle/>
                    <a:p>
                      <a:pPr algn="ctr"/>
                      <a:r>
                        <a:rPr lang="en-US" altLang="zh-CN" dirty="0" smtClean="0">
                          <a:solidFill>
                            <a:schemeClr val="bg1"/>
                          </a:solidFill>
                          <a:latin typeface="Microsoft YaHei" charset="-122"/>
                          <a:ea typeface="Microsoft YaHei" charset="-122"/>
                          <a:cs typeface="Microsoft YaHei" charset="-122"/>
                        </a:rPr>
                        <a:t>0</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cxnSp>
        <p:nvCxnSpPr>
          <p:cNvPr id="31" name="直线箭头连接符 30"/>
          <p:cNvCxnSpPr/>
          <p:nvPr/>
        </p:nvCxnSpPr>
        <p:spPr>
          <a:xfrm>
            <a:off x="4864413" y="4170444"/>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32" name="表格 31"/>
          <p:cNvGraphicFramePr>
            <a:graphicFrameLocks noGrp="1"/>
          </p:cNvGraphicFramePr>
          <p:nvPr>
            <p:extLst>
              <p:ext uri="{D42A27DB-BD31-4B8C-83A1-F6EECF244321}">
                <p14:modId xmlns:p14="http://schemas.microsoft.com/office/powerpoint/2010/main" val="238394876"/>
              </p:ext>
            </p:extLst>
          </p:nvPr>
        </p:nvGraphicFramePr>
        <p:xfrm>
          <a:off x="5290872" y="3923042"/>
          <a:ext cx="1080000" cy="504056"/>
        </p:xfrm>
        <a:graphic>
          <a:graphicData uri="http://schemas.openxmlformats.org/drawingml/2006/table">
            <a:tbl>
              <a:tblPr firstRow="1" bandRow="1">
                <a:tableStyleId>{5C22544A-7EE6-4342-B048-85BDC9FD1C3A}</a:tableStyleId>
              </a:tblPr>
              <a:tblGrid>
                <a:gridCol w="648000"/>
                <a:gridCol w="432000"/>
              </a:tblGrid>
              <a:tr h="504056">
                <a:tc>
                  <a:txBody>
                    <a:bodyPr/>
                    <a:lstStyle/>
                    <a:p>
                      <a:pPr algn="ctr"/>
                      <a:r>
                        <a:rPr lang="en-US" altLang="zh-CN" dirty="0" smtClean="0">
                          <a:solidFill>
                            <a:schemeClr val="bg1"/>
                          </a:solidFill>
                          <a:latin typeface="Microsoft YaHei" charset="-122"/>
                          <a:ea typeface="Microsoft YaHei" charset="-122"/>
                          <a:cs typeface="Microsoft YaHei" charset="-122"/>
                        </a:rPr>
                        <a:t>4</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cxnSp>
        <p:nvCxnSpPr>
          <p:cNvPr id="33" name="直线箭头连接符 32"/>
          <p:cNvCxnSpPr/>
          <p:nvPr/>
        </p:nvCxnSpPr>
        <p:spPr>
          <a:xfrm>
            <a:off x="6153760" y="4175070"/>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34" name="表格 33"/>
          <p:cNvGraphicFramePr>
            <a:graphicFrameLocks noGrp="1"/>
          </p:cNvGraphicFramePr>
          <p:nvPr>
            <p:extLst>
              <p:ext uri="{D42A27DB-BD31-4B8C-83A1-F6EECF244321}">
                <p14:modId xmlns:p14="http://schemas.microsoft.com/office/powerpoint/2010/main" val="1489718826"/>
              </p:ext>
            </p:extLst>
          </p:nvPr>
        </p:nvGraphicFramePr>
        <p:xfrm>
          <a:off x="6580219" y="3918416"/>
          <a:ext cx="1080000" cy="504056"/>
        </p:xfrm>
        <a:graphic>
          <a:graphicData uri="http://schemas.openxmlformats.org/drawingml/2006/table">
            <a:tbl>
              <a:tblPr firstRow="1" bandRow="1">
                <a:tableStyleId>{5C22544A-7EE6-4342-B048-85BDC9FD1C3A}</a:tableStyleId>
              </a:tblPr>
              <a:tblGrid>
                <a:gridCol w="648000"/>
                <a:gridCol w="432000"/>
              </a:tblGrid>
              <a:tr h="504056">
                <a:tc>
                  <a:txBody>
                    <a:bodyPr/>
                    <a:lstStyle/>
                    <a:p>
                      <a:pPr algn="ctr"/>
                      <a:r>
                        <a:rPr lang="en-US" altLang="zh-CN" dirty="0" smtClean="0">
                          <a:solidFill>
                            <a:schemeClr val="bg1"/>
                          </a:solidFill>
                          <a:latin typeface="Microsoft YaHei" charset="-122"/>
                          <a:ea typeface="Microsoft YaHei" charset="-122"/>
                          <a:cs typeface="Microsoft YaHei" charset="-122"/>
                        </a:rPr>
                        <a:t>5</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cxnSp>
        <p:nvCxnSpPr>
          <p:cNvPr id="35" name="直线箭头连接符 34"/>
          <p:cNvCxnSpPr/>
          <p:nvPr/>
        </p:nvCxnSpPr>
        <p:spPr>
          <a:xfrm>
            <a:off x="3588495" y="4702592"/>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36" name="表格 35"/>
          <p:cNvGraphicFramePr>
            <a:graphicFrameLocks noGrp="1"/>
          </p:cNvGraphicFramePr>
          <p:nvPr>
            <p:extLst>
              <p:ext uri="{D42A27DB-BD31-4B8C-83A1-F6EECF244321}">
                <p14:modId xmlns:p14="http://schemas.microsoft.com/office/powerpoint/2010/main" val="702816281"/>
              </p:ext>
            </p:extLst>
          </p:nvPr>
        </p:nvGraphicFramePr>
        <p:xfrm>
          <a:off x="4014954" y="4455190"/>
          <a:ext cx="1080000" cy="504056"/>
        </p:xfrm>
        <a:graphic>
          <a:graphicData uri="http://schemas.openxmlformats.org/drawingml/2006/table">
            <a:tbl>
              <a:tblPr firstRow="1" bandRow="1">
                <a:tableStyleId>{5C22544A-7EE6-4342-B048-85BDC9FD1C3A}</a:tableStyleId>
              </a:tblPr>
              <a:tblGrid>
                <a:gridCol w="648000"/>
                <a:gridCol w="432000"/>
              </a:tblGrid>
              <a:tr h="504056">
                <a:tc>
                  <a:txBody>
                    <a:bodyPr/>
                    <a:lstStyle/>
                    <a:p>
                      <a:pPr algn="ctr"/>
                      <a:r>
                        <a:rPr lang="en-US" altLang="zh-CN" dirty="0" smtClean="0">
                          <a:solidFill>
                            <a:schemeClr val="bg1"/>
                          </a:solidFill>
                          <a:latin typeface="Microsoft YaHei" charset="-122"/>
                          <a:ea typeface="Microsoft YaHei" charset="-122"/>
                          <a:cs typeface="Microsoft YaHei" charset="-122"/>
                        </a:rPr>
                        <a:t>0</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cxnSp>
        <p:nvCxnSpPr>
          <p:cNvPr id="37" name="直线箭头连接符 36"/>
          <p:cNvCxnSpPr/>
          <p:nvPr/>
        </p:nvCxnSpPr>
        <p:spPr>
          <a:xfrm>
            <a:off x="4877842" y="4707218"/>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38" name="表格 37"/>
          <p:cNvGraphicFramePr>
            <a:graphicFrameLocks noGrp="1"/>
          </p:cNvGraphicFramePr>
          <p:nvPr>
            <p:extLst>
              <p:ext uri="{D42A27DB-BD31-4B8C-83A1-F6EECF244321}">
                <p14:modId xmlns:p14="http://schemas.microsoft.com/office/powerpoint/2010/main" val="158368316"/>
              </p:ext>
            </p:extLst>
          </p:nvPr>
        </p:nvGraphicFramePr>
        <p:xfrm>
          <a:off x="5304301" y="4450564"/>
          <a:ext cx="1080000" cy="504056"/>
        </p:xfrm>
        <a:graphic>
          <a:graphicData uri="http://schemas.openxmlformats.org/drawingml/2006/table">
            <a:tbl>
              <a:tblPr firstRow="1" bandRow="1">
                <a:tableStyleId>{5C22544A-7EE6-4342-B048-85BDC9FD1C3A}</a:tableStyleId>
              </a:tblPr>
              <a:tblGrid>
                <a:gridCol w="648000"/>
                <a:gridCol w="432000"/>
              </a:tblGrid>
              <a:tr h="504056">
                <a:tc>
                  <a:txBody>
                    <a:bodyPr/>
                    <a:lstStyle/>
                    <a:p>
                      <a:pPr algn="ctr"/>
                      <a:r>
                        <a:rPr lang="en-US" altLang="zh-CN" dirty="0" smtClean="0">
                          <a:solidFill>
                            <a:schemeClr val="bg1"/>
                          </a:solidFill>
                          <a:latin typeface="Microsoft YaHei" charset="-122"/>
                          <a:ea typeface="Microsoft YaHei" charset="-122"/>
                          <a:cs typeface="Microsoft YaHei" charset="-122"/>
                        </a:rPr>
                        <a:t>5</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cxnSp>
        <p:nvCxnSpPr>
          <p:cNvPr id="42" name="直线箭头连接符 41"/>
          <p:cNvCxnSpPr/>
          <p:nvPr/>
        </p:nvCxnSpPr>
        <p:spPr>
          <a:xfrm>
            <a:off x="3569477" y="5683811"/>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43" name="表格 42"/>
          <p:cNvGraphicFramePr>
            <a:graphicFrameLocks noGrp="1"/>
          </p:cNvGraphicFramePr>
          <p:nvPr>
            <p:extLst>
              <p:ext uri="{D42A27DB-BD31-4B8C-83A1-F6EECF244321}">
                <p14:modId xmlns:p14="http://schemas.microsoft.com/office/powerpoint/2010/main" val="1948437911"/>
              </p:ext>
            </p:extLst>
          </p:nvPr>
        </p:nvGraphicFramePr>
        <p:xfrm>
          <a:off x="4001525" y="5431783"/>
          <a:ext cx="1080000" cy="504056"/>
        </p:xfrm>
        <a:graphic>
          <a:graphicData uri="http://schemas.openxmlformats.org/drawingml/2006/table">
            <a:tbl>
              <a:tblPr firstRow="1" bandRow="1">
                <a:tableStyleId>{5C22544A-7EE6-4342-B048-85BDC9FD1C3A}</a:tableStyleId>
              </a:tblPr>
              <a:tblGrid>
                <a:gridCol w="648000"/>
                <a:gridCol w="432000"/>
              </a:tblGrid>
              <a:tr h="504056">
                <a:tc>
                  <a:txBody>
                    <a:bodyPr/>
                    <a:lstStyle/>
                    <a:p>
                      <a:pPr algn="ctr"/>
                      <a:r>
                        <a:rPr lang="en-US" altLang="zh-CN" dirty="0" smtClean="0">
                          <a:solidFill>
                            <a:schemeClr val="bg1"/>
                          </a:solidFill>
                          <a:latin typeface="Microsoft YaHei" charset="-122"/>
                          <a:ea typeface="Microsoft YaHei" charset="-122"/>
                          <a:cs typeface="Microsoft YaHei" charset="-122"/>
                        </a:rPr>
                        <a:t>2</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cxnSp>
        <p:nvCxnSpPr>
          <p:cNvPr id="44" name="直线箭头连接符 43"/>
          <p:cNvCxnSpPr/>
          <p:nvPr/>
        </p:nvCxnSpPr>
        <p:spPr>
          <a:xfrm>
            <a:off x="4864413" y="5683811"/>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45" name="表格 44"/>
          <p:cNvGraphicFramePr>
            <a:graphicFrameLocks noGrp="1"/>
          </p:cNvGraphicFramePr>
          <p:nvPr>
            <p:extLst>
              <p:ext uri="{D42A27DB-BD31-4B8C-83A1-F6EECF244321}">
                <p14:modId xmlns:p14="http://schemas.microsoft.com/office/powerpoint/2010/main" val="316177028"/>
              </p:ext>
            </p:extLst>
          </p:nvPr>
        </p:nvGraphicFramePr>
        <p:xfrm>
          <a:off x="5290872" y="5436409"/>
          <a:ext cx="1080000" cy="504056"/>
        </p:xfrm>
        <a:graphic>
          <a:graphicData uri="http://schemas.openxmlformats.org/drawingml/2006/table">
            <a:tbl>
              <a:tblPr firstRow="1" bandRow="1">
                <a:tableStyleId>{5C22544A-7EE6-4342-B048-85BDC9FD1C3A}</a:tableStyleId>
              </a:tblPr>
              <a:tblGrid>
                <a:gridCol w="648000"/>
                <a:gridCol w="432000"/>
              </a:tblGrid>
              <a:tr h="504056">
                <a:tc>
                  <a:txBody>
                    <a:bodyPr/>
                    <a:lstStyle/>
                    <a:p>
                      <a:pPr algn="ctr"/>
                      <a:r>
                        <a:rPr lang="en-US" altLang="zh-CN" dirty="0" smtClean="0">
                          <a:solidFill>
                            <a:schemeClr val="bg1"/>
                          </a:solidFill>
                          <a:latin typeface="Microsoft YaHei" charset="-122"/>
                          <a:ea typeface="Microsoft YaHei" charset="-122"/>
                          <a:cs typeface="Microsoft YaHei" charset="-122"/>
                        </a:rPr>
                        <a:t>3</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cxnSp>
        <p:nvCxnSpPr>
          <p:cNvPr id="46" name="直线箭头连接符 45"/>
          <p:cNvCxnSpPr/>
          <p:nvPr/>
        </p:nvCxnSpPr>
        <p:spPr>
          <a:xfrm>
            <a:off x="6153760" y="5688437"/>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47" name="表格 46"/>
          <p:cNvGraphicFramePr>
            <a:graphicFrameLocks noGrp="1"/>
          </p:cNvGraphicFramePr>
          <p:nvPr>
            <p:extLst>
              <p:ext uri="{D42A27DB-BD31-4B8C-83A1-F6EECF244321}">
                <p14:modId xmlns:p14="http://schemas.microsoft.com/office/powerpoint/2010/main" val="1985992750"/>
              </p:ext>
            </p:extLst>
          </p:nvPr>
        </p:nvGraphicFramePr>
        <p:xfrm>
          <a:off x="6580219" y="5431783"/>
          <a:ext cx="1080000" cy="504056"/>
        </p:xfrm>
        <a:graphic>
          <a:graphicData uri="http://schemas.openxmlformats.org/drawingml/2006/table">
            <a:tbl>
              <a:tblPr firstRow="1" bandRow="1">
                <a:tableStyleId>{5C22544A-7EE6-4342-B048-85BDC9FD1C3A}</a:tableStyleId>
              </a:tblPr>
              <a:tblGrid>
                <a:gridCol w="648000"/>
                <a:gridCol w="432000"/>
              </a:tblGrid>
              <a:tr h="504056">
                <a:tc>
                  <a:txBody>
                    <a:bodyPr/>
                    <a:lstStyle/>
                    <a:p>
                      <a:pPr algn="ctr"/>
                      <a:r>
                        <a:rPr lang="en-US" altLang="zh-CN" dirty="0" smtClean="0">
                          <a:solidFill>
                            <a:schemeClr val="bg1"/>
                          </a:solidFill>
                          <a:latin typeface="Microsoft YaHei" charset="-122"/>
                          <a:ea typeface="Microsoft YaHei" charset="-122"/>
                          <a:cs typeface="Microsoft YaHei" charset="-122"/>
                        </a:rPr>
                        <a:t>4</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graphicFrame>
        <p:nvGraphicFramePr>
          <p:cNvPr id="48" name="表格 47"/>
          <p:cNvGraphicFramePr>
            <a:graphicFrameLocks noGrp="1"/>
          </p:cNvGraphicFramePr>
          <p:nvPr>
            <p:extLst>
              <p:ext uri="{D42A27DB-BD31-4B8C-83A1-F6EECF244321}">
                <p14:modId xmlns:p14="http://schemas.microsoft.com/office/powerpoint/2010/main" val="2144472885"/>
              </p:ext>
            </p:extLst>
          </p:nvPr>
        </p:nvGraphicFramePr>
        <p:xfrm>
          <a:off x="4014954" y="4948434"/>
          <a:ext cx="1080000" cy="504056"/>
        </p:xfrm>
        <a:graphic>
          <a:graphicData uri="http://schemas.openxmlformats.org/drawingml/2006/table">
            <a:tbl>
              <a:tblPr firstRow="1" bandRow="1">
                <a:tableStyleId>{5C22544A-7EE6-4342-B048-85BDC9FD1C3A}</a:tableStyleId>
              </a:tblPr>
              <a:tblGrid>
                <a:gridCol w="648000"/>
                <a:gridCol w="432000"/>
              </a:tblGrid>
              <a:tr h="504056">
                <a:tc>
                  <a:txBody>
                    <a:bodyPr/>
                    <a:lstStyle/>
                    <a:p>
                      <a:pPr algn="ctr"/>
                      <a:r>
                        <a:rPr lang="en-US" altLang="zh-CN" dirty="0" smtClean="0">
                          <a:solidFill>
                            <a:schemeClr val="bg1"/>
                          </a:solidFill>
                          <a:latin typeface="Microsoft YaHei" charset="-122"/>
                          <a:ea typeface="Microsoft YaHei" charset="-122"/>
                          <a:cs typeface="Microsoft YaHei" charset="-122"/>
                        </a:rPr>
                        <a:t>0</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cxnSp>
        <p:nvCxnSpPr>
          <p:cNvPr id="49" name="直线箭头连接符 48"/>
          <p:cNvCxnSpPr/>
          <p:nvPr/>
        </p:nvCxnSpPr>
        <p:spPr>
          <a:xfrm>
            <a:off x="4877842" y="5200462"/>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直线箭头连接符 49"/>
          <p:cNvCxnSpPr/>
          <p:nvPr/>
        </p:nvCxnSpPr>
        <p:spPr>
          <a:xfrm>
            <a:off x="3563888" y="5200462"/>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51" name="表格 50"/>
          <p:cNvGraphicFramePr>
            <a:graphicFrameLocks noGrp="1"/>
          </p:cNvGraphicFramePr>
          <p:nvPr>
            <p:extLst>
              <p:ext uri="{D42A27DB-BD31-4B8C-83A1-F6EECF244321}">
                <p14:modId xmlns:p14="http://schemas.microsoft.com/office/powerpoint/2010/main" val="55608025"/>
              </p:ext>
            </p:extLst>
          </p:nvPr>
        </p:nvGraphicFramePr>
        <p:xfrm>
          <a:off x="5309890" y="4948434"/>
          <a:ext cx="1080000" cy="504056"/>
        </p:xfrm>
        <a:graphic>
          <a:graphicData uri="http://schemas.openxmlformats.org/drawingml/2006/table">
            <a:tbl>
              <a:tblPr firstRow="1" bandRow="1">
                <a:tableStyleId>{5C22544A-7EE6-4342-B048-85BDC9FD1C3A}</a:tableStyleId>
              </a:tblPr>
              <a:tblGrid>
                <a:gridCol w="648000"/>
                <a:gridCol w="432000"/>
              </a:tblGrid>
              <a:tr h="504056">
                <a:tc>
                  <a:txBody>
                    <a:bodyPr/>
                    <a:lstStyle/>
                    <a:p>
                      <a:pPr algn="ctr"/>
                      <a:r>
                        <a:rPr lang="en-US" altLang="zh-CN" dirty="0" smtClean="0">
                          <a:solidFill>
                            <a:schemeClr val="bg1"/>
                          </a:solidFill>
                          <a:latin typeface="Microsoft YaHei" charset="-122"/>
                          <a:ea typeface="Microsoft YaHei" charset="-122"/>
                          <a:cs typeface="Microsoft YaHei" charset="-122"/>
                        </a:rPr>
                        <a:t>1</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cxnSp>
        <p:nvCxnSpPr>
          <p:cNvPr id="52" name="直线箭头连接符 51"/>
          <p:cNvCxnSpPr/>
          <p:nvPr/>
        </p:nvCxnSpPr>
        <p:spPr>
          <a:xfrm>
            <a:off x="6172778" y="5200462"/>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53" name="表格 52"/>
          <p:cNvGraphicFramePr>
            <a:graphicFrameLocks noGrp="1"/>
          </p:cNvGraphicFramePr>
          <p:nvPr>
            <p:extLst>
              <p:ext uri="{D42A27DB-BD31-4B8C-83A1-F6EECF244321}">
                <p14:modId xmlns:p14="http://schemas.microsoft.com/office/powerpoint/2010/main" val="1313207493"/>
              </p:ext>
            </p:extLst>
          </p:nvPr>
        </p:nvGraphicFramePr>
        <p:xfrm>
          <a:off x="6599237" y="4953060"/>
          <a:ext cx="1080000" cy="504056"/>
        </p:xfrm>
        <a:graphic>
          <a:graphicData uri="http://schemas.openxmlformats.org/drawingml/2006/table">
            <a:tbl>
              <a:tblPr firstRow="1" bandRow="1">
                <a:tableStyleId>{5C22544A-7EE6-4342-B048-85BDC9FD1C3A}</a:tableStyleId>
              </a:tblPr>
              <a:tblGrid>
                <a:gridCol w="648000"/>
                <a:gridCol w="432000"/>
              </a:tblGrid>
              <a:tr h="504056">
                <a:tc>
                  <a:txBody>
                    <a:bodyPr/>
                    <a:lstStyle/>
                    <a:p>
                      <a:pPr algn="ctr"/>
                      <a:r>
                        <a:rPr lang="en-US" altLang="zh-CN" dirty="0" smtClean="0">
                          <a:solidFill>
                            <a:schemeClr val="bg1"/>
                          </a:solidFill>
                          <a:latin typeface="Microsoft YaHei" charset="-122"/>
                          <a:ea typeface="Microsoft YaHei" charset="-122"/>
                          <a:cs typeface="Microsoft YaHei" charset="-122"/>
                        </a:rPr>
                        <a:t>2</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cxnSp>
        <p:nvCxnSpPr>
          <p:cNvPr id="54" name="直线箭头连接符 53"/>
          <p:cNvCxnSpPr/>
          <p:nvPr/>
        </p:nvCxnSpPr>
        <p:spPr>
          <a:xfrm>
            <a:off x="7462125" y="5205088"/>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55" name="表格 54"/>
          <p:cNvGraphicFramePr>
            <a:graphicFrameLocks noGrp="1"/>
          </p:cNvGraphicFramePr>
          <p:nvPr>
            <p:extLst>
              <p:ext uri="{D42A27DB-BD31-4B8C-83A1-F6EECF244321}">
                <p14:modId xmlns:p14="http://schemas.microsoft.com/office/powerpoint/2010/main" val="4837134"/>
              </p:ext>
            </p:extLst>
          </p:nvPr>
        </p:nvGraphicFramePr>
        <p:xfrm>
          <a:off x="7888584" y="4948434"/>
          <a:ext cx="1080000" cy="504056"/>
        </p:xfrm>
        <a:graphic>
          <a:graphicData uri="http://schemas.openxmlformats.org/drawingml/2006/table">
            <a:tbl>
              <a:tblPr firstRow="1" bandRow="1">
                <a:tableStyleId>{5C22544A-7EE6-4342-B048-85BDC9FD1C3A}</a:tableStyleId>
              </a:tblPr>
              <a:tblGrid>
                <a:gridCol w="648000"/>
                <a:gridCol w="432000"/>
              </a:tblGrid>
              <a:tr h="504056">
                <a:tc>
                  <a:txBody>
                    <a:bodyPr/>
                    <a:lstStyle/>
                    <a:p>
                      <a:pPr algn="ctr"/>
                      <a:r>
                        <a:rPr lang="en-US" altLang="zh-CN" dirty="0" smtClean="0">
                          <a:solidFill>
                            <a:schemeClr val="bg1"/>
                          </a:solidFill>
                          <a:latin typeface="Microsoft YaHei" charset="-122"/>
                          <a:ea typeface="Microsoft YaHei" charset="-122"/>
                          <a:cs typeface="Microsoft YaHei" charset="-122"/>
                        </a:rPr>
                        <a:t>5</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spTree>
    <p:extLst>
      <p:ext uri="{BB962C8B-B14F-4D97-AF65-F5344CB8AC3E}">
        <p14:creationId xmlns:p14="http://schemas.microsoft.com/office/powerpoint/2010/main" val="1498014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fill="hold"/>
                                        <p:tgtEl>
                                          <p:spTgt spid="23"/>
                                        </p:tgtEl>
                                        <p:attrNameLst>
                                          <p:attrName>ppt_x</p:attrName>
                                        </p:attrNameLst>
                                      </p:cBhvr>
                                      <p:tavLst>
                                        <p:tav tm="0">
                                          <p:val>
                                            <p:strVal val="#ppt_x"/>
                                          </p:val>
                                        </p:tav>
                                        <p:tav tm="100000">
                                          <p:val>
                                            <p:strVal val="#ppt_x"/>
                                          </p:val>
                                        </p:tav>
                                      </p:tavLst>
                                    </p:anim>
                                    <p:anim calcmode="lin" valueType="num">
                                      <p:cBhvr additive="base">
                                        <p:cTn id="52" dur="500" fill="hold"/>
                                        <p:tgtEl>
                                          <p:spTgt spid="23"/>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additive="base">
                                        <p:cTn id="55" dur="500" fill="hold"/>
                                        <p:tgtEl>
                                          <p:spTgt spid="25"/>
                                        </p:tgtEl>
                                        <p:attrNameLst>
                                          <p:attrName>ppt_x</p:attrName>
                                        </p:attrNameLst>
                                      </p:cBhvr>
                                      <p:tavLst>
                                        <p:tav tm="0">
                                          <p:val>
                                            <p:strVal val="#ppt_x"/>
                                          </p:val>
                                        </p:tav>
                                        <p:tav tm="100000">
                                          <p:val>
                                            <p:strVal val="#ppt_x"/>
                                          </p:val>
                                        </p:tav>
                                      </p:tavLst>
                                    </p:anim>
                                    <p:anim calcmode="lin" valueType="num">
                                      <p:cBhvr additive="base">
                                        <p:cTn id="56" dur="500" fill="hold"/>
                                        <p:tgtEl>
                                          <p:spTgt spid="2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26"/>
                                        </p:tgtEl>
                                        <p:attrNameLst>
                                          <p:attrName>style.visibility</p:attrName>
                                        </p:attrNameLst>
                                      </p:cBhvr>
                                      <p:to>
                                        <p:strVal val="visible"/>
                                      </p:to>
                                    </p:set>
                                    <p:anim calcmode="lin" valueType="num">
                                      <p:cBhvr additive="base">
                                        <p:cTn id="59" dur="500" fill="hold"/>
                                        <p:tgtEl>
                                          <p:spTgt spid="26"/>
                                        </p:tgtEl>
                                        <p:attrNameLst>
                                          <p:attrName>ppt_x</p:attrName>
                                        </p:attrNameLst>
                                      </p:cBhvr>
                                      <p:tavLst>
                                        <p:tav tm="0">
                                          <p:val>
                                            <p:strVal val="#ppt_x"/>
                                          </p:val>
                                        </p:tav>
                                        <p:tav tm="100000">
                                          <p:val>
                                            <p:strVal val="#ppt_x"/>
                                          </p:val>
                                        </p:tav>
                                      </p:tavLst>
                                    </p:anim>
                                    <p:anim calcmode="lin" valueType="num">
                                      <p:cBhvr additive="base">
                                        <p:cTn id="60" dur="500" fill="hold"/>
                                        <p:tgtEl>
                                          <p:spTgt spid="26"/>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27"/>
                                        </p:tgtEl>
                                        <p:attrNameLst>
                                          <p:attrName>style.visibility</p:attrName>
                                        </p:attrNameLst>
                                      </p:cBhvr>
                                      <p:to>
                                        <p:strVal val="visible"/>
                                      </p:to>
                                    </p:set>
                                    <p:anim calcmode="lin" valueType="num">
                                      <p:cBhvr additive="base">
                                        <p:cTn id="63" dur="500" fill="hold"/>
                                        <p:tgtEl>
                                          <p:spTgt spid="27"/>
                                        </p:tgtEl>
                                        <p:attrNameLst>
                                          <p:attrName>ppt_x</p:attrName>
                                        </p:attrNameLst>
                                      </p:cBhvr>
                                      <p:tavLst>
                                        <p:tav tm="0">
                                          <p:val>
                                            <p:strVal val="#ppt_x"/>
                                          </p:val>
                                        </p:tav>
                                        <p:tav tm="100000">
                                          <p:val>
                                            <p:strVal val="#ppt_x"/>
                                          </p:val>
                                        </p:tav>
                                      </p:tavLst>
                                    </p:anim>
                                    <p:anim calcmode="lin" valueType="num">
                                      <p:cBhvr additive="base">
                                        <p:cTn id="64" dur="500" fill="hold"/>
                                        <p:tgtEl>
                                          <p:spTgt spid="27"/>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28"/>
                                        </p:tgtEl>
                                        <p:attrNameLst>
                                          <p:attrName>style.visibility</p:attrName>
                                        </p:attrNameLst>
                                      </p:cBhvr>
                                      <p:to>
                                        <p:strVal val="visible"/>
                                      </p:to>
                                    </p:set>
                                    <p:anim calcmode="lin" valueType="num">
                                      <p:cBhvr additive="base">
                                        <p:cTn id="67" dur="500" fill="hold"/>
                                        <p:tgtEl>
                                          <p:spTgt spid="28"/>
                                        </p:tgtEl>
                                        <p:attrNameLst>
                                          <p:attrName>ppt_x</p:attrName>
                                        </p:attrNameLst>
                                      </p:cBhvr>
                                      <p:tavLst>
                                        <p:tav tm="0">
                                          <p:val>
                                            <p:strVal val="#ppt_x"/>
                                          </p:val>
                                        </p:tav>
                                        <p:tav tm="100000">
                                          <p:val>
                                            <p:strVal val="#ppt_x"/>
                                          </p:val>
                                        </p:tav>
                                      </p:tavLst>
                                    </p:anim>
                                    <p:anim calcmode="lin" valueType="num">
                                      <p:cBhvr additive="base">
                                        <p:cTn id="68" dur="500" fill="hold"/>
                                        <p:tgtEl>
                                          <p:spTgt spid="28"/>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29"/>
                                        </p:tgtEl>
                                        <p:attrNameLst>
                                          <p:attrName>style.visibility</p:attrName>
                                        </p:attrNameLst>
                                      </p:cBhvr>
                                      <p:to>
                                        <p:strVal val="visible"/>
                                      </p:to>
                                    </p:set>
                                    <p:anim calcmode="lin" valueType="num">
                                      <p:cBhvr additive="base">
                                        <p:cTn id="71" dur="500" fill="hold"/>
                                        <p:tgtEl>
                                          <p:spTgt spid="29"/>
                                        </p:tgtEl>
                                        <p:attrNameLst>
                                          <p:attrName>ppt_x</p:attrName>
                                        </p:attrNameLst>
                                      </p:cBhvr>
                                      <p:tavLst>
                                        <p:tav tm="0">
                                          <p:val>
                                            <p:strVal val="#ppt_x"/>
                                          </p:val>
                                        </p:tav>
                                        <p:tav tm="100000">
                                          <p:val>
                                            <p:strVal val="#ppt_x"/>
                                          </p:val>
                                        </p:tav>
                                      </p:tavLst>
                                    </p:anim>
                                    <p:anim calcmode="lin" valueType="num">
                                      <p:cBhvr additive="base">
                                        <p:cTn id="72" dur="500" fill="hold"/>
                                        <p:tgtEl>
                                          <p:spTgt spid="29"/>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30"/>
                                        </p:tgtEl>
                                        <p:attrNameLst>
                                          <p:attrName>style.visibility</p:attrName>
                                        </p:attrNameLst>
                                      </p:cBhvr>
                                      <p:to>
                                        <p:strVal val="visible"/>
                                      </p:to>
                                    </p:set>
                                    <p:anim calcmode="lin" valueType="num">
                                      <p:cBhvr additive="base">
                                        <p:cTn id="75" dur="500" fill="hold"/>
                                        <p:tgtEl>
                                          <p:spTgt spid="30"/>
                                        </p:tgtEl>
                                        <p:attrNameLst>
                                          <p:attrName>ppt_x</p:attrName>
                                        </p:attrNameLst>
                                      </p:cBhvr>
                                      <p:tavLst>
                                        <p:tav tm="0">
                                          <p:val>
                                            <p:strVal val="#ppt_x"/>
                                          </p:val>
                                        </p:tav>
                                        <p:tav tm="100000">
                                          <p:val>
                                            <p:strVal val="#ppt_x"/>
                                          </p:val>
                                        </p:tav>
                                      </p:tavLst>
                                    </p:anim>
                                    <p:anim calcmode="lin" valueType="num">
                                      <p:cBhvr additive="base">
                                        <p:cTn id="76" dur="500" fill="hold"/>
                                        <p:tgtEl>
                                          <p:spTgt spid="30"/>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31"/>
                                        </p:tgtEl>
                                        <p:attrNameLst>
                                          <p:attrName>style.visibility</p:attrName>
                                        </p:attrNameLst>
                                      </p:cBhvr>
                                      <p:to>
                                        <p:strVal val="visible"/>
                                      </p:to>
                                    </p:set>
                                    <p:anim calcmode="lin" valueType="num">
                                      <p:cBhvr additive="base">
                                        <p:cTn id="79" dur="500" fill="hold"/>
                                        <p:tgtEl>
                                          <p:spTgt spid="31"/>
                                        </p:tgtEl>
                                        <p:attrNameLst>
                                          <p:attrName>ppt_x</p:attrName>
                                        </p:attrNameLst>
                                      </p:cBhvr>
                                      <p:tavLst>
                                        <p:tav tm="0">
                                          <p:val>
                                            <p:strVal val="#ppt_x"/>
                                          </p:val>
                                        </p:tav>
                                        <p:tav tm="100000">
                                          <p:val>
                                            <p:strVal val="#ppt_x"/>
                                          </p:val>
                                        </p:tav>
                                      </p:tavLst>
                                    </p:anim>
                                    <p:anim calcmode="lin" valueType="num">
                                      <p:cBhvr additive="base">
                                        <p:cTn id="80" dur="500" fill="hold"/>
                                        <p:tgtEl>
                                          <p:spTgt spid="31"/>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32"/>
                                        </p:tgtEl>
                                        <p:attrNameLst>
                                          <p:attrName>style.visibility</p:attrName>
                                        </p:attrNameLst>
                                      </p:cBhvr>
                                      <p:to>
                                        <p:strVal val="visible"/>
                                      </p:to>
                                    </p:set>
                                    <p:anim calcmode="lin" valueType="num">
                                      <p:cBhvr additive="base">
                                        <p:cTn id="83" dur="500" fill="hold"/>
                                        <p:tgtEl>
                                          <p:spTgt spid="32"/>
                                        </p:tgtEl>
                                        <p:attrNameLst>
                                          <p:attrName>ppt_x</p:attrName>
                                        </p:attrNameLst>
                                      </p:cBhvr>
                                      <p:tavLst>
                                        <p:tav tm="0">
                                          <p:val>
                                            <p:strVal val="#ppt_x"/>
                                          </p:val>
                                        </p:tav>
                                        <p:tav tm="100000">
                                          <p:val>
                                            <p:strVal val="#ppt_x"/>
                                          </p:val>
                                        </p:tav>
                                      </p:tavLst>
                                    </p:anim>
                                    <p:anim calcmode="lin" valueType="num">
                                      <p:cBhvr additive="base">
                                        <p:cTn id="84" dur="500" fill="hold"/>
                                        <p:tgtEl>
                                          <p:spTgt spid="32"/>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33"/>
                                        </p:tgtEl>
                                        <p:attrNameLst>
                                          <p:attrName>style.visibility</p:attrName>
                                        </p:attrNameLst>
                                      </p:cBhvr>
                                      <p:to>
                                        <p:strVal val="visible"/>
                                      </p:to>
                                    </p:set>
                                    <p:anim calcmode="lin" valueType="num">
                                      <p:cBhvr additive="base">
                                        <p:cTn id="87" dur="500" fill="hold"/>
                                        <p:tgtEl>
                                          <p:spTgt spid="33"/>
                                        </p:tgtEl>
                                        <p:attrNameLst>
                                          <p:attrName>ppt_x</p:attrName>
                                        </p:attrNameLst>
                                      </p:cBhvr>
                                      <p:tavLst>
                                        <p:tav tm="0">
                                          <p:val>
                                            <p:strVal val="#ppt_x"/>
                                          </p:val>
                                        </p:tav>
                                        <p:tav tm="100000">
                                          <p:val>
                                            <p:strVal val="#ppt_x"/>
                                          </p:val>
                                        </p:tav>
                                      </p:tavLst>
                                    </p:anim>
                                    <p:anim calcmode="lin" valueType="num">
                                      <p:cBhvr additive="base">
                                        <p:cTn id="88" dur="500" fill="hold"/>
                                        <p:tgtEl>
                                          <p:spTgt spid="33"/>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34"/>
                                        </p:tgtEl>
                                        <p:attrNameLst>
                                          <p:attrName>style.visibility</p:attrName>
                                        </p:attrNameLst>
                                      </p:cBhvr>
                                      <p:to>
                                        <p:strVal val="visible"/>
                                      </p:to>
                                    </p:set>
                                    <p:anim calcmode="lin" valueType="num">
                                      <p:cBhvr additive="base">
                                        <p:cTn id="91" dur="500" fill="hold"/>
                                        <p:tgtEl>
                                          <p:spTgt spid="34"/>
                                        </p:tgtEl>
                                        <p:attrNameLst>
                                          <p:attrName>ppt_x</p:attrName>
                                        </p:attrNameLst>
                                      </p:cBhvr>
                                      <p:tavLst>
                                        <p:tav tm="0">
                                          <p:val>
                                            <p:strVal val="#ppt_x"/>
                                          </p:val>
                                        </p:tav>
                                        <p:tav tm="100000">
                                          <p:val>
                                            <p:strVal val="#ppt_x"/>
                                          </p:val>
                                        </p:tav>
                                      </p:tavLst>
                                    </p:anim>
                                    <p:anim calcmode="lin" valueType="num">
                                      <p:cBhvr additive="base">
                                        <p:cTn id="92" dur="500" fill="hold"/>
                                        <p:tgtEl>
                                          <p:spTgt spid="34"/>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35"/>
                                        </p:tgtEl>
                                        <p:attrNameLst>
                                          <p:attrName>style.visibility</p:attrName>
                                        </p:attrNameLst>
                                      </p:cBhvr>
                                      <p:to>
                                        <p:strVal val="visible"/>
                                      </p:to>
                                    </p:set>
                                    <p:anim calcmode="lin" valueType="num">
                                      <p:cBhvr additive="base">
                                        <p:cTn id="95" dur="500" fill="hold"/>
                                        <p:tgtEl>
                                          <p:spTgt spid="35"/>
                                        </p:tgtEl>
                                        <p:attrNameLst>
                                          <p:attrName>ppt_x</p:attrName>
                                        </p:attrNameLst>
                                      </p:cBhvr>
                                      <p:tavLst>
                                        <p:tav tm="0">
                                          <p:val>
                                            <p:strVal val="#ppt_x"/>
                                          </p:val>
                                        </p:tav>
                                        <p:tav tm="100000">
                                          <p:val>
                                            <p:strVal val="#ppt_x"/>
                                          </p:val>
                                        </p:tav>
                                      </p:tavLst>
                                    </p:anim>
                                    <p:anim calcmode="lin" valueType="num">
                                      <p:cBhvr additive="base">
                                        <p:cTn id="96" dur="500" fill="hold"/>
                                        <p:tgtEl>
                                          <p:spTgt spid="35"/>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36"/>
                                        </p:tgtEl>
                                        <p:attrNameLst>
                                          <p:attrName>style.visibility</p:attrName>
                                        </p:attrNameLst>
                                      </p:cBhvr>
                                      <p:to>
                                        <p:strVal val="visible"/>
                                      </p:to>
                                    </p:set>
                                    <p:anim calcmode="lin" valueType="num">
                                      <p:cBhvr additive="base">
                                        <p:cTn id="99" dur="500" fill="hold"/>
                                        <p:tgtEl>
                                          <p:spTgt spid="36"/>
                                        </p:tgtEl>
                                        <p:attrNameLst>
                                          <p:attrName>ppt_x</p:attrName>
                                        </p:attrNameLst>
                                      </p:cBhvr>
                                      <p:tavLst>
                                        <p:tav tm="0">
                                          <p:val>
                                            <p:strVal val="#ppt_x"/>
                                          </p:val>
                                        </p:tav>
                                        <p:tav tm="100000">
                                          <p:val>
                                            <p:strVal val="#ppt_x"/>
                                          </p:val>
                                        </p:tav>
                                      </p:tavLst>
                                    </p:anim>
                                    <p:anim calcmode="lin" valueType="num">
                                      <p:cBhvr additive="base">
                                        <p:cTn id="100" dur="500" fill="hold"/>
                                        <p:tgtEl>
                                          <p:spTgt spid="36"/>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37"/>
                                        </p:tgtEl>
                                        <p:attrNameLst>
                                          <p:attrName>style.visibility</p:attrName>
                                        </p:attrNameLst>
                                      </p:cBhvr>
                                      <p:to>
                                        <p:strVal val="visible"/>
                                      </p:to>
                                    </p:set>
                                    <p:anim calcmode="lin" valueType="num">
                                      <p:cBhvr additive="base">
                                        <p:cTn id="103" dur="500" fill="hold"/>
                                        <p:tgtEl>
                                          <p:spTgt spid="37"/>
                                        </p:tgtEl>
                                        <p:attrNameLst>
                                          <p:attrName>ppt_x</p:attrName>
                                        </p:attrNameLst>
                                      </p:cBhvr>
                                      <p:tavLst>
                                        <p:tav tm="0">
                                          <p:val>
                                            <p:strVal val="#ppt_x"/>
                                          </p:val>
                                        </p:tav>
                                        <p:tav tm="100000">
                                          <p:val>
                                            <p:strVal val="#ppt_x"/>
                                          </p:val>
                                        </p:tav>
                                      </p:tavLst>
                                    </p:anim>
                                    <p:anim calcmode="lin" valueType="num">
                                      <p:cBhvr additive="base">
                                        <p:cTn id="104" dur="500" fill="hold"/>
                                        <p:tgtEl>
                                          <p:spTgt spid="37"/>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38"/>
                                        </p:tgtEl>
                                        <p:attrNameLst>
                                          <p:attrName>style.visibility</p:attrName>
                                        </p:attrNameLst>
                                      </p:cBhvr>
                                      <p:to>
                                        <p:strVal val="visible"/>
                                      </p:to>
                                    </p:set>
                                    <p:anim calcmode="lin" valueType="num">
                                      <p:cBhvr additive="base">
                                        <p:cTn id="107" dur="500" fill="hold"/>
                                        <p:tgtEl>
                                          <p:spTgt spid="38"/>
                                        </p:tgtEl>
                                        <p:attrNameLst>
                                          <p:attrName>ppt_x</p:attrName>
                                        </p:attrNameLst>
                                      </p:cBhvr>
                                      <p:tavLst>
                                        <p:tav tm="0">
                                          <p:val>
                                            <p:strVal val="#ppt_x"/>
                                          </p:val>
                                        </p:tav>
                                        <p:tav tm="100000">
                                          <p:val>
                                            <p:strVal val="#ppt_x"/>
                                          </p:val>
                                        </p:tav>
                                      </p:tavLst>
                                    </p:anim>
                                    <p:anim calcmode="lin" valueType="num">
                                      <p:cBhvr additive="base">
                                        <p:cTn id="108" dur="500" fill="hold"/>
                                        <p:tgtEl>
                                          <p:spTgt spid="38"/>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42"/>
                                        </p:tgtEl>
                                        <p:attrNameLst>
                                          <p:attrName>style.visibility</p:attrName>
                                        </p:attrNameLst>
                                      </p:cBhvr>
                                      <p:to>
                                        <p:strVal val="visible"/>
                                      </p:to>
                                    </p:set>
                                    <p:anim calcmode="lin" valueType="num">
                                      <p:cBhvr additive="base">
                                        <p:cTn id="111" dur="500" fill="hold"/>
                                        <p:tgtEl>
                                          <p:spTgt spid="42"/>
                                        </p:tgtEl>
                                        <p:attrNameLst>
                                          <p:attrName>ppt_x</p:attrName>
                                        </p:attrNameLst>
                                      </p:cBhvr>
                                      <p:tavLst>
                                        <p:tav tm="0">
                                          <p:val>
                                            <p:strVal val="#ppt_x"/>
                                          </p:val>
                                        </p:tav>
                                        <p:tav tm="100000">
                                          <p:val>
                                            <p:strVal val="#ppt_x"/>
                                          </p:val>
                                        </p:tav>
                                      </p:tavLst>
                                    </p:anim>
                                    <p:anim calcmode="lin" valueType="num">
                                      <p:cBhvr additive="base">
                                        <p:cTn id="112" dur="500" fill="hold"/>
                                        <p:tgtEl>
                                          <p:spTgt spid="42"/>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43"/>
                                        </p:tgtEl>
                                        <p:attrNameLst>
                                          <p:attrName>style.visibility</p:attrName>
                                        </p:attrNameLst>
                                      </p:cBhvr>
                                      <p:to>
                                        <p:strVal val="visible"/>
                                      </p:to>
                                    </p:set>
                                    <p:anim calcmode="lin" valueType="num">
                                      <p:cBhvr additive="base">
                                        <p:cTn id="115" dur="500" fill="hold"/>
                                        <p:tgtEl>
                                          <p:spTgt spid="43"/>
                                        </p:tgtEl>
                                        <p:attrNameLst>
                                          <p:attrName>ppt_x</p:attrName>
                                        </p:attrNameLst>
                                      </p:cBhvr>
                                      <p:tavLst>
                                        <p:tav tm="0">
                                          <p:val>
                                            <p:strVal val="#ppt_x"/>
                                          </p:val>
                                        </p:tav>
                                        <p:tav tm="100000">
                                          <p:val>
                                            <p:strVal val="#ppt_x"/>
                                          </p:val>
                                        </p:tav>
                                      </p:tavLst>
                                    </p:anim>
                                    <p:anim calcmode="lin" valueType="num">
                                      <p:cBhvr additive="base">
                                        <p:cTn id="116" dur="500" fill="hold"/>
                                        <p:tgtEl>
                                          <p:spTgt spid="43"/>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44"/>
                                        </p:tgtEl>
                                        <p:attrNameLst>
                                          <p:attrName>style.visibility</p:attrName>
                                        </p:attrNameLst>
                                      </p:cBhvr>
                                      <p:to>
                                        <p:strVal val="visible"/>
                                      </p:to>
                                    </p:set>
                                    <p:anim calcmode="lin" valueType="num">
                                      <p:cBhvr additive="base">
                                        <p:cTn id="119" dur="500" fill="hold"/>
                                        <p:tgtEl>
                                          <p:spTgt spid="44"/>
                                        </p:tgtEl>
                                        <p:attrNameLst>
                                          <p:attrName>ppt_x</p:attrName>
                                        </p:attrNameLst>
                                      </p:cBhvr>
                                      <p:tavLst>
                                        <p:tav tm="0">
                                          <p:val>
                                            <p:strVal val="#ppt_x"/>
                                          </p:val>
                                        </p:tav>
                                        <p:tav tm="100000">
                                          <p:val>
                                            <p:strVal val="#ppt_x"/>
                                          </p:val>
                                        </p:tav>
                                      </p:tavLst>
                                    </p:anim>
                                    <p:anim calcmode="lin" valueType="num">
                                      <p:cBhvr additive="base">
                                        <p:cTn id="120" dur="500" fill="hold"/>
                                        <p:tgtEl>
                                          <p:spTgt spid="44"/>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45"/>
                                        </p:tgtEl>
                                        <p:attrNameLst>
                                          <p:attrName>style.visibility</p:attrName>
                                        </p:attrNameLst>
                                      </p:cBhvr>
                                      <p:to>
                                        <p:strVal val="visible"/>
                                      </p:to>
                                    </p:set>
                                    <p:anim calcmode="lin" valueType="num">
                                      <p:cBhvr additive="base">
                                        <p:cTn id="123" dur="500" fill="hold"/>
                                        <p:tgtEl>
                                          <p:spTgt spid="45"/>
                                        </p:tgtEl>
                                        <p:attrNameLst>
                                          <p:attrName>ppt_x</p:attrName>
                                        </p:attrNameLst>
                                      </p:cBhvr>
                                      <p:tavLst>
                                        <p:tav tm="0">
                                          <p:val>
                                            <p:strVal val="#ppt_x"/>
                                          </p:val>
                                        </p:tav>
                                        <p:tav tm="100000">
                                          <p:val>
                                            <p:strVal val="#ppt_x"/>
                                          </p:val>
                                        </p:tav>
                                      </p:tavLst>
                                    </p:anim>
                                    <p:anim calcmode="lin" valueType="num">
                                      <p:cBhvr additive="base">
                                        <p:cTn id="124" dur="500" fill="hold"/>
                                        <p:tgtEl>
                                          <p:spTgt spid="45"/>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46"/>
                                        </p:tgtEl>
                                        <p:attrNameLst>
                                          <p:attrName>style.visibility</p:attrName>
                                        </p:attrNameLst>
                                      </p:cBhvr>
                                      <p:to>
                                        <p:strVal val="visible"/>
                                      </p:to>
                                    </p:set>
                                    <p:anim calcmode="lin" valueType="num">
                                      <p:cBhvr additive="base">
                                        <p:cTn id="127" dur="500" fill="hold"/>
                                        <p:tgtEl>
                                          <p:spTgt spid="46"/>
                                        </p:tgtEl>
                                        <p:attrNameLst>
                                          <p:attrName>ppt_x</p:attrName>
                                        </p:attrNameLst>
                                      </p:cBhvr>
                                      <p:tavLst>
                                        <p:tav tm="0">
                                          <p:val>
                                            <p:strVal val="#ppt_x"/>
                                          </p:val>
                                        </p:tav>
                                        <p:tav tm="100000">
                                          <p:val>
                                            <p:strVal val="#ppt_x"/>
                                          </p:val>
                                        </p:tav>
                                      </p:tavLst>
                                    </p:anim>
                                    <p:anim calcmode="lin" valueType="num">
                                      <p:cBhvr additive="base">
                                        <p:cTn id="128" dur="500" fill="hold"/>
                                        <p:tgtEl>
                                          <p:spTgt spid="46"/>
                                        </p:tgtEl>
                                        <p:attrNameLst>
                                          <p:attrName>ppt_y</p:attrName>
                                        </p:attrNameLst>
                                      </p:cBhvr>
                                      <p:tavLst>
                                        <p:tav tm="0">
                                          <p:val>
                                            <p:strVal val="1+#ppt_h/2"/>
                                          </p:val>
                                        </p:tav>
                                        <p:tav tm="100000">
                                          <p:val>
                                            <p:strVal val="#ppt_y"/>
                                          </p:val>
                                        </p:tav>
                                      </p:tavLst>
                                    </p:anim>
                                  </p:childTnLst>
                                </p:cTn>
                              </p:par>
                              <p:par>
                                <p:cTn id="129" presetID="2" presetClass="entr" presetSubtype="4" fill="hold" nodeType="withEffect">
                                  <p:stCondLst>
                                    <p:cond delay="0"/>
                                  </p:stCondLst>
                                  <p:childTnLst>
                                    <p:set>
                                      <p:cBhvr>
                                        <p:cTn id="130" dur="1" fill="hold">
                                          <p:stCondLst>
                                            <p:cond delay="0"/>
                                          </p:stCondLst>
                                        </p:cTn>
                                        <p:tgtEl>
                                          <p:spTgt spid="47"/>
                                        </p:tgtEl>
                                        <p:attrNameLst>
                                          <p:attrName>style.visibility</p:attrName>
                                        </p:attrNameLst>
                                      </p:cBhvr>
                                      <p:to>
                                        <p:strVal val="visible"/>
                                      </p:to>
                                    </p:set>
                                    <p:anim calcmode="lin" valueType="num">
                                      <p:cBhvr additive="base">
                                        <p:cTn id="131" dur="500" fill="hold"/>
                                        <p:tgtEl>
                                          <p:spTgt spid="47"/>
                                        </p:tgtEl>
                                        <p:attrNameLst>
                                          <p:attrName>ppt_x</p:attrName>
                                        </p:attrNameLst>
                                      </p:cBhvr>
                                      <p:tavLst>
                                        <p:tav tm="0">
                                          <p:val>
                                            <p:strVal val="#ppt_x"/>
                                          </p:val>
                                        </p:tav>
                                        <p:tav tm="100000">
                                          <p:val>
                                            <p:strVal val="#ppt_x"/>
                                          </p:val>
                                        </p:tav>
                                      </p:tavLst>
                                    </p:anim>
                                    <p:anim calcmode="lin" valueType="num">
                                      <p:cBhvr additive="base">
                                        <p:cTn id="132" dur="500" fill="hold"/>
                                        <p:tgtEl>
                                          <p:spTgt spid="47"/>
                                        </p:tgtEl>
                                        <p:attrNameLst>
                                          <p:attrName>ppt_y</p:attrName>
                                        </p:attrNameLst>
                                      </p:cBhvr>
                                      <p:tavLst>
                                        <p:tav tm="0">
                                          <p:val>
                                            <p:strVal val="1+#ppt_h/2"/>
                                          </p:val>
                                        </p:tav>
                                        <p:tav tm="100000">
                                          <p:val>
                                            <p:strVal val="#ppt_y"/>
                                          </p:val>
                                        </p:tav>
                                      </p:tavLst>
                                    </p:anim>
                                  </p:childTnLst>
                                </p:cTn>
                              </p:par>
                              <p:par>
                                <p:cTn id="133" presetID="2" presetClass="entr" presetSubtype="4" fill="hold" nodeType="withEffect">
                                  <p:stCondLst>
                                    <p:cond delay="0"/>
                                  </p:stCondLst>
                                  <p:childTnLst>
                                    <p:set>
                                      <p:cBhvr>
                                        <p:cTn id="134" dur="1" fill="hold">
                                          <p:stCondLst>
                                            <p:cond delay="0"/>
                                          </p:stCondLst>
                                        </p:cTn>
                                        <p:tgtEl>
                                          <p:spTgt spid="48"/>
                                        </p:tgtEl>
                                        <p:attrNameLst>
                                          <p:attrName>style.visibility</p:attrName>
                                        </p:attrNameLst>
                                      </p:cBhvr>
                                      <p:to>
                                        <p:strVal val="visible"/>
                                      </p:to>
                                    </p:set>
                                    <p:anim calcmode="lin" valueType="num">
                                      <p:cBhvr additive="base">
                                        <p:cTn id="135" dur="500" fill="hold"/>
                                        <p:tgtEl>
                                          <p:spTgt spid="48"/>
                                        </p:tgtEl>
                                        <p:attrNameLst>
                                          <p:attrName>ppt_x</p:attrName>
                                        </p:attrNameLst>
                                      </p:cBhvr>
                                      <p:tavLst>
                                        <p:tav tm="0">
                                          <p:val>
                                            <p:strVal val="#ppt_x"/>
                                          </p:val>
                                        </p:tav>
                                        <p:tav tm="100000">
                                          <p:val>
                                            <p:strVal val="#ppt_x"/>
                                          </p:val>
                                        </p:tav>
                                      </p:tavLst>
                                    </p:anim>
                                    <p:anim calcmode="lin" valueType="num">
                                      <p:cBhvr additive="base">
                                        <p:cTn id="136" dur="500" fill="hold"/>
                                        <p:tgtEl>
                                          <p:spTgt spid="48"/>
                                        </p:tgtEl>
                                        <p:attrNameLst>
                                          <p:attrName>ppt_y</p:attrName>
                                        </p:attrNameLst>
                                      </p:cBhvr>
                                      <p:tavLst>
                                        <p:tav tm="0">
                                          <p:val>
                                            <p:strVal val="1+#ppt_h/2"/>
                                          </p:val>
                                        </p:tav>
                                        <p:tav tm="100000">
                                          <p:val>
                                            <p:strVal val="#ppt_y"/>
                                          </p:val>
                                        </p:tav>
                                      </p:tavLst>
                                    </p:anim>
                                  </p:childTnLst>
                                </p:cTn>
                              </p:par>
                              <p:par>
                                <p:cTn id="137" presetID="2" presetClass="entr" presetSubtype="4" fill="hold" nodeType="withEffect">
                                  <p:stCondLst>
                                    <p:cond delay="0"/>
                                  </p:stCondLst>
                                  <p:childTnLst>
                                    <p:set>
                                      <p:cBhvr>
                                        <p:cTn id="138" dur="1" fill="hold">
                                          <p:stCondLst>
                                            <p:cond delay="0"/>
                                          </p:stCondLst>
                                        </p:cTn>
                                        <p:tgtEl>
                                          <p:spTgt spid="49"/>
                                        </p:tgtEl>
                                        <p:attrNameLst>
                                          <p:attrName>style.visibility</p:attrName>
                                        </p:attrNameLst>
                                      </p:cBhvr>
                                      <p:to>
                                        <p:strVal val="visible"/>
                                      </p:to>
                                    </p:set>
                                    <p:anim calcmode="lin" valueType="num">
                                      <p:cBhvr additive="base">
                                        <p:cTn id="139" dur="500" fill="hold"/>
                                        <p:tgtEl>
                                          <p:spTgt spid="49"/>
                                        </p:tgtEl>
                                        <p:attrNameLst>
                                          <p:attrName>ppt_x</p:attrName>
                                        </p:attrNameLst>
                                      </p:cBhvr>
                                      <p:tavLst>
                                        <p:tav tm="0">
                                          <p:val>
                                            <p:strVal val="#ppt_x"/>
                                          </p:val>
                                        </p:tav>
                                        <p:tav tm="100000">
                                          <p:val>
                                            <p:strVal val="#ppt_x"/>
                                          </p:val>
                                        </p:tav>
                                      </p:tavLst>
                                    </p:anim>
                                    <p:anim calcmode="lin" valueType="num">
                                      <p:cBhvr additive="base">
                                        <p:cTn id="140" dur="500" fill="hold"/>
                                        <p:tgtEl>
                                          <p:spTgt spid="49"/>
                                        </p:tgtEl>
                                        <p:attrNameLst>
                                          <p:attrName>ppt_y</p:attrName>
                                        </p:attrNameLst>
                                      </p:cBhvr>
                                      <p:tavLst>
                                        <p:tav tm="0">
                                          <p:val>
                                            <p:strVal val="1+#ppt_h/2"/>
                                          </p:val>
                                        </p:tav>
                                        <p:tav tm="100000">
                                          <p:val>
                                            <p:strVal val="#ppt_y"/>
                                          </p:val>
                                        </p:tav>
                                      </p:tavLst>
                                    </p:anim>
                                  </p:childTnLst>
                                </p:cTn>
                              </p:par>
                              <p:par>
                                <p:cTn id="141" presetID="2" presetClass="entr" presetSubtype="4" fill="hold" nodeType="withEffect">
                                  <p:stCondLst>
                                    <p:cond delay="0"/>
                                  </p:stCondLst>
                                  <p:childTnLst>
                                    <p:set>
                                      <p:cBhvr>
                                        <p:cTn id="142" dur="1" fill="hold">
                                          <p:stCondLst>
                                            <p:cond delay="0"/>
                                          </p:stCondLst>
                                        </p:cTn>
                                        <p:tgtEl>
                                          <p:spTgt spid="50"/>
                                        </p:tgtEl>
                                        <p:attrNameLst>
                                          <p:attrName>style.visibility</p:attrName>
                                        </p:attrNameLst>
                                      </p:cBhvr>
                                      <p:to>
                                        <p:strVal val="visible"/>
                                      </p:to>
                                    </p:set>
                                    <p:anim calcmode="lin" valueType="num">
                                      <p:cBhvr additive="base">
                                        <p:cTn id="143" dur="500" fill="hold"/>
                                        <p:tgtEl>
                                          <p:spTgt spid="50"/>
                                        </p:tgtEl>
                                        <p:attrNameLst>
                                          <p:attrName>ppt_x</p:attrName>
                                        </p:attrNameLst>
                                      </p:cBhvr>
                                      <p:tavLst>
                                        <p:tav tm="0">
                                          <p:val>
                                            <p:strVal val="#ppt_x"/>
                                          </p:val>
                                        </p:tav>
                                        <p:tav tm="100000">
                                          <p:val>
                                            <p:strVal val="#ppt_x"/>
                                          </p:val>
                                        </p:tav>
                                      </p:tavLst>
                                    </p:anim>
                                    <p:anim calcmode="lin" valueType="num">
                                      <p:cBhvr additive="base">
                                        <p:cTn id="144" dur="500" fill="hold"/>
                                        <p:tgtEl>
                                          <p:spTgt spid="50"/>
                                        </p:tgtEl>
                                        <p:attrNameLst>
                                          <p:attrName>ppt_y</p:attrName>
                                        </p:attrNameLst>
                                      </p:cBhvr>
                                      <p:tavLst>
                                        <p:tav tm="0">
                                          <p:val>
                                            <p:strVal val="1+#ppt_h/2"/>
                                          </p:val>
                                        </p:tav>
                                        <p:tav tm="100000">
                                          <p:val>
                                            <p:strVal val="#ppt_y"/>
                                          </p:val>
                                        </p:tav>
                                      </p:tavLst>
                                    </p:anim>
                                  </p:childTnLst>
                                </p:cTn>
                              </p:par>
                              <p:par>
                                <p:cTn id="145" presetID="2" presetClass="entr" presetSubtype="4" fill="hold" nodeType="withEffect">
                                  <p:stCondLst>
                                    <p:cond delay="0"/>
                                  </p:stCondLst>
                                  <p:childTnLst>
                                    <p:set>
                                      <p:cBhvr>
                                        <p:cTn id="146" dur="1" fill="hold">
                                          <p:stCondLst>
                                            <p:cond delay="0"/>
                                          </p:stCondLst>
                                        </p:cTn>
                                        <p:tgtEl>
                                          <p:spTgt spid="51"/>
                                        </p:tgtEl>
                                        <p:attrNameLst>
                                          <p:attrName>style.visibility</p:attrName>
                                        </p:attrNameLst>
                                      </p:cBhvr>
                                      <p:to>
                                        <p:strVal val="visible"/>
                                      </p:to>
                                    </p:set>
                                    <p:anim calcmode="lin" valueType="num">
                                      <p:cBhvr additive="base">
                                        <p:cTn id="147" dur="500" fill="hold"/>
                                        <p:tgtEl>
                                          <p:spTgt spid="51"/>
                                        </p:tgtEl>
                                        <p:attrNameLst>
                                          <p:attrName>ppt_x</p:attrName>
                                        </p:attrNameLst>
                                      </p:cBhvr>
                                      <p:tavLst>
                                        <p:tav tm="0">
                                          <p:val>
                                            <p:strVal val="#ppt_x"/>
                                          </p:val>
                                        </p:tav>
                                        <p:tav tm="100000">
                                          <p:val>
                                            <p:strVal val="#ppt_x"/>
                                          </p:val>
                                        </p:tav>
                                      </p:tavLst>
                                    </p:anim>
                                    <p:anim calcmode="lin" valueType="num">
                                      <p:cBhvr additive="base">
                                        <p:cTn id="148" dur="500" fill="hold"/>
                                        <p:tgtEl>
                                          <p:spTgt spid="51"/>
                                        </p:tgtEl>
                                        <p:attrNameLst>
                                          <p:attrName>ppt_y</p:attrName>
                                        </p:attrNameLst>
                                      </p:cBhvr>
                                      <p:tavLst>
                                        <p:tav tm="0">
                                          <p:val>
                                            <p:strVal val="1+#ppt_h/2"/>
                                          </p:val>
                                        </p:tav>
                                        <p:tav tm="100000">
                                          <p:val>
                                            <p:strVal val="#ppt_y"/>
                                          </p:val>
                                        </p:tav>
                                      </p:tavLst>
                                    </p:anim>
                                  </p:childTnLst>
                                </p:cTn>
                              </p:par>
                              <p:par>
                                <p:cTn id="149" presetID="2" presetClass="entr" presetSubtype="4" fill="hold" nodeType="withEffect">
                                  <p:stCondLst>
                                    <p:cond delay="0"/>
                                  </p:stCondLst>
                                  <p:childTnLst>
                                    <p:set>
                                      <p:cBhvr>
                                        <p:cTn id="150" dur="1" fill="hold">
                                          <p:stCondLst>
                                            <p:cond delay="0"/>
                                          </p:stCondLst>
                                        </p:cTn>
                                        <p:tgtEl>
                                          <p:spTgt spid="52"/>
                                        </p:tgtEl>
                                        <p:attrNameLst>
                                          <p:attrName>style.visibility</p:attrName>
                                        </p:attrNameLst>
                                      </p:cBhvr>
                                      <p:to>
                                        <p:strVal val="visible"/>
                                      </p:to>
                                    </p:set>
                                    <p:anim calcmode="lin" valueType="num">
                                      <p:cBhvr additive="base">
                                        <p:cTn id="151" dur="500" fill="hold"/>
                                        <p:tgtEl>
                                          <p:spTgt spid="52"/>
                                        </p:tgtEl>
                                        <p:attrNameLst>
                                          <p:attrName>ppt_x</p:attrName>
                                        </p:attrNameLst>
                                      </p:cBhvr>
                                      <p:tavLst>
                                        <p:tav tm="0">
                                          <p:val>
                                            <p:strVal val="#ppt_x"/>
                                          </p:val>
                                        </p:tav>
                                        <p:tav tm="100000">
                                          <p:val>
                                            <p:strVal val="#ppt_x"/>
                                          </p:val>
                                        </p:tav>
                                      </p:tavLst>
                                    </p:anim>
                                    <p:anim calcmode="lin" valueType="num">
                                      <p:cBhvr additive="base">
                                        <p:cTn id="152" dur="500" fill="hold"/>
                                        <p:tgtEl>
                                          <p:spTgt spid="52"/>
                                        </p:tgtEl>
                                        <p:attrNameLst>
                                          <p:attrName>ppt_y</p:attrName>
                                        </p:attrNameLst>
                                      </p:cBhvr>
                                      <p:tavLst>
                                        <p:tav tm="0">
                                          <p:val>
                                            <p:strVal val="1+#ppt_h/2"/>
                                          </p:val>
                                        </p:tav>
                                        <p:tav tm="100000">
                                          <p:val>
                                            <p:strVal val="#ppt_y"/>
                                          </p:val>
                                        </p:tav>
                                      </p:tavLst>
                                    </p:anim>
                                  </p:childTnLst>
                                </p:cTn>
                              </p:par>
                              <p:par>
                                <p:cTn id="153" presetID="2" presetClass="entr" presetSubtype="4" fill="hold" nodeType="withEffect">
                                  <p:stCondLst>
                                    <p:cond delay="0"/>
                                  </p:stCondLst>
                                  <p:childTnLst>
                                    <p:set>
                                      <p:cBhvr>
                                        <p:cTn id="154" dur="1" fill="hold">
                                          <p:stCondLst>
                                            <p:cond delay="0"/>
                                          </p:stCondLst>
                                        </p:cTn>
                                        <p:tgtEl>
                                          <p:spTgt spid="53"/>
                                        </p:tgtEl>
                                        <p:attrNameLst>
                                          <p:attrName>style.visibility</p:attrName>
                                        </p:attrNameLst>
                                      </p:cBhvr>
                                      <p:to>
                                        <p:strVal val="visible"/>
                                      </p:to>
                                    </p:set>
                                    <p:anim calcmode="lin" valueType="num">
                                      <p:cBhvr additive="base">
                                        <p:cTn id="155" dur="500" fill="hold"/>
                                        <p:tgtEl>
                                          <p:spTgt spid="53"/>
                                        </p:tgtEl>
                                        <p:attrNameLst>
                                          <p:attrName>ppt_x</p:attrName>
                                        </p:attrNameLst>
                                      </p:cBhvr>
                                      <p:tavLst>
                                        <p:tav tm="0">
                                          <p:val>
                                            <p:strVal val="#ppt_x"/>
                                          </p:val>
                                        </p:tav>
                                        <p:tav tm="100000">
                                          <p:val>
                                            <p:strVal val="#ppt_x"/>
                                          </p:val>
                                        </p:tav>
                                      </p:tavLst>
                                    </p:anim>
                                    <p:anim calcmode="lin" valueType="num">
                                      <p:cBhvr additive="base">
                                        <p:cTn id="156" dur="500" fill="hold"/>
                                        <p:tgtEl>
                                          <p:spTgt spid="53"/>
                                        </p:tgtEl>
                                        <p:attrNameLst>
                                          <p:attrName>ppt_y</p:attrName>
                                        </p:attrNameLst>
                                      </p:cBhvr>
                                      <p:tavLst>
                                        <p:tav tm="0">
                                          <p:val>
                                            <p:strVal val="1+#ppt_h/2"/>
                                          </p:val>
                                        </p:tav>
                                        <p:tav tm="100000">
                                          <p:val>
                                            <p:strVal val="#ppt_y"/>
                                          </p:val>
                                        </p:tav>
                                      </p:tavLst>
                                    </p:anim>
                                  </p:childTnLst>
                                </p:cTn>
                              </p:par>
                              <p:par>
                                <p:cTn id="157" presetID="2" presetClass="entr" presetSubtype="4" fill="hold" nodeType="withEffect">
                                  <p:stCondLst>
                                    <p:cond delay="0"/>
                                  </p:stCondLst>
                                  <p:childTnLst>
                                    <p:set>
                                      <p:cBhvr>
                                        <p:cTn id="158" dur="1" fill="hold">
                                          <p:stCondLst>
                                            <p:cond delay="0"/>
                                          </p:stCondLst>
                                        </p:cTn>
                                        <p:tgtEl>
                                          <p:spTgt spid="54"/>
                                        </p:tgtEl>
                                        <p:attrNameLst>
                                          <p:attrName>style.visibility</p:attrName>
                                        </p:attrNameLst>
                                      </p:cBhvr>
                                      <p:to>
                                        <p:strVal val="visible"/>
                                      </p:to>
                                    </p:set>
                                    <p:anim calcmode="lin" valueType="num">
                                      <p:cBhvr additive="base">
                                        <p:cTn id="159" dur="500" fill="hold"/>
                                        <p:tgtEl>
                                          <p:spTgt spid="54"/>
                                        </p:tgtEl>
                                        <p:attrNameLst>
                                          <p:attrName>ppt_x</p:attrName>
                                        </p:attrNameLst>
                                      </p:cBhvr>
                                      <p:tavLst>
                                        <p:tav tm="0">
                                          <p:val>
                                            <p:strVal val="#ppt_x"/>
                                          </p:val>
                                        </p:tav>
                                        <p:tav tm="100000">
                                          <p:val>
                                            <p:strVal val="#ppt_x"/>
                                          </p:val>
                                        </p:tav>
                                      </p:tavLst>
                                    </p:anim>
                                    <p:anim calcmode="lin" valueType="num">
                                      <p:cBhvr additive="base">
                                        <p:cTn id="160" dur="500" fill="hold"/>
                                        <p:tgtEl>
                                          <p:spTgt spid="54"/>
                                        </p:tgtEl>
                                        <p:attrNameLst>
                                          <p:attrName>ppt_y</p:attrName>
                                        </p:attrNameLst>
                                      </p:cBhvr>
                                      <p:tavLst>
                                        <p:tav tm="0">
                                          <p:val>
                                            <p:strVal val="1+#ppt_h/2"/>
                                          </p:val>
                                        </p:tav>
                                        <p:tav tm="100000">
                                          <p:val>
                                            <p:strVal val="#ppt_y"/>
                                          </p:val>
                                        </p:tav>
                                      </p:tavLst>
                                    </p:anim>
                                  </p:childTnLst>
                                </p:cTn>
                              </p:par>
                              <p:par>
                                <p:cTn id="161" presetID="2" presetClass="entr" presetSubtype="4" fill="hold" nodeType="withEffect">
                                  <p:stCondLst>
                                    <p:cond delay="0"/>
                                  </p:stCondLst>
                                  <p:childTnLst>
                                    <p:set>
                                      <p:cBhvr>
                                        <p:cTn id="162" dur="1" fill="hold">
                                          <p:stCondLst>
                                            <p:cond delay="0"/>
                                          </p:stCondLst>
                                        </p:cTn>
                                        <p:tgtEl>
                                          <p:spTgt spid="55"/>
                                        </p:tgtEl>
                                        <p:attrNameLst>
                                          <p:attrName>style.visibility</p:attrName>
                                        </p:attrNameLst>
                                      </p:cBhvr>
                                      <p:to>
                                        <p:strVal val="visible"/>
                                      </p:to>
                                    </p:set>
                                    <p:anim calcmode="lin" valueType="num">
                                      <p:cBhvr additive="base">
                                        <p:cTn id="163" dur="500" fill="hold"/>
                                        <p:tgtEl>
                                          <p:spTgt spid="55"/>
                                        </p:tgtEl>
                                        <p:attrNameLst>
                                          <p:attrName>ppt_x</p:attrName>
                                        </p:attrNameLst>
                                      </p:cBhvr>
                                      <p:tavLst>
                                        <p:tav tm="0">
                                          <p:val>
                                            <p:strVal val="#ppt_x"/>
                                          </p:val>
                                        </p:tav>
                                        <p:tav tm="100000">
                                          <p:val>
                                            <p:strVal val="#ppt_x"/>
                                          </p:val>
                                        </p:tav>
                                      </p:tavLst>
                                    </p:anim>
                                    <p:anim calcmode="lin" valueType="num">
                                      <p:cBhvr additive="base">
                                        <p:cTn id="164"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latin typeface="黑体" pitchFamily="49" charset="-122"/>
                <a:ea typeface="黑体" pitchFamily="49" charset="-122"/>
              </a:rPr>
              <a:t>知识点</a:t>
            </a:r>
            <a:r>
              <a:rPr lang="en-US" altLang="zh-CN" dirty="0">
                <a:latin typeface="黑体" pitchFamily="49" charset="-122"/>
                <a:ea typeface="黑体" pitchFamily="49" charset="-122"/>
              </a:rPr>
              <a:t>1</a:t>
            </a:r>
            <a:r>
              <a:rPr lang="zh-CN" altLang="zh-CN" dirty="0" smtClean="0">
                <a:latin typeface="黑体" pitchFamily="49" charset="-122"/>
                <a:ea typeface="黑体" pitchFamily="49" charset="-122"/>
              </a:rPr>
              <a:t>：</a:t>
            </a:r>
            <a:r>
              <a:rPr lang="zh-CN" altLang="en-US" dirty="0" smtClean="0">
                <a:latin typeface="黑体" pitchFamily="49" charset="-122"/>
                <a:ea typeface="黑体" pitchFamily="49" charset="-122"/>
              </a:rPr>
              <a:t>图的</a:t>
            </a:r>
            <a:r>
              <a:rPr lang="zh-CN" altLang="en-US" dirty="0">
                <a:latin typeface="黑体" pitchFamily="49" charset="-122"/>
                <a:ea typeface="黑体" pitchFamily="49" charset="-122"/>
              </a:rPr>
              <a:t>定义及存储结构</a:t>
            </a:r>
            <a:endParaRPr kumimoji="1" lang="zh-CN" altLang="en-US" dirty="0"/>
          </a:p>
        </p:txBody>
      </p:sp>
      <p:pic>
        <p:nvPicPr>
          <p:cNvPr id="4" name="图片 3"/>
          <p:cNvPicPr>
            <a:picLocks noChangeAspect="1"/>
          </p:cNvPicPr>
          <p:nvPr/>
        </p:nvPicPr>
        <p:blipFill>
          <a:blip r:embed="rId2"/>
          <a:stretch>
            <a:fillRect/>
          </a:stretch>
        </p:blipFill>
        <p:spPr>
          <a:xfrm>
            <a:off x="0" y="1364719"/>
            <a:ext cx="9144000" cy="4128562"/>
          </a:xfrm>
          <a:prstGeom prst="rect">
            <a:avLst/>
          </a:prstGeom>
        </p:spPr>
      </p:pic>
    </p:spTree>
    <p:extLst>
      <p:ext uri="{BB962C8B-B14F-4D97-AF65-F5344CB8AC3E}">
        <p14:creationId xmlns:p14="http://schemas.microsoft.com/office/powerpoint/2010/main" val="416655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 name="表格 65"/>
          <p:cNvGraphicFramePr>
            <a:graphicFrameLocks noGrp="1"/>
          </p:cNvGraphicFramePr>
          <p:nvPr>
            <p:extLst>
              <p:ext uri="{D42A27DB-BD31-4B8C-83A1-F6EECF244321}">
                <p14:modId xmlns:p14="http://schemas.microsoft.com/office/powerpoint/2010/main" val="119788750"/>
              </p:ext>
            </p:extLst>
          </p:nvPr>
        </p:nvGraphicFramePr>
        <p:xfrm>
          <a:off x="3995936" y="4797152"/>
          <a:ext cx="1448165" cy="504056"/>
        </p:xfrm>
        <a:graphic>
          <a:graphicData uri="http://schemas.openxmlformats.org/drawingml/2006/table">
            <a:tbl>
              <a:tblPr firstRow="1" bandRow="1">
                <a:tableStyleId>{5C22544A-7EE6-4342-B048-85BDC9FD1C3A}</a:tableStyleId>
              </a:tblPr>
              <a:tblGrid>
                <a:gridCol w="543062"/>
                <a:gridCol w="543062"/>
                <a:gridCol w="362041"/>
              </a:tblGrid>
              <a:tr h="504056">
                <a:tc>
                  <a:txBody>
                    <a:bodyPr/>
                    <a:lstStyle/>
                    <a:p>
                      <a:pPr marL="0" algn="ctr" defTabSz="914400" rtl="0" eaLnBrk="1" latinLnBrk="0" hangingPunct="1"/>
                      <a:r>
                        <a:rPr lang="en-US" altLang="zh-CN" sz="1800" b="1" kern="1200" dirty="0" smtClean="0">
                          <a:solidFill>
                            <a:schemeClr val="bg1"/>
                          </a:solidFill>
                          <a:latin typeface="Microsoft YaHei" charset="-122"/>
                          <a:ea typeface="Microsoft YaHei" charset="-122"/>
                          <a:cs typeface="Microsoft YaHei" charset="-122"/>
                        </a:rPr>
                        <a:t>4</a:t>
                      </a:r>
                      <a:endParaRPr lang="zh-CN" altLang="en-US" sz="18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4</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graphicFrame>
        <p:nvGraphicFramePr>
          <p:cNvPr id="64" name="表格 63"/>
          <p:cNvGraphicFramePr>
            <a:graphicFrameLocks noGrp="1"/>
          </p:cNvGraphicFramePr>
          <p:nvPr>
            <p:extLst>
              <p:ext uri="{D42A27DB-BD31-4B8C-83A1-F6EECF244321}">
                <p14:modId xmlns:p14="http://schemas.microsoft.com/office/powerpoint/2010/main" val="1097344011"/>
              </p:ext>
            </p:extLst>
          </p:nvPr>
        </p:nvGraphicFramePr>
        <p:xfrm>
          <a:off x="3989333" y="3778615"/>
          <a:ext cx="1448165" cy="504056"/>
        </p:xfrm>
        <a:graphic>
          <a:graphicData uri="http://schemas.openxmlformats.org/drawingml/2006/table">
            <a:tbl>
              <a:tblPr firstRow="1" bandRow="1">
                <a:tableStyleId>{5C22544A-7EE6-4342-B048-85BDC9FD1C3A}</a:tableStyleId>
              </a:tblPr>
              <a:tblGrid>
                <a:gridCol w="543062"/>
                <a:gridCol w="543062"/>
                <a:gridCol w="362041"/>
              </a:tblGrid>
              <a:tr h="504056">
                <a:tc>
                  <a:txBody>
                    <a:bodyPr/>
                    <a:lstStyle/>
                    <a:p>
                      <a:pPr marL="0" algn="ctr" defTabSz="914400" rtl="0" eaLnBrk="1" latinLnBrk="0" hangingPunct="1"/>
                      <a:r>
                        <a:rPr lang="en-US" altLang="zh-CN" sz="1800" b="1" kern="1200" dirty="0" smtClean="0">
                          <a:solidFill>
                            <a:schemeClr val="bg1"/>
                          </a:solidFill>
                          <a:latin typeface="Microsoft YaHei" charset="-122"/>
                          <a:ea typeface="Microsoft YaHei" charset="-122"/>
                          <a:cs typeface="Microsoft YaHei" charset="-122"/>
                        </a:rPr>
                        <a:t>3</a:t>
                      </a:r>
                      <a:endParaRPr lang="zh-CN" altLang="en-US" sz="18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12</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sp>
        <p:nvSpPr>
          <p:cNvPr id="2" name="标题 1"/>
          <p:cNvSpPr>
            <a:spLocks noGrp="1"/>
          </p:cNvSpPr>
          <p:nvPr>
            <p:ph type="title"/>
          </p:nvPr>
        </p:nvSpPr>
        <p:spPr/>
        <p:txBody>
          <a:bodyPr/>
          <a:lstStyle/>
          <a:p>
            <a:r>
              <a:rPr lang="en-US" altLang="zh-CN" dirty="0">
                <a:latin typeface="黑体" pitchFamily="49" charset="-122"/>
                <a:ea typeface="黑体" pitchFamily="49" charset="-122"/>
              </a:rPr>
              <a:t>5</a:t>
            </a:r>
            <a:r>
              <a:rPr lang="zh-CN" altLang="en-US" dirty="0">
                <a:latin typeface="黑体" pitchFamily="49" charset="-122"/>
                <a:ea typeface="黑体" pitchFamily="49" charset="-122"/>
              </a:rPr>
              <a:t> 图的邻接表存储结构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3" name="组 2"/>
          <p:cNvGrpSpPr/>
          <p:nvPr/>
        </p:nvGrpSpPr>
        <p:grpSpPr>
          <a:xfrm>
            <a:off x="467543" y="1124743"/>
            <a:ext cx="7992889" cy="1296145"/>
            <a:chOff x="-734215" y="989582"/>
            <a:chExt cx="7992889" cy="1296145"/>
          </a:xfrm>
        </p:grpSpPr>
        <p:sp>
          <p:nvSpPr>
            <p:cNvPr id="20" name="文本框 19"/>
            <p:cNvSpPr txBox="1"/>
            <p:nvPr/>
          </p:nvSpPr>
          <p:spPr>
            <a:xfrm>
              <a:off x="-734215" y="1023248"/>
              <a:ext cx="1584176" cy="646331"/>
            </a:xfrm>
            <a:prstGeom prst="rect">
              <a:avLst/>
            </a:prstGeom>
            <a:noFill/>
          </p:spPr>
          <p:txBody>
            <a:bodyPr wrap="square" rtlCol="0">
              <a:spAutoFit/>
            </a:bodyPr>
            <a:lstStyle/>
            <a:p>
              <a:pPr algn="ctr"/>
              <a:r>
                <a:rPr kumimoji="1" lang="zh-CN" altLang="en-US" sz="3600" dirty="0" smtClean="0">
                  <a:solidFill>
                    <a:srgbClr val="02BAF8"/>
                  </a:solidFill>
                  <a:latin typeface="Microsoft YaHei" charset="-122"/>
                  <a:ea typeface="Microsoft YaHei" charset="-122"/>
                  <a:cs typeface="Microsoft YaHei" charset="-122"/>
                </a:rPr>
                <a:t>邻接表</a:t>
              </a:r>
              <a:endParaRPr kumimoji="1" lang="zh-CN" altLang="en-US" sz="3600" dirty="0">
                <a:solidFill>
                  <a:srgbClr val="02BAF8"/>
                </a:solidFill>
                <a:latin typeface="Microsoft YaHei" charset="-122"/>
                <a:ea typeface="Microsoft YaHei" charset="-122"/>
                <a:cs typeface="Microsoft YaHei" charset="-122"/>
              </a:endParaRPr>
            </a:p>
          </p:txBody>
        </p:sp>
        <p:cxnSp>
          <p:nvCxnSpPr>
            <p:cNvPr id="21" name="直线连接符 20"/>
            <p:cNvCxnSpPr/>
            <p:nvPr/>
          </p:nvCxnSpPr>
          <p:spPr>
            <a:xfrm>
              <a:off x="921969" y="989582"/>
              <a:ext cx="0" cy="1224000"/>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993977" y="989584"/>
              <a:ext cx="6264697" cy="129614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smtClean="0">
                  <a:solidFill>
                    <a:schemeClr val="tx1"/>
                  </a:solidFill>
                  <a:latin typeface="Microsoft YaHei" charset="-122"/>
                  <a:ea typeface="Microsoft YaHei" charset="-122"/>
                  <a:cs typeface="Microsoft YaHei" charset="-122"/>
                </a:rPr>
                <a:t>对图中的每个顶点建立一个邻接关系的单链表，并把它们的表头用一维向量（数组）存储的表示方法</a:t>
              </a:r>
              <a:endParaRPr kumimoji="1" lang="zh-CN" altLang="en-US" sz="2400" dirty="0">
                <a:solidFill>
                  <a:schemeClr val="tx1"/>
                </a:solidFill>
                <a:latin typeface="Microsoft YaHei" charset="-122"/>
                <a:ea typeface="Microsoft YaHei" charset="-122"/>
                <a:cs typeface="Microsoft YaHei" charset="-122"/>
              </a:endParaRPr>
            </a:p>
          </p:txBody>
        </p:sp>
      </p:grpSp>
      <p:graphicFrame>
        <p:nvGraphicFramePr>
          <p:cNvPr id="11" name="表格 10"/>
          <p:cNvGraphicFramePr>
            <a:graphicFrameLocks noGrp="1"/>
          </p:cNvGraphicFramePr>
          <p:nvPr>
            <p:extLst>
              <p:ext uri="{D42A27DB-BD31-4B8C-83A1-F6EECF244321}">
                <p14:modId xmlns:p14="http://schemas.microsoft.com/office/powerpoint/2010/main" val="1081626239"/>
              </p:ext>
            </p:extLst>
          </p:nvPr>
        </p:nvGraphicFramePr>
        <p:xfrm>
          <a:off x="2461014" y="3281811"/>
          <a:ext cx="1283374" cy="2507420"/>
        </p:xfrm>
        <a:graphic>
          <a:graphicData uri="http://schemas.openxmlformats.org/drawingml/2006/table">
            <a:tbl>
              <a:tblPr firstRow="1" bandRow="1">
                <a:tableStyleId>{2D5ABB26-0587-4C30-8999-92F81FD0307C}</a:tableStyleId>
              </a:tblPr>
              <a:tblGrid>
                <a:gridCol w="641687"/>
                <a:gridCol w="641687"/>
              </a:tblGrid>
              <a:tr h="501484">
                <a:tc>
                  <a:txBody>
                    <a:bodyPr/>
                    <a:lstStyle/>
                    <a:p>
                      <a:pPr algn="r"/>
                      <a:r>
                        <a:rPr lang="en-US" altLang="zh-CN" dirty="0" smtClean="0"/>
                        <a:t>0</a:t>
                      </a:r>
                      <a:endParaRPr lang="zh-CN"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1484">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dirty="0" smtClean="0"/>
                        <a:t>1</a:t>
                      </a:r>
                      <a:endParaRPr lang="zh-CN" altLang="en-US" dirty="0" smtClean="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01484">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dirty="0" smtClean="0"/>
                        <a:t>2</a:t>
                      </a:r>
                      <a:endParaRPr lang="zh-CN" altLang="en-US" dirty="0" smtClean="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01484">
                <a:tc>
                  <a:txBody>
                    <a:bodyPr/>
                    <a:lstStyle/>
                    <a:p>
                      <a:pPr algn="r"/>
                      <a:r>
                        <a:rPr lang="en-US" altLang="zh-CN" dirty="0" smtClean="0"/>
                        <a:t>3</a:t>
                      </a:r>
                      <a:endParaRPr lang="zh-CN"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01484">
                <a:tc>
                  <a:txBody>
                    <a:bodyPr/>
                    <a:lstStyle/>
                    <a:p>
                      <a:pPr algn="r"/>
                      <a:r>
                        <a:rPr lang="en-US" altLang="zh-CN" dirty="0" smtClean="0"/>
                        <a:t>4</a:t>
                      </a:r>
                      <a:endParaRPr lang="zh-CN"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smtClean="0"/>
                        <a:t>^</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83945751"/>
              </p:ext>
            </p:extLst>
          </p:nvPr>
        </p:nvGraphicFramePr>
        <p:xfrm>
          <a:off x="3995936" y="3278185"/>
          <a:ext cx="1448165" cy="504056"/>
        </p:xfrm>
        <a:graphic>
          <a:graphicData uri="http://schemas.openxmlformats.org/drawingml/2006/table">
            <a:tbl>
              <a:tblPr firstRow="1" bandRow="1">
                <a:tableStyleId>{5C22544A-7EE6-4342-B048-85BDC9FD1C3A}</a:tableStyleId>
              </a:tblPr>
              <a:tblGrid>
                <a:gridCol w="543062"/>
                <a:gridCol w="543062"/>
                <a:gridCol w="362041"/>
              </a:tblGrid>
              <a:tr h="504056">
                <a:tc>
                  <a:txBody>
                    <a:bodyPr/>
                    <a:lstStyle/>
                    <a:p>
                      <a:pPr marL="0" algn="ctr" defTabSz="914400" rtl="0" eaLnBrk="1" latinLnBrk="0" hangingPunct="1"/>
                      <a:r>
                        <a:rPr lang="en-US" altLang="zh-CN" sz="1800" b="1" kern="1200" baseline="0" dirty="0" smtClean="0">
                          <a:solidFill>
                            <a:schemeClr val="bg1"/>
                          </a:solidFill>
                          <a:latin typeface="Microsoft YaHei" charset="-122"/>
                          <a:ea typeface="Microsoft YaHei" charset="-122"/>
                          <a:cs typeface="Microsoft YaHei" charset="-122"/>
                        </a:rPr>
                        <a:t>1</a:t>
                      </a:r>
                      <a:endParaRPr lang="zh-CN" altLang="en-US" sz="1800" b="1" kern="1200" baseline="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baseline="0" dirty="0" smtClean="0">
                          <a:solidFill>
                            <a:schemeClr val="bg1"/>
                          </a:solidFill>
                          <a:latin typeface="Microsoft YaHei" charset="-122"/>
                          <a:ea typeface="Microsoft YaHei" charset="-122"/>
                          <a:cs typeface="Microsoft YaHei" charset="-122"/>
                        </a:rPr>
                        <a:t>2</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cxnSp>
        <p:nvCxnSpPr>
          <p:cNvPr id="13" name="直线箭头连接符 12"/>
          <p:cNvCxnSpPr>
            <a:endCxn id="16" idx="1"/>
          </p:cNvCxnSpPr>
          <p:nvPr/>
        </p:nvCxnSpPr>
        <p:spPr>
          <a:xfrm>
            <a:off x="5220072" y="3530213"/>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p:cNvCxnSpPr/>
          <p:nvPr/>
        </p:nvCxnSpPr>
        <p:spPr>
          <a:xfrm>
            <a:off x="3563888" y="3530213"/>
            <a:ext cx="57933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16" name="表格 15"/>
          <p:cNvGraphicFramePr>
            <a:graphicFrameLocks noGrp="1"/>
          </p:cNvGraphicFramePr>
          <p:nvPr>
            <p:extLst>
              <p:ext uri="{D42A27DB-BD31-4B8C-83A1-F6EECF244321}">
                <p14:modId xmlns:p14="http://schemas.microsoft.com/office/powerpoint/2010/main" val="2126964625"/>
              </p:ext>
            </p:extLst>
          </p:nvPr>
        </p:nvGraphicFramePr>
        <p:xfrm>
          <a:off x="5652120" y="3278185"/>
          <a:ext cx="1448165" cy="504056"/>
        </p:xfrm>
        <a:graphic>
          <a:graphicData uri="http://schemas.openxmlformats.org/drawingml/2006/table">
            <a:tbl>
              <a:tblPr firstRow="1" bandRow="1">
                <a:tableStyleId>{5C22544A-7EE6-4342-B048-85BDC9FD1C3A}</a:tableStyleId>
              </a:tblPr>
              <a:tblGrid>
                <a:gridCol w="543062"/>
                <a:gridCol w="543062"/>
                <a:gridCol w="362041"/>
              </a:tblGrid>
              <a:tr h="504056">
                <a:tc>
                  <a:txBody>
                    <a:bodyPr/>
                    <a:lstStyle/>
                    <a:p>
                      <a:pPr marL="0" algn="ctr" defTabSz="914400" rtl="0" eaLnBrk="1" latinLnBrk="0" hangingPunct="1"/>
                      <a:r>
                        <a:rPr lang="en-US" altLang="zh-CN" sz="1800" b="1" kern="1200" dirty="0" smtClean="0">
                          <a:solidFill>
                            <a:schemeClr val="bg1"/>
                          </a:solidFill>
                          <a:latin typeface="Microsoft YaHei" charset="-122"/>
                          <a:ea typeface="Microsoft YaHei" charset="-122"/>
                          <a:cs typeface="Microsoft YaHei" charset="-122"/>
                        </a:rPr>
                        <a:t>2</a:t>
                      </a:r>
                      <a:endParaRPr lang="zh-CN" altLang="en-US" sz="18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3</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cxnSp>
        <p:nvCxnSpPr>
          <p:cNvPr id="17" name="直线箭头连接符 16"/>
          <p:cNvCxnSpPr>
            <a:endCxn id="18" idx="1"/>
          </p:cNvCxnSpPr>
          <p:nvPr/>
        </p:nvCxnSpPr>
        <p:spPr>
          <a:xfrm>
            <a:off x="6873840" y="3530213"/>
            <a:ext cx="426459" cy="46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表格 17"/>
          <p:cNvGraphicFramePr>
            <a:graphicFrameLocks noGrp="1"/>
          </p:cNvGraphicFramePr>
          <p:nvPr>
            <p:extLst>
              <p:ext uri="{D42A27DB-BD31-4B8C-83A1-F6EECF244321}">
                <p14:modId xmlns:p14="http://schemas.microsoft.com/office/powerpoint/2010/main" val="881664413"/>
              </p:ext>
            </p:extLst>
          </p:nvPr>
        </p:nvGraphicFramePr>
        <p:xfrm>
          <a:off x="7300299" y="3282811"/>
          <a:ext cx="1448165" cy="504056"/>
        </p:xfrm>
        <a:graphic>
          <a:graphicData uri="http://schemas.openxmlformats.org/drawingml/2006/table">
            <a:tbl>
              <a:tblPr firstRow="1" bandRow="1">
                <a:tableStyleId>{5C22544A-7EE6-4342-B048-85BDC9FD1C3A}</a:tableStyleId>
              </a:tblPr>
              <a:tblGrid>
                <a:gridCol w="543062"/>
                <a:gridCol w="543062"/>
                <a:gridCol w="362041"/>
              </a:tblGrid>
              <a:tr h="504056">
                <a:tc>
                  <a:txBody>
                    <a:bodyPr/>
                    <a:lstStyle/>
                    <a:p>
                      <a:pPr marL="0" algn="ctr" defTabSz="914400" rtl="0" eaLnBrk="1" latinLnBrk="0" hangingPunct="1"/>
                      <a:r>
                        <a:rPr lang="en-US" altLang="zh-CN" sz="1800" b="1" kern="1200" dirty="0" smtClean="0">
                          <a:solidFill>
                            <a:schemeClr val="bg1"/>
                          </a:solidFill>
                          <a:latin typeface="Microsoft YaHei" charset="-122"/>
                          <a:ea typeface="Microsoft YaHei" charset="-122"/>
                          <a:cs typeface="Microsoft YaHei" charset="-122"/>
                        </a:rPr>
                        <a:t>3</a:t>
                      </a:r>
                      <a:endParaRPr lang="zh-CN" altLang="en-US" sz="18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8</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graphicFrame>
        <p:nvGraphicFramePr>
          <p:cNvPr id="56" name="Object 2"/>
          <p:cNvGraphicFramePr>
            <a:graphicFrameLocks noChangeAspect="1"/>
          </p:cNvGraphicFramePr>
          <p:nvPr>
            <p:extLst>
              <p:ext uri="{D42A27DB-BD31-4B8C-83A1-F6EECF244321}">
                <p14:modId xmlns:p14="http://schemas.microsoft.com/office/powerpoint/2010/main" val="496624991"/>
              </p:ext>
            </p:extLst>
          </p:nvPr>
        </p:nvGraphicFramePr>
        <p:xfrm>
          <a:off x="216287" y="2954637"/>
          <a:ext cx="2304656" cy="2165417"/>
        </p:xfrm>
        <a:graphic>
          <a:graphicData uri="http://schemas.openxmlformats.org/presentationml/2006/ole">
            <mc:AlternateContent xmlns:mc="http://schemas.openxmlformats.org/markup-compatibility/2006">
              <mc:Choice xmlns:v="urn:schemas-microsoft-com:vml" Requires="v">
                <p:oleObj spid="_x0000_s28713" r:id="rId3" imgW="3226831" imgH="1408154" progId="">
                  <p:embed/>
                </p:oleObj>
              </mc:Choice>
              <mc:Fallback>
                <p:oleObj r:id="rId3" imgW="3226831" imgH="1408154"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62500" t="2603" b="16702"/>
                      <a:stretch>
                        <a:fillRect/>
                      </a:stretch>
                    </p:blipFill>
                    <p:spPr bwMode="auto">
                      <a:xfrm>
                        <a:off x="216287" y="2954637"/>
                        <a:ext cx="2304656" cy="2165417"/>
                      </a:xfrm>
                      <a:prstGeom prst="rect">
                        <a:avLst/>
                      </a:prstGeom>
                      <a:noFill/>
                    </p:spPr>
                  </p:pic>
                </p:oleObj>
              </mc:Fallback>
            </mc:AlternateContent>
          </a:graphicData>
        </a:graphic>
      </p:graphicFrame>
      <p:graphicFrame>
        <p:nvGraphicFramePr>
          <p:cNvPr id="57" name="表格 56"/>
          <p:cNvGraphicFramePr>
            <a:graphicFrameLocks noGrp="1"/>
          </p:cNvGraphicFramePr>
          <p:nvPr>
            <p:extLst>
              <p:ext uri="{D42A27DB-BD31-4B8C-83A1-F6EECF244321}">
                <p14:modId xmlns:p14="http://schemas.microsoft.com/office/powerpoint/2010/main" val="1654771495"/>
              </p:ext>
            </p:extLst>
          </p:nvPr>
        </p:nvGraphicFramePr>
        <p:xfrm>
          <a:off x="3995936" y="4276284"/>
          <a:ext cx="1448165" cy="504056"/>
        </p:xfrm>
        <a:graphic>
          <a:graphicData uri="http://schemas.openxmlformats.org/drawingml/2006/table">
            <a:tbl>
              <a:tblPr firstRow="1" bandRow="1">
                <a:tableStyleId>{5C22544A-7EE6-4342-B048-85BDC9FD1C3A}</a:tableStyleId>
              </a:tblPr>
              <a:tblGrid>
                <a:gridCol w="543062"/>
                <a:gridCol w="543062"/>
                <a:gridCol w="362041"/>
              </a:tblGrid>
              <a:tr h="504056">
                <a:tc>
                  <a:txBody>
                    <a:bodyPr/>
                    <a:lstStyle/>
                    <a:p>
                      <a:pPr marL="0" algn="ctr" defTabSz="914400" rtl="0" eaLnBrk="1" latinLnBrk="0" hangingPunct="1"/>
                      <a:r>
                        <a:rPr lang="en-US" altLang="zh-CN" sz="1800" b="1" kern="1200" baseline="0" dirty="0" smtClean="0">
                          <a:solidFill>
                            <a:schemeClr val="bg1"/>
                          </a:solidFill>
                          <a:latin typeface="Microsoft YaHei" charset="-122"/>
                          <a:ea typeface="Microsoft YaHei" charset="-122"/>
                          <a:cs typeface="Microsoft YaHei" charset="-122"/>
                        </a:rPr>
                        <a:t>0</a:t>
                      </a:r>
                      <a:endParaRPr lang="zh-CN" altLang="en-US" sz="1800" b="1" kern="1200" baseline="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baseline="0" dirty="0" smtClean="0">
                          <a:solidFill>
                            <a:schemeClr val="bg1"/>
                          </a:solidFill>
                          <a:latin typeface="Microsoft YaHei" charset="-122"/>
                          <a:ea typeface="Microsoft YaHei" charset="-122"/>
                          <a:cs typeface="Microsoft YaHei" charset="-122"/>
                        </a:rPr>
                        <a:t>6</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cxnSp>
        <p:nvCxnSpPr>
          <p:cNvPr id="58" name="直线箭头连接符 57"/>
          <p:cNvCxnSpPr>
            <a:endCxn id="60" idx="1"/>
          </p:cNvCxnSpPr>
          <p:nvPr/>
        </p:nvCxnSpPr>
        <p:spPr>
          <a:xfrm>
            <a:off x="5220072" y="4528312"/>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9" name="直线箭头连接符 58"/>
          <p:cNvCxnSpPr/>
          <p:nvPr/>
        </p:nvCxnSpPr>
        <p:spPr>
          <a:xfrm>
            <a:off x="3563888" y="4528312"/>
            <a:ext cx="57933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60" name="表格 59"/>
          <p:cNvGraphicFramePr>
            <a:graphicFrameLocks noGrp="1"/>
          </p:cNvGraphicFramePr>
          <p:nvPr>
            <p:extLst>
              <p:ext uri="{D42A27DB-BD31-4B8C-83A1-F6EECF244321}">
                <p14:modId xmlns:p14="http://schemas.microsoft.com/office/powerpoint/2010/main" val="1831287815"/>
              </p:ext>
            </p:extLst>
          </p:nvPr>
        </p:nvGraphicFramePr>
        <p:xfrm>
          <a:off x="5652120" y="4276284"/>
          <a:ext cx="1448165" cy="504056"/>
        </p:xfrm>
        <a:graphic>
          <a:graphicData uri="http://schemas.openxmlformats.org/drawingml/2006/table">
            <a:tbl>
              <a:tblPr firstRow="1" bandRow="1">
                <a:tableStyleId>{5C22544A-7EE6-4342-B048-85BDC9FD1C3A}</a:tableStyleId>
              </a:tblPr>
              <a:tblGrid>
                <a:gridCol w="543062"/>
                <a:gridCol w="543062"/>
                <a:gridCol w="362041"/>
              </a:tblGrid>
              <a:tr h="504056">
                <a:tc>
                  <a:txBody>
                    <a:bodyPr/>
                    <a:lstStyle/>
                    <a:p>
                      <a:pPr marL="0" algn="ctr" defTabSz="914400" rtl="0" eaLnBrk="1" latinLnBrk="0" hangingPunct="1"/>
                      <a:r>
                        <a:rPr lang="en-US" altLang="zh-CN" sz="1800" b="1" kern="1200" dirty="0" smtClean="0">
                          <a:solidFill>
                            <a:schemeClr val="bg1"/>
                          </a:solidFill>
                          <a:latin typeface="Microsoft YaHei" charset="-122"/>
                          <a:ea typeface="Microsoft YaHei" charset="-122"/>
                          <a:cs typeface="Microsoft YaHei" charset="-122"/>
                        </a:rPr>
                        <a:t>3</a:t>
                      </a:r>
                      <a:endParaRPr lang="zh-CN" altLang="en-US" sz="18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6</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cxnSp>
        <p:nvCxnSpPr>
          <p:cNvPr id="61" name="直线箭头连接符 60"/>
          <p:cNvCxnSpPr>
            <a:endCxn id="62" idx="1"/>
          </p:cNvCxnSpPr>
          <p:nvPr/>
        </p:nvCxnSpPr>
        <p:spPr>
          <a:xfrm>
            <a:off x="6873840" y="4528312"/>
            <a:ext cx="426459" cy="46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62" name="表格 61"/>
          <p:cNvGraphicFramePr>
            <a:graphicFrameLocks noGrp="1"/>
          </p:cNvGraphicFramePr>
          <p:nvPr>
            <p:extLst>
              <p:ext uri="{D42A27DB-BD31-4B8C-83A1-F6EECF244321}">
                <p14:modId xmlns:p14="http://schemas.microsoft.com/office/powerpoint/2010/main" val="718677901"/>
              </p:ext>
            </p:extLst>
          </p:nvPr>
        </p:nvGraphicFramePr>
        <p:xfrm>
          <a:off x="7300299" y="4280910"/>
          <a:ext cx="1448165" cy="504056"/>
        </p:xfrm>
        <a:graphic>
          <a:graphicData uri="http://schemas.openxmlformats.org/drawingml/2006/table">
            <a:tbl>
              <a:tblPr firstRow="1" bandRow="1">
                <a:tableStyleId>{5C22544A-7EE6-4342-B048-85BDC9FD1C3A}</a:tableStyleId>
              </a:tblPr>
              <a:tblGrid>
                <a:gridCol w="543062"/>
                <a:gridCol w="543062"/>
                <a:gridCol w="362041"/>
              </a:tblGrid>
              <a:tr h="504056">
                <a:tc>
                  <a:txBody>
                    <a:bodyPr/>
                    <a:lstStyle/>
                    <a:p>
                      <a:pPr marL="0" algn="ctr" defTabSz="914400" rtl="0" eaLnBrk="1" latinLnBrk="0" hangingPunct="1"/>
                      <a:r>
                        <a:rPr lang="en-US" altLang="zh-CN" sz="1800" b="1" kern="1200" dirty="0" smtClean="0">
                          <a:solidFill>
                            <a:schemeClr val="bg1"/>
                          </a:solidFill>
                          <a:latin typeface="Microsoft YaHei" charset="-122"/>
                          <a:ea typeface="Microsoft YaHei" charset="-122"/>
                          <a:cs typeface="Microsoft YaHei" charset="-122"/>
                        </a:rPr>
                        <a:t>4</a:t>
                      </a:r>
                      <a:endParaRPr lang="zh-CN" altLang="en-US" sz="18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1</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cxnSp>
        <p:nvCxnSpPr>
          <p:cNvPr id="63" name="直线箭头连接符 62"/>
          <p:cNvCxnSpPr/>
          <p:nvPr/>
        </p:nvCxnSpPr>
        <p:spPr>
          <a:xfrm>
            <a:off x="3562874" y="4026017"/>
            <a:ext cx="57933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5" name="直线箭头连接符 64"/>
          <p:cNvCxnSpPr/>
          <p:nvPr/>
        </p:nvCxnSpPr>
        <p:spPr>
          <a:xfrm>
            <a:off x="3569477" y="5044554"/>
            <a:ext cx="57933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6" name="线形标注 1 (带边框和强调线) 85"/>
          <p:cNvSpPr/>
          <p:nvPr/>
        </p:nvSpPr>
        <p:spPr>
          <a:xfrm>
            <a:off x="450114" y="5612250"/>
            <a:ext cx="2010900" cy="648072"/>
          </a:xfrm>
          <a:prstGeom prst="accentBorderCallout1">
            <a:avLst>
              <a:gd name="adj1" fmla="val 75212"/>
              <a:gd name="adj2" fmla="val 104780"/>
              <a:gd name="adj3" fmla="val -64566"/>
              <a:gd name="adj4" fmla="val 138639"/>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smtClean="0">
                <a:solidFill>
                  <a:schemeClr val="bg1"/>
                </a:solidFill>
                <a:latin typeface="Microsoft YaHei" charset="-122"/>
                <a:ea typeface="Microsoft YaHei" charset="-122"/>
                <a:cs typeface="Microsoft YaHei" charset="-122"/>
              </a:rPr>
              <a:t>adjlist</a:t>
            </a:r>
            <a:endParaRPr kumimoji="1" lang="zh-CN" altLang="en-US" sz="2400" dirty="0">
              <a:solidFill>
                <a:schemeClr val="bg1"/>
              </a:solidFill>
              <a:latin typeface="Microsoft YaHei" charset="-122"/>
              <a:ea typeface="Microsoft YaHei" charset="-122"/>
              <a:cs typeface="Microsoft YaHei" charset="-122"/>
            </a:endParaRPr>
          </a:p>
        </p:txBody>
      </p:sp>
      <p:sp>
        <p:nvSpPr>
          <p:cNvPr id="87" name="线形标注 1 (带边框和强调线) 86"/>
          <p:cNvSpPr/>
          <p:nvPr/>
        </p:nvSpPr>
        <p:spPr>
          <a:xfrm>
            <a:off x="6898001" y="5745467"/>
            <a:ext cx="2010900" cy="648072"/>
          </a:xfrm>
          <a:prstGeom prst="accentBorderCallout1">
            <a:avLst>
              <a:gd name="adj1" fmla="val 78877"/>
              <a:gd name="adj2" fmla="val -5062"/>
              <a:gd name="adj3" fmla="val -77393"/>
              <a:gd name="adj4" fmla="val -99942"/>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err="1" smtClean="0">
                <a:solidFill>
                  <a:schemeClr val="bg1"/>
                </a:solidFill>
                <a:latin typeface="Microsoft YaHei" charset="-122"/>
                <a:ea typeface="Microsoft YaHei" charset="-122"/>
                <a:cs typeface="Microsoft YaHei" charset="-122"/>
              </a:rPr>
              <a:t>edgenode</a:t>
            </a:r>
            <a:endParaRPr kumimoji="1" lang="zh-CN" altLang="en-US" sz="2400" dirty="0">
              <a:solidFill>
                <a:schemeClr val="bg1"/>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24182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6"/>
                                        </p:tgtEl>
                                        <p:attrNameLst>
                                          <p:attrName>style.visibility</p:attrName>
                                        </p:attrNameLst>
                                      </p:cBhvr>
                                      <p:to>
                                        <p:strVal val="visible"/>
                                      </p:to>
                                    </p:set>
                                    <p:anim calcmode="lin" valueType="num">
                                      <p:cBhvr additive="base">
                                        <p:cTn id="13" dur="500" fill="hold"/>
                                        <p:tgtEl>
                                          <p:spTgt spid="56"/>
                                        </p:tgtEl>
                                        <p:attrNameLst>
                                          <p:attrName>ppt_x</p:attrName>
                                        </p:attrNameLst>
                                      </p:cBhvr>
                                      <p:tavLst>
                                        <p:tav tm="0">
                                          <p:val>
                                            <p:strVal val="#ppt_x"/>
                                          </p:val>
                                        </p:tav>
                                        <p:tav tm="100000">
                                          <p:val>
                                            <p:strVal val="#ppt_x"/>
                                          </p:val>
                                        </p:tav>
                                      </p:tavLst>
                                    </p:anim>
                                    <p:anim calcmode="lin" valueType="num">
                                      <p:cBhvr additive="base">
                                        <p:cTn id="14"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6"/>
                                        </p:tgtEl>
                                        <p:attrNameLst>
                                          <p:attrName>style.visibility</p:attrName>
                                        </p:attrNameLst>
                                      </p:cBhvr>
                                      <p:to>
                                        <p:strVal val="visible"/>
                                      </p:to>
                                    </p:set>
                                    <p:anim calcmode="lin" valueType="num">
                                      <p:cBhvr additive="base">
                                        <p:cTn id="19" dur="500" fill="hold"/>
                                        <p:tgtEl>
                                          <p:spTgt spid="66"/>
                                        </p:tgtEl>
                                        <p:attrNameLst>
                                          <p:attrName>ppt_x</p:attrName>
                                        </p:attrNameLst>
                                      </p:cBhvr>
                                      <p:tavLst>
                                        <p:tav tm="0">
                                          <p:val>
                                            <p:strVal val="#ppt_x"/>
                                          </p:val>
                                        </p:tav>
                                        <p:tav tm="100000">
                                          <p:val>
                                            <p:strVal val="#ppt_x"/>
                                          </p:val>
                                        </p:tav>
                                      </p:tavLst>
                                    </p:anim>
                                    <p:anim calcmode="lin" valueType="num">
                                      <p:cBhvr additive="base">
                                        <p:cTn id="20" dur="500" fill="hold"/>
                                        <p:tgtEl>
                                          <p:spTgt spid="6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anim calcmode="lin" valueType="num">
                                      <p:cBhvr additive="base">
                                        <p:cTn id="23" dur="500" fill="hold"/>
                                        <p:tgtEl>
                                          <p:spTgt spid="64"/>
                                        </p:tgtEl>
                                        <p:attrNameLst>
                                          <p:attrName>ppt_x</p:attrName>
                                        </p:attrNameLst>
                                      </p:cBhvr>
                                      <p:tavLst>
                                        <p:tav tm="0">
                                          <p:val>
                                            <p:strVal val="#ppt_x"/>
                                          </p:val>
                                        </p:tav>
                                        <p:tav tm="100000">
                                          <p:val>
                                            <p:strVal val="#ppt_x"/>
                                          </p:val>
                                        </p:tav>
                                      </p:tavLst>
                                    </p:anim>
                                    <p:anim calcmode="lin" valueType="num">
                                      <p:cBhvr additive="base">
                                        <p:cTn id="24" dur="500" fill="hold"/>
                                        <p:tgtEl>
                                          <p:spTgt spid="6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ppt_x"/>
                                          </p:val>
                                        </p:tav>
                                        <p:tav tm="100000">
                                          <p:val>
                                            <p:strVal val="#ppt_x"/>
                                          </p:val>
                                        </p:tav>
                                      </p:tavLst>
                                    </p:anim>
                                    <p:anim calcmode="lin" valueType="num">
                                      <p:cBhvr additive="base">
                                        <p:cTn id="52" dur="500" fill="hold"/>
                                        <p:tgtEl>
                                          <p:spTgt spid="18"/>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57"/>
                                        </p:tgtEl>
                                        <p:attrNameLst>
                                          <p:attrName>style.visibility</p:attrName>
                                        </p:attrNameLst>
                                      </p:cBhvr>
                                      <p:to>
                                        <p:strVal val="visible"/>
                                      </p:to>
                                    </p:set>
                                    <p:anim calcmode="lin" valueType="num">
                                      <p:cBhvr additive="base">
                                        <p:cTn id="55" dur="500" fill="hold"/>
                                        <p:tgtEl>
                                          <p:spTgt spid="57"/>
                                        </p:tgtEl>
                                        <p:attrNameLst>
                                          <p:attrName>ppt_x</p:attrName>
                                        </p:attrNameLst>
                                      </p:cBhvr>
                                      <p:tavLst>
                                        <p:tav tm="0">
                                          <p:val>
                                            <p:strVal val="#ppt_x"/>
                                          </p:val>
                                        </p:tav>
                                        <p:tav tm="100000">
                                          <p:val>
                                            <p:strVal val="#ppt_x"/>
                                          </p:val>
                                        </p:tav>
                                      </p:tavLst>
                                    </p:anim>
                                    <p:anim calcmode="lin" valueType="num">
                                      <p:cBhvr additive="base">
                                        <p:cTn id="56" dur="500" fill="hold"/>
                                        <p:tgtEl>
                                          <p:spTgt spid="57"/>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58"/>
                                        </p:tgtEl>
                                        <p:attrNameLst>
                                          <p:attrName>style.visibility</p:attrName>
                                        </p:attrNameLst>
                                      </p:cBhvr>
                                      <p:to>
                                        <p:strVal val="visible"/>
                                      </p:to>
                                    </p:set>
                                    <p:anim calcmode="lin" valueType="num">
                                      <p:cBhvr additive="base">
                                        <p:cTn id="59" dur="500" fill="hold"/>
                                        <p:tgtEl>
                                          <p:spTgt spid="58"/>
                                        </p:tgtEl>
                                        <p:attrNameLst>
                                          <p:attrName>ppt_x</p:attrName>
                                        </p:attrNameLst>
                                      </p:cBhvr>
                                      <p:tavLst>
                                        <p:tav tm="0">
                                          <p:val>
                                            <p:strVal val="#ppt_x"/>
                                          </p:val>
                                        </p:tav>
                                        <p:tav tm="100000">
                                          <p:val>
                                            <p:strVal val="#ppt_x"/>
                                          </p:val>
                                        </p:tav>
                                      </p:tavLst>
                                    </p:anim>
                                    <p:anim calcmode="lin" valueType="num">
                                      <p:cBhvr additive="base">
                                        <p:cTn id="60" dur="500" fill="hold"/>
                                        <p:tgtEl>
                                          <p:spTgt spid="58"/>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59"/>
                                        </p:tgtEl>
                                        <p:attrNameLst>
                                          <p:attrName>style.visibility</p:attrName>
                                        </p:attrNameLst>
                                      </p:cBhvr>
                                      <p:to>
                                        <p:strVal val="visible"/>
                                      </p:to>
                                    </p:set>
                                    <p:anim calcmode="lin" valueType="num">
                                      <p:cBhvr additive="base">
                                        <p:cTn id="63" dur="500" fill="hold"/>
                                        <p:tgtEl>
                                          <p:spTgt spid="59"/>
                                        </p:tgtEl>
                                        <p:attrNameLst>
                                          <p:attrName>ppt_x</p:attrName>
                                        </p:attrNameLst>
                                      </p:cBhvr>
                                      <p:tavLst>
                                        <p:tav tm="0">
                                          <p:val>
                                            <p:strVal val="#ppt_x"/>
                                          </p:val>
                                        </p:tav>
                                        <p:tav tm="100000">
                                          <p:val>
                                            <p:strVal val="#ppt_x"/>
                                          </p:val>
                                        </p:tav>
                                      </p:tavLst>
                                    </p:anim>
                                    <p:anim calcmode="lin" valueType="num">
                                      <p:cBhvr additive="base">
                                        <p:cTn id="64" dur="500" fill="hold"/>
                                        <p:tgtEl>
                                          <p:spTgt spid="59"/>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60"/>
                                        </p:tgtEl>
                                        <p:attrNameLst>
                                          <p:attrName>style.visibility</p:attrName>
                                        </p:attrNameLst>
                                      </p:cBhvr>
                                      <p:to>
                                        <p:strVal val="visible"/>
                                      </p:to>
                                    </p:set>
                                    <p:anim calcmode="lin" valueType="num">
                                      <p:cBhvr additive="base">
                                        <p:cTn id="67" dur="500" fill="hold"/>
                                        <p:tgtEl>
                                          <p:spTgt spid="60"/>
                                        </p:tgtEl>
                                        <p:attrNameLst>
                                          <p:attrName>ppt_x</p:attrName>
                                        </p:attrNameLst>
                                      </p:cBhvr>
                                      <p:tavLst>
                                        <p:tav tm="0">
                                          <p:val>
                                            <p:strVal val="#ppt_x"/>
                                          </p:val>
                                        </p:tav>
                                        <p:tav tm="100000">
                                          <p:val>
                                            <p:strVal val="#ppt_x"/>
                                          </p:val>
                                        </p:tav>
                                      </p:tavLst>
                                    </p:anim>
                                    <p:anim calcmode="lin" valueType="num">
                                      <p:cBhvr additive="base">
                                        <p:cTn id="68" dur="500" fill="hold"/>
                                        <p:tgtEl>
                                          <p:spTgt spid="60"/>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61"/>
                                        </p:tgtEl>
                                        <p:attrNameLst>
                                          <p:attrName>style.visibility</p:attrName>
                                        </p:attrNameLst>
                                      </p:cBhvr>
                                      <p:to>
                                        <p:strVal val="visible"/>
                                      </p:to>
                                    </p:set>
                                    <p:anim calcmode="lin" valueType="num">
                                      <p:cBhvr additive="base">
                                        <p:cTn id="71" dur="500" fill="hold"/>
                                        <p:tgtEl>
                                          <p:spTgt spid="61"/>
                                        </p:tgtEl>
                                        <p:attrNameLst>
                                          <p:attrName>ppt_x</p:attrName>
                                        </p:attrNameLst>
                                      </p:cBhvr>
                                      <p:tavLst>
                                        <p:tav tm="0">
                                          <p:val>
                                            <p:strVal val="#ppt_x"/>
                                          </p:val>
                                        </p:tav>
                                        <p:tav tm="100000">
                                          <p:val>
                                            <p:strVal val="#ppt_x"/>
                                          </p:val>
                                        </p:tav>
                                      </p:tavLst>
                                    </p:anim>
                                    <p:anim calcmode="lin" valueType="num">
                                      <p:cBhvr additive="base">
                                        <p:cTn id="72" dur="500" fill="hold"/>
                                        <p:tgtEl>
                                          <p:spTgt spid="6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62"/>
                                        </p:tgtEl>
                                        <p:attrNameLst>
                                          <p:attrName>style.visibility</p:attrName>
                                        </p:attrNameLst>
                                      </p:cBhvr>
                                      <p:to>
                                        <p:strVal val="visible"/>
                                      </p:to>
                                    </p:set>
                                    <p:anim calcmode="lin" valueType="num">
                                      <p:cBhvr additive="base">
                                        <p:cTn id="75" dur="500" fill="hold"/>
                                        <p:tgtEl>
                                          <p:spTgt spid="62"/>
                                        </p:tgtEl>
                                        <p:attrNameLst>
                                          <p:attrName>ppt_x</p:attrName>
                                        </p:attrNameLst>
                                      </p:cBhvr>
                                      <p:tavLst>
                                        <p:tav tm="0">
                                          <p:val>
                                            <p:strVal val="#ppt_x"/>
                                          </p:val>
                                        </p:tav>
                                        <p:tav tm="100000">
                                          <p:val>
                                            <p:strVal val="#ppt_x"/>
                                          </p:val>
                                        </p:tav>
                                      </p:tavLst>
                                    </p:anim>
                                    <p:anim calcmode="lin" valueType="num">
                                      <p:cBhvr additive="base">
                                        <p:cTn id="76" dur="500" fill="hold"/>
                                        <p:tgtEl>
                                          <p:spTgt spid="62"/>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63"/>
                                        </p:tgtEl>
                                        <p:attrNameLst>
                                          <p:attrName>style.visibility</p:attrName>
                                        </p:attrNameLst>
                                      </p:cBhvr>
                                      <p:to>
                                        <p:strVal val="visible"/>
                                      </p:to>
                                    </p:set>
                                    <p:anim calcmode="lin" valueType="num">
                                      <p:cBhvr additive="base">
                                        <p:cTn id="79" dur="500" fill="hold"/>
                                        <p:tgtEl>
                                          <p:spTgt spid="63"/>
                                        </p:tgtEl>
                                        <p:attrNameLst>
                                          <p:attrName>ppt_x</p:attrName>
                                        </p:attrNameLst>
                                      </p:cBhvr>
                                      <p:tavLst>
                                        <p:tav tm="0">
                                          <p:val>
                                            <p:strVal val="#ppt_x"/>
                                          </p:val>
                                        </p:tav>
                                        <p:tav tm="100000">
                                          <p:val>
                                            <p:strVal val="#ppt_x"/>
                                          </p:val>
                                        </p:tav>
                                      </p:tavLst>
                                    </p:anim>
                                    <p:anim calcmode="lin" valueType="num">
                                      <p:cBhvr additive="base">
                                        <p:cTn id="80" dur="500" fill="hold"/>
                                        <p:tgtEl>
                                          <p:spTgt spid="63"/>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65"/>
                                        </p:tgtEl>
                                        <p:attrNameLst>
                                          <p:attrName>style.visibility</p:attrName>
                                        </p:attrNameLst>
                                      </p:cBhvr>
                                      <p:to>
                                        <p:strVal val="visible"/>
                                      </p:to>
                                    </p:set>
                                    <p:anim calcmode="lin" valueType="num">
                                      <p:cBhvr additive="base">
                                        <p:cTn id="83" dur="500" fill="hold"/>
                                        <p:tgtEl>
                                          <p:spTgt spid="65"/>
                                        </p:tgtEl>
                                        <p:attrNameLst>
                                          <p:attrName>ppt_x</p:attrName>
                                        </p:attrNameLst>
                                      </p:cBhvr>
                                      <p:tavLst>
                                        <p:tav tm="0">
                                          <p:val>
                                            <p:strVal val="#ppt_x"/>
                                          </p:val>
                                        </p:tav>
                                        <p:tav tm="100000">
                                          <p:val>
                                            <p:strVal val="#ppt_x"/>
                                          </p:val>
                                        </p:tav>
                                      </p:tavLst>
                                    </p:anim>
                                    <p:anim calcmode="lin" valueType="num">
                                      <p:cBhvr additive="base">
                                        <p:cTn id="84"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86"/>
                                        </p:tgtEl>
                                        <p:attrNameLst>
                                          <p:attrName>style.visibility</p:attrName>
                                        </p:attrNameLst>
                                      </p:cBhvr>
                                      <p:to>
                                        <p:strVal val="visible"/>
                                      </p:to>
                                    </p:set>
                                    <p:anim calcmode="lin" valueType="num">
                                      <p:cBhvr additive="base">
                                        <p:cTn id="89" dur="500" fill="hold"/>
                                        <p:tgtEl>
                                          <p:spTgt spid="86"/>
                                        </p:tgtEl>
                                        <p:attrNameLst>
                                          <p:attrName>ppt_x</p:attrName>
                                        </p:attrNameLst>
                                      </p:cBhvr>
                                      <p:tavLst>
                                        <p:tav tm="0">
                                          <p:val>
                                            <p:strVal val="#ppt_x"/>
                                          </p:val>
                                        </p:tav>
                                        <p:tav tm="100000">
                                          <p:val>
                                            <p:strVal val="#ppt_x"/>
                                          </p:val>
                                        </p:tav>
                                      </p:tavLst>
                                    </p:anim>
                                    <p:anim calcmode="lin" valueType="num">
                                      <p:cBhvr additive="base">
                                        <p:cTn id="90"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87"/>
                                        </p:tgtEl>
                                        <p:attrNameLst>
                                          <p:attrName>style.visibility</p:attrName>
                                        </p:attrNameLst>
                                      </p:cBhvr>
                                      <p:to>
                                        <p:strVal val="visible"/>
                                      </p:to>
                                    </p:set>
                                    <p:anim calcmode="lin" valueType="num">
                                      <p:cBhvr additive="base">
                                        <p:cTn id="95" dur="500" fill="hold"/>
                                        <p:tgtEl>
                                          <p:spTgt spid="87"/>
                                        </p:tgtEl>
                                        <p:attrNameLst>
                                          <p:attrName>ppt_x</p:attrName>
                                        </p:attrNameLst>
                                      </p:cBhvr>
                                      <p:tavLst>
                                        <p:tav tm="0">
                                          <p:val>
                                            <p:strVal val="#ppt_x"/>
                                          </p:val>
                                        </p:tav>
                                        <p:tav tm="100000">
                                          <p:val>
                                            <p:strVal val="#ppt_x"/>
                                          </p:val>
                                        </p:tav>
                                      </p:tavLst>
                                    </p:anim>
                                    <p:anim calcmode="lin" valueType="num">
                                      <p:cBhvr additive="base">
                                        <p:cTn id="96"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5</a:t>
            </a:r>
            <a:r>
              <a:rPr lang="zh-CN" altLang="en-US" dirty="0">
                <a:latin typeface="黑体" pitchFamily="49" charset="-122"/>
                <a:ea typeface="黑体" pitchFamily="49" charset="-122"/>
              </a:rPr>
              <a:t> 图的邻接表存储结构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3" name="组 2"/>
          <p:cNvGrpSpPr/>
          <p:nvPr/>
        </p:nvGrpSpPr>
        <p:grpSpPr>
          <a:xfrm>
            <a:off x="467543" y="1124743"/>
            <a:ext cx="7992889" cy="1296145"/>
            <a:chOff x="-734215" y="989582"/>
            <a:chExt cx="7992889" cy="1296145"/>
          </a:xfrm>
        </p:grpSpPr>
        <p:sp>
          <p:nvSpPr>
            <p:cNvPr id="20" name="文本框 19"/>
            <p:cNvSpPr txBox="1"/>
            <p:nvPr/>
          </p:nvSpPr>
          <p:spPr>
            <a:xfrm>
              <a:off x="-734215" y="1023248"/>
              <a:ext cx="1584176" cy="646331"/>
            </a:xfrm>
            <a:prstGeom prst="rect">
              <a:avLst/>
            </a:prstGeom>
            <a:noFill/>
          </p:spPr>
          <p:txBody>
            <a:bodyPr wrap="square" rtlCol="0">
              <a:spAutoFit/>
            </a:bodyPr>
            <a:lstStyle/>
            <a:p>
              <a:pPr algn="ctr"/>
              <a:r>
                <a:rPr kumimoji="1" lang="zh-CN" altLang="en-US" sz="3600" dirty="0" smtClean="0">
                  <a:solidFill>
                    <a:srgbClr val="02BAF8"/>
                  </a:solidFill>
                  <a:latin typeface="Microsoft YaHei" charset="-122"/>
                  <a:ea typeface="Microsoft YaHei" charset="-122"/>
                  <a:cs typeface="Microsoft YaHei" charset="-122"/>
                </a:rPr>
                <a:t>邻接表</a:t>
              </a:r>
              <a:endParaRPr kumimoji="1" lang="zh-CN" altLang="en-US" sz="3600" dirty="0">
                <a:solidFill>
                  <a:srgbClr val="02BAF8"/>
                </a:solidFill>
                <a:latin typeface="Microsoft YaHei" charset="-122"/>
                <a:ea typeface="Microsoft YaHei" charset="-122"/>
                <a:cs typeface="Microsoft YaHei" charset="-122"/>
              </a:endParaRPr>
            </a:p>
          </p:txBody>
        </p:sp>
        <p:cxnSp>
          <p:nvCxnSpPr>
            <p:cNvPr id="21" name="直线连接符 20"/>
            <p:cNvCxnSpPr/>
            <p:nvPr/>
          </p:nvCxnSpPr>
          <p:spPr>
            <a:xfrm>
              <a:off x="921969" y="989582"/>
              <a:ext cx="0" cy="1224000"/>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993977" y="989584"/>
              <a:ext cx="6264697" cy="129614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smtClean="0">
                  <a:solidFill>
                    <a:schemeClr val="tx1"/>
                  </a:solidFill>
                  <a:latin typeface="Microsoft YaHei" charset="-122"/>
                  <a:ea typeface="Microsoft YaHei" charset="-122"/>
                  <a:cs typeface="Microsoft YaHei" charset="-122"/>
                </a:rPr>
                <a:t>对图中的每个顶点建立一个邻接关系的单链表，并把它们的表头用一维向量（数组）存储的表示方法</a:t>
              </a:r>
              <a:endParaRPr kumimoji="1" lang="zh-CN" altLang="en-US" sz="2400" dirty="0">
                <a:solidFill>
                  <a:schemeClr val="tx1"/>
                </a:solidFill>
                <a:latin typeface="Microsoft YaHei" charset="-122"/>
                <a:ea typeface="Microsoft YaHei" charset="-122"/>
                <a:cs typeface="Microsoft YaHei" charset="-122"/>
              </a:endParaRPr>
            </a:p>
          </p:txBody>
        </p:sp>
      </p:grpSp>
      <p:pic>
        <p:nvPicPr>
          <p:cNvPr id="6" name="图片 5"/>
          <p:cNvPicPr>
            <a:picLocks noChangeAspect="1"/>
          </p:cNvPicPr>
          <p:nvPr/>
        </p:nvPicPr>
        <p:blipFill>
          <a:blip r:embed="rId2"/>
          <a:stretch>
            <a:fillRect/>
          </a:stretch>
        </p:blipFill>
        <p:spPr>
          <a:xfrm>
            <a:off x="259975" y="2752912"/>
            <a:ext cx="8585200" cy="3035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7145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5</a:t>
            </a:r>
            <a:r>
              <a:rPr lang="zh-CN" altLang="en-US" dirty="0" smtClean="0">
                <a:latin typeface="黑体" pitchFamily="49" charset="-122"/>
                <a:ea typeface="黑体" pitchFamily="49" charset="-122"/>
              </a:rPr>
              <a:t> </a:t>
            </a:r>
            <a:r>
              <a:rPr lang="zh-CN" altLang="en-US" dirty="0">
                <a:latin typeface="黑体" pitchFamily="49" charset="-122"/>
                <a:ea typeface="黑体" pitchFamily="49" charset="-122"/>
              </a:rPr>
              <a:t>图的</a:t>
            </a:r>
            <a:r>
              <a:rPr lang="zh-CN" altLang="en-US" dirty="0" smtClean="0">
                <a:latin typeface="黑体" pitchFamily="49" charset="-122"/>
                <a:ea typeface="黑体" pitchFamily="49" charset="-122"/>
              </a:rPr>
              <a:t>邻接表存储</a:t>
            </a:r>
            <a:r>
              <a:rPr lang="zh-CN" altLang="en-US" dirty="0">
                <a:latin typeface="黑体" pitchFamily="49" charset="-122"/>
                <a:ea typeface="黑体" pitchFamily="49" charset="-122"/>
              </a:rPr>
              <a:t>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12" name="组 11"/>
          <p:cNvGrpSpPr/>
          <p:nvPr/>
        </p:nvGrpSpPr>
        <p:grpSpPr>
          <a:xfrm>
            <a:off x="179512" y="964527"/>
            <a:ext cx="8928992" cy="910775"/>
            <a:chOff x="179512" y="964527"/>
            <a:chExt cx="8928992" cy="910775"/>
          </a:xfrm>
        </p:grpSpPr>
        <p:sp>
          <p:nvSpPr>
            <p:cNvPr id="37"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1</a:t>
              </a:r>
              <a:endParaRPr lang="en-US" sz="2400" dirty="0">
                <a:solidFill>
                  <a:prstClr val="white"/>
                </a:solidFill>
                <a:latin typeface="Microsoft YaHei" charset="-122"/>
                <a:ea typeface="Microsoft YaHei" charset="-122"/>
                <a:cs typeface="Microsoft YaHei" charset="-122"/>
              </a:endParaRPr>
            </a:p>
          </p:txBody>
        </p:sp>
        <p:sp>
          <p:nvSpPr>
            <p:cNvPr id="38" name="矩形 37"/>
            <p:cNvSpPr/>
            <p:nvPr/>
          </p:nvSpPr>
          <p:spPr>
            <a:xfrm>
              <a:off x="1043608" y="964527"/>
              <a:ext cx="8064896" cy="497957"/>
            </a:xfrm>
            <a:prstGeom prst="rect">
              <a:avLst/>
            </a:prstGeom>
          </p:spPr>
          <p:txBody>
            <a:bodyPr wrap="square">
              <a:spAutoFit/>
            </a:bodyPr>
            <a:lstStyle/>
            <a:p>
              <a:pPr>
                <a:lnSpc>
                  <a:spcPct val="120000"/>
                </a:lnSpc>
              </a:pPr>
              <a:r>
                <a:rPr lang="zh-CN" altLang="en-US" sz="2400" b="1" dirty="0" smtClean="0">
                  <a:latin typeface="Microsoft YaHei" charset="-122"/>
                  <a:ea typeface="Microsoft YaHei" charset="-122"/>
                  <a:cs typeface="Microsoft YaHei" charset="-122"/>
                </a:rPr>
                <a:t>初始化图的邻接表</a:t>
              </a:r>
              <a:endParaRPr lang="zh-CN" altLang="en-US" sz="2400" b="1" dirty="0">
                <a:latin typeface="Microsoft YaHei" charset="-122"/>
                <a:ea typeface="Microsoft YaHei" charset="-122"/>
                <a:cs typeface="Microsoft YaHei" charset="-122"/>
              </a:endParaRPr>
            </a:p>
          </p:txBody>
        </p:sp>
        <p:cxnSp>
          <p:nvCxnSpPr>
            <p:cNvPr id="39" name="直线连接符 38"/>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pic>
        <p:nvPicPr>
          <p:cNvPr id="3" name="图片 2"/>
          <p:cNvPicPr>
            <a:picLocks noChangeAspect="1"/>
          </p:cNvPicPr>
          <p:nvPr/>
        </p:nvPicPr>
        <p:blipFill>
          <a:blip r:embed="rId2"/>
          <a:stretch>
            <a:fillRect/>
          </a:stretch>
        </p:blipFill>
        <p:spPr>
          <a:xfrm>
            <a:off x="1612900" y="2444750"/>
            <a:ext cx="5918200" cy="1968500"/>
          </a:xfrm>
          <a:prstGeom prst="rect">
            <a:avLst/>
          </a:prstGeom>
        </p:spPr>
      </p:pic>
    </p:spTree>
    <p:extLst>
      <p:ext uri="{BB962C8B-B14F-4D97-AF65-F5344CB8AC3E}">
        <p14:creationId xmlns:p14="http://schemas.microsoft.com/office/powerpoint/2010/main" val="2056364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5</a:t>
            </a:r>
            <a:r>
              <a:rPr lang="zh-CN" altLang="en-US" dirty="0" smtClean="0">
                <a:latin typeface="黑体" pitchFamily="49" charset="-122"/>
                <a:ea typeface="黑体" pitchFamily="49" charset="-122"/>
              </a:rPr>
              <a:t> </a:t>
            </a:r>
            <a:r>
              <a:rPr lang="zh-CN" altLang="en-US" dirty="0">
                <a:latin typeface="黑体" pitchFamily="49" charset="-122"/>
                <a:ea typeface="黑体" pitchFamily="49" charset="-122"/>
              </a:rPr>
              <a:t>图的</a:t>
            </a:r>
            <a:r>
              <a:rPr lang="zh-CN" altLang="en-US" dirty="0" smtClean="0">
                <a:latin typeface="黑体" pitchFamily="49" charset="-122"/>
                <a:ea typeface="黑体" pitchFamily="49" charset="-122"/>
              </a:rPr>
              <a:t>邻接表存储</a:t>
            </a:r>
            <a:r>
              <a:rPr lang="zh-CN" altLang="en-US" dirty="0">
                <a:latin typeface="黑体" pitchFamily="49" charset="-122"/>
                <a:ea typeface="黑体" pitchFamily="49" charset="-122"/>
              </a:rPr>
              <a:t>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12" name="组 11"/>
          <p:cNvGrpSpPr/>
          <p:nvPr/>
        </p:nvGrpSpPr>
        <p:grpSpPr>
          <a:xfrm>
            <a:off x="179512" y="964527"/>
            <a:ext cx="8928992" cy="910775"/>
            <a:chOff x="179512" y="964527"/>
            <a:chExt cx="8928992" cy="910775"/>
          </a:xfrm>
        </p:grpSpPr>
        <p:sp>
          <p:nvSpPr>
            <p:cNvPr id="37"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smtClean="0">
                  <a:solidFill>
                    <a:prstClr val="white"/>
                  </a:solidFill>
                  <a:latin typeface="Microsoft YaHei" charset="-122"/>
                  <a:ea typeface="Microsoft YaHei" charset="-122"/>
                  <a:cs typeface="Microsoft YaHei" charset="-122"/>
                </a:rPr>
                <a:t>2</a:t>
              </a:r>
              <a:endParaRPr lang="en-US" sz="2400" dirty="0">
                <a:solidFill>
                  <a:prstClr val="white"/>
                </a:solidFill>
                <a:latin typeface="Microsoft YaHei" charset="-122"/>
                <a:ea typeface="Microsoft YaHei" charset="-122"/>
                <a:cs typeface="Microsoft YaHei" charset="-122"/>
              </a:endParaRPr>
            </a:p>
          </p:txBody>
        </p:sp>
        <p:sp>
          <p:nvSpPr>
            <p:cNvPr id="38" name="矩形 37"/>
            <p:cNvSpPr/>
            <p:nvPr/>
          </p:nvSpPr>
          <p:spPr>
            <a:xfrm>
              <a:off x="1043608" y="964527"/>
              <a:ext cx="8064896" cy="497957"/>
            </a:xfrm>
            <a:prstGeom prst="rect">
              <a:avLst/>
            </a:prstGeom>
          </p:spPr>
          <p:txBody>
            <a:bodyPr wrap="square">
              <a:spAutoFit/>
            </a:bodyPr>
            <a:lstStyle/>
            <a:p>
              <a:pPr>
                <a:lnSpc>
                  <a:spcPct val="120000"/>
                </a:lnSpc>
              </a:pPr>
              <a:r>
                <a:rPr lang="zh-CN" altLang="en-US" sz="2400" b="1" dirty="0" smtClean="0">
                  <a:latin typeface="Microsoft YaHei" charset="-122"/>
                  <a:ea typeface="Microsoft YaHei" charset="-122"/>
                  <a:cs typeface="Microsoft YaHei" charset="-122"/>
                </a:rPr>
                <a:t>根据边集生成邻接表</a:t>
              </a:r>
              <a:endParaRPr lang="zh-CN" altLang="en-US" sz="2400" b="1" dirty="0">
                <a:latin typeface="Microsoft YaHei" charset="-122"/>
                <a:ea typeface="Microsoft YaHei" charset="-122"/>
                <a:cs typeface="Microsoft YaHei" charset="-122"/>
              </a:endParaRPr>
            </a:p>
          </p:txBody>
        </p:sp>
        <p:cxnSp>
          <p:nvCxnSpPr>
            <p:cNvPr id="39" name="直线连接符 38"/>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pic>
        <p:nvPicPr>
          <p:cNvPr id="7" name="图片 6"/>
          <p:cNvPicPr>
            <a:picLocks noChangeAspect="1"/>
          </p:cNvPicPr>
          <p:nvPr/>
        </p:nvPicPr>
        <p:blipFill>
          <a:blip r:embed="rId2"/>
          <a:stretch>
            <a:fillRect/>
          </a:stretch>
        </p:blipFill>
        <p:spPr>
          <a:xfrm>
            <a:off x="1916481" y="1626323"/>
            <a:ext cx="5272188" cy="51011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170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5</a:t>
            </a:r>
            <a:r>
              <a:rPr lang="zh-CN" altLang="en-US" dirty="0" smtClean="0">
                <a:latin typeface="黑体" pitchFamily="49" charset="-122"/>
                <a:ea typeface="黑体" pitchFamily="49" charset="-122"/>
              </a:rPr>
              <a:t> </a:t>
            </a:r>
            <a:r>
              <a:rPr lang="zh-CN" altLang="en-US" dirty="0">
                <a:latin typeface="黑体" pitchFamily="49" charset="-122"/>
                <a:ea typeface="黑体" pitchFamily="49" charset="-122"/>
              </a:rPr>
              <a:t>图的</a:t>
            </a:r>
            <a:r>
              <a:rPr lang="zh-CN" altLang="en-US" dirty="0" smtClean="0">
                <a:latin typeface="黑体" pitchFamily="49" charset="-122"/>
                <a:ea typeface="黑体" pitchFamily="49" charset="-122"/>
              </a:rPr>
              <a:t>邻接表存储</a:t>
            </a:r>
            <a:r>
              <a:rPr lang="zh-CN" altLang="en-US" dirty="0">
                <a:latin typeface="黑体" pitchFamily="49" charset="-122"/>
                <a:ea typeface="黑体" pitchFamily="49" charset="-122"/>
              </a:rPr>
              <a:t>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12" name="组 11"/>
          <p:cNvGrpSpPr/>
          <p:nvPr/>
        </p:nvGrpSpPr>
        <p:grpSpPr>
          <a:xfrm>
            <a:off x="179512" y="964527"/>
            <a:ext cx="8928992" cy="910775"/>
            <a:chOff x="179512" y="964527"/>
            <a:chExt cx="8928992" cy="910775"/>
          </a:xfrm>
        </p:grpSpPr>
        <p:sp>
          <p:nvSpPr>
            <p:cNvPr id="37"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smtClean="0">
                  <a:solidFill>
                    <a:prstClr val="white"/>
                  </a:solidFill>
                  <a:latin typeface="Microsoft YaHei" charset="-122"/>
                  <a:ea typeface="Microsoft YaHei" charset="-122"/>
                  <a:cs typeface="Microsoft YaHei" charset="-122"/>
                </a:rPr>
                <a:t>3</a:t>
              </a:r>
              <a:endParaRPr lang="en-US" sz="2400" dirty="0">
                <a:solidFill>
                  <a:prstClr val="white"/>
                </a:solidFill>
                <a:latin typeface="Microsoft YaHei" charset="-122"/>
                <a:ea typeface="Microsoft YaHei" charset="-122"/>
                <a:cs typeface="Microsoft YaHei" charset="-122"/>
              </a:endParaRPr>
            </a:p>
          </p:txBody>
        </p:sp>
        <p:sp>
          <p:nvSpPr>
            <p:cNvPr id="38" name="矩形 37"/>
            <p:cNvSpPr/>
            <p:nvPr/>
          </p:nvSpPr>
          <p:spPr>
            <a:xfrm>
              <a:off x="1043608" y="964527"/>
              <a:ext cx="8064896" cy="497957"/>
            </a:xfrm>
            <a:prstGeom prst="rect">
              <a:avLst/>
            </a:prstGeom>
          </p:spPr>
          <p:txBody>
            <a:bodyPr wrap="square">
              <a:spAutoFit/>
            </a:bodyPr>
            <a:lstStyle/>
            <a:p>
              <a:pPr>
                <a:lnSpc>
                  <a:spcPct val="120000"/>
                </a:lnSpc>
              </a:pPr>
              <a:r>
                <a:rPr lang="zh-CN" altLang="en-US" sz="2400" b="1" dirty="0" smtClean="0">
                  <a:latin typeface="Microsoft YaHei" charset="-122"/>
                  <a:ea typeface="Microsoft YaHei" charset="-122"/>
                  <a:cs typeface="Microsoft YaHei" charset="-122"/>
                </a:rPr>
                <a:t>根据图的邻接表输出二元组表示</a:t>
              </a:r>
              <a:endParaRPr lang="zh-CN" altLang="en-US" sz="2400" b="1" dirty="0">
                <a:latin typeface="Microsoft YaHei" charset="-122"/>
                <a:ea typeface="Microsoft YaHei" charset="-122"/>
                <a:cs typeface="Microsoft YaHei" charset="-122"/>
              </a:endParaRPr>
            </a:p>
          </p:txBody>
        </p:sp>
        <p:cxnSp>
          <p:nvCxnSpPr>
            <p:cNvPr id="39" name="直线连接符 38"/>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pic>
        <p:nvPicPr>
          <p:cNvPr id="6" name="图片 5"/>
          <p:cNvPicPr>
            <a:picLocks noChangeAspect="1"/>
          </p:cNvPicPr>
          <p:nvPr/>
        </p:nvPicPr>
        <p:blipFill>
          <a:blip r:embed="rId2"/>
          <a:stretch>
            <a:fillRect/>
          </a:stretch>
        </p:blipFill>
        <p:spPr>
          <a:xfrm>
            <a:off x="864096" y="1910006"/>
            <a:ext cx="7308304" cy="45783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856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5</a:t>
            </a:r>
            <a:r>
              <a:rPr lang="zh-CN" altLang="en-US" dirty="0">
                <a:latin typeface="黑体" pitchFamily="49" charset="-122"/>
                <a:ea typeface="黑体" pitchFamily="49" charset="-122"/>
              </a:rPr>
              <a:t> 图的邻接表存储结构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aphicFrame>
        <p:nvGraphicFramePr>
          <p:cNvPr id="58" name="表格 57"/>
          <p:cNvGraphicFramePr>
            <a:graphicFrameLocks noGrp="1"/>
          </p:cNvGraphicFramePr>
          <p:nvPr>
            <p:extLst/>
          </p:nvPr>
        </p:nvGraphicFramePr>
        <p:xfrm>
          <a:off x="4671309" y="2149612"/>
          <a:ext cx="2045027" cy="504056"/>
        </p:xfrm>
        <a:graphic>
          <a:graphicData uri="http://schemas.openxmlformats.org/drawingml/2006/table">
            <a:tbl>
              <a:tblPr firstRow="1" bandRow="1">
                <a:tableStyleId>{5C22544A-7EE6-4342-B048-85BDC9FD1C3A}</a:tableStyleId>
              </a:tblPr>
              <a:tblGrid>
                <a:gridCol w="437797"/>
                <a:gridCol w="437797"/>
                <a:gridCol w="437797"/>
                <a:gridCol w="437797"/>
                <a:gridCol w="293839"/>
              </a:tblGrid>
              <a:tr h="504056">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1</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3</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12</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graphicFrame>
        <p:nvGraphicFramePr>
          <p:cNvPr id="62" name="表格 61"/>
          <p:cNvGraphicFramePr>
            <a:graphicFrameLocks noGrp="1"/>
          </p:cNvGraphicFramePr>
          <p:nvPr>
            <p:extLst/>
          </p:nvPr>
        </p:nvGraphicFramePr>
        <p:xfrm>
          <a:off x="539552" y="1212784"/>
          <a:ext cx="1283373" cy="3872400"/>
        </p:xfrm>
        <a:graphic>
          <a:graphicData uri="http://schemas.openxmlformats.org/drawingml/2006/table">
            <a:tbl>
              <a:tblPr firstRow="1" bandRow="1">
                <a:tableStyleId>{2D5ABB26-0587-4C30-8999-92F81FD0307C}</a:tableStyleId>
              </a:tblPr>
              <a:tblGrid>
                <a:gridCol w="427791"/>
                <a:gridCol w="427791"/>
                <a:gridCol w="427791"/>
              </a:tblGrid>
              <a:tr h="774480">
                <a:tc>
                  <a:txBody>
                    <a:bodyPr/>
                    <a:lstStyle/>
                    <a:p>
                      <a:pPr algn="r"/>
                      <a:r>
                        <a:rPr lang="en-US" altLang="zh-CN" dirty="0" smtClean="0"/>
                        <a:t>0</a:t>
                      </a:r>
                      <a:endParaRPr lang="zh-CN"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74480">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dirty="0" smtClean="0"/>
                        <a:t>1</a:t>
                      </a:r>
                      <a:endParaRPr lang="zh-CN" altLang="en-US" dirty="0" smtClean="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74480">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dirty="0" smtClean="0"/>
                        <a:t>2</a:t>
                      </a:r>
                      <a:endParaRPr lang="zh-CN" altLang="en-US" dirty="0" smtClean="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74480">
                <a:tc>
                  <a:txBody>
                    <a:bodyPr/>
                    <a:lstStyle/>
                    <a:p>
                      <a:pPr algn="r"/>
                      <a:r>
                        <a:rPr lang="en-US" altLang="zh-CN" dirty="0" smtClean="0"/>
                        <a:t>3</a:t>
                      </a:r>
                      <a:endParaRPr lang="zh-CN"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74480">
                <a:tc>
                  <a:txBody>
                    <a:bodyPr/>
                    <a:lstStyle/>
                    <a:p>
                      <a:pPr algn="r"/>
                      <a:r>
                        <a:rPr lang="en-US" altLang="zh-CN" dirty="0" smtClean="0"/>
                        <a:t>4</a:t>
                      </a:r>
                      <a:endParaRPr lang="zh-CN"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87" name="Object 2"/>
          <p:cNvGraphicFramePr>
            <a:graphicFrameLocks noChangeAspect="1"/>
          </p:cNvGraphicFramePr>
          <p:nvPr>
            <p:extLst/>
          </p:nvPr>
        </p:nvGraphicFramePr>
        <p:xfrm>
          <a:off x="6447458" y="4702538"/>
          <a:ext cx="2304656" cy="2165417"/>
        </p:xfrm>
        <a:graphic>
          <a:graphicData uri="http://schemas.openxmlformats.org/presentationml/2006/ole">
            <mc:AlternateContent xmlns:mc="http://schemas.openxmlformats.org/markup-compatibility/2006">
              <mc:Choice xmlns:v="urn:schemas-microsoft-com:vml" Requires="v">
                <p:oleObj spid="_x0000_s36892" r:id="rId3" imgW="3226831" imgH="1408154" progId="">
                  <p:embed/>
                </p:oleObj>
              </mc:Choice>
              <mc:Fallback>
                <p:oleObj r:id="rId3" imgW="3226831" imgH="1408154"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62500" t="2603" b="16702"/>
                      <a:stretch>
                        <a:fillRect/>
                      </a:stretch>
                    </p:blipFill>
                    <p:spPr bwMode="auto">
                      <a:xfrm>
                        <a:off x="6447458" y="4702538"/>
                        <a:ext cx="2304656" cy="2165417"/>
                      </a:xfrm>
                      <a:prstGeom prst="rect">
                        <a:avLst/>
                      </a:prstGeom>
                      <a:noFill/>
                    </p:spPr>
                  </p:pic>
                </p:oleObj>
              </mc:Fallback>
            </mc:AlternateContent>
          </a:graphicData>
        </a:graphic>
      </p:graphicFrame>
      <p:cxnSp>
        <p:nvCxnSpPr>
          <p:cNvPr id="94" name="直线箭头连接符 93"/>
          <p:cNvCxnSpPr>
            <a:endCxn id="58" idx="1"/>
          </p:cNvCxnSpPr>
          <p:nvPr/>
        </p:nvCxnSpPr>
        <p:spPr>
          <a:xfrm>
            <a:off x="1714913" y="2396290"/>
            <a:ext cx="2956396" cy="53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96" name="表格 95"/>
          <p:cNvGraphicFramePr>
            <a:graphicFrameLocks noGrp="1"/>
          </p:cNvGraphicFramePr>
          <p:nvPr>
            <p:extLst/>
          </p:nvPr>
        </p:nvGraphicFramePr>
        <p:xfrm>
          <a:off x="2033361" y="2986966"/>
          <a:ext cx="2045027" cy="504056"/>
        </p:xfrm>
        <a:graphic>
          <a:graphicData uri="http://schemas.openxmlformats.org/drawingml/2006/table">
            <a:tbl>
              <a:tblPr firstRow="1" bandRow="1">
                <a:tableStyleId>{5C22544A-7EE6-4342-B048-85BDC9FD1C3A}</a:tableStyleId>
              </a:tblPr>
              <a:tblGrid>
                <a:gridCol w="437797"/>
                <a:gridCol w="437797"/>
                <a:gridCol w="437797"/>
                <a:gridCol w="437797"/>
                <a:gridCol w="293839"/>
              </a:tblGrid>
              <a:tr h="504056">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2</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0</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6</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cxnSp>
        <p:nvCxnSpPr>
          <p:cNvPr id="97" name="直线箭头连接符 96"/>
          <p:cNvCxnSpPr/>
          <p:nvPr/>
        </p:nvCxnSpPr>
        <p:spPr>
          <a:xfrm>
            <a:off x="1714913" y="3234367"/>
            <a:ext cx="318447" cy="46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98" name="表格 97"/>
          <p:cNvGraphicFramePr>
            <a:graphicFrameLocks noGrp="1"/>
          </p:cNvGraphicFramePr>
          <p:nvPr>
            <p:extLst/>
          </p:nvPr>
        </p:nvGraphicFramePr>
        <p:xfrm>
          <a:off x="4211960" y="2986966"/>
          <a:ext cx="2045027" cy="504056"/>
        </p:xfrm>
        <a:graphic>
          <a:graphicData uri="http://schemas.openxmlformats.org/drawingml/2006/table">
            <a:tbl>
              <a:tblPr firstRow="1" bandRow="1">
                <a:tableStyleId>{5C22544A-7EE6-4342-B048-85BDC9FD1C3A}</a:tableStyleId>
              </a:tblPr>
              <a:tblGrid>
                <a:gridCol w="437797"/>
                <a:gridCol w="437797"/>
                <a:gridCol w="437797"/>
                <a:gridCol w="437797"/>
                <a:gridCol w="293839"/>
              </a:tblGrid>
              <a:tr h="504056">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2</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3</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6</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cxnSp>
        <p:nvCxnSpPr>
          <p:cNvPr id="99" name="直线箭头连接符 98"/>
          <p:cNvCxnSpPr/>
          <p:nvPr/>
        </p:nvCxnSpPr>
        <p:spPr>
          <a:xfrm>
            <a:off x="3893512" y="3234367"/>
            <a:ext cx="318447" cy="46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100" name="表格 99"/>
          <p:cNvGraphicFramePr>
            <a:graphicFrameLocks noGrp="1"/>
          </p:cNvGraphicFramePr>
          <p:nvPr>
            <p:extLst/>
          </p:nvPr>
        </p:nvGraphicFramePr>
        <p:xfrm>
          <a:off x="6390559" y="2994185"/>
          <a:ext cx="2045027" cy="504056"/>
        </p:xfrm>
        <a:graphic>
          <a:graphicData uri="http://schemas.openxmlformats.org/drawingml/2006/table">
            <a:tbl>
              <a:tblPr firstRow="1" bandRow="1">
                <a:tableStyleId>{5C22544A-7EE6-4342-B048-85BDC9FD1C3A}</a:tableStyleId>
              </a:tblPr>
              <a:tblGrid>
                <a:gridCol w="437797"/>
                <a:gridCol w="437797"/>
                <a:gridCol w="437797"/>
                <a:gridCol w="437797"/>
                <a:gridCol w="293839"/>
              </a:tblGrid>
              <a:tr h="504056">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2</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4</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1</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cxnSp>
        <p:nvCxnSpPr>
          <p:cNvPr id="101" name="直线箭头连接符 100"/>
          <p:cNvCxnSpPr/>
          <p:nvPr/>
        </p:nvCxnSpPr>
        <p:spPr>
          <a:xfrm>
            <a:off x="6072111" y="3241586"/>
            <a:ext cx="318447" cy="46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102" name="表格 101"/>
          <p:cNvGraphicFramePr>
            <a:graphicFrameLocks noGrp="1"/>
          </p:cNvGraphicFramePr>
          <p:nvPr>
            <p:extLst/>
          </p:nvPr>
        </p:nvGraphicFramePr>
        <p:xfrm>
          <a:off x="2010128" y="1356800"/>
          <a:ext cx="2045027" cy="504056"/>
        </p:xfrm>
        <a:graphic>
          <a:graphicData uri="http://schemas.openxmlformats.org/drawingml/2006/table">
            <a:tbl>
              <a:tblPr firstRow="1" bandRow="1">
                <a:tableStyleId>{5C22544A-7EE6-4342-B048-85BDC9FD1C3A}</a:tableStyleId>
              </a:tblPr>
              <a:tblGrid>
                <a:gridCol w="437797"/>
                <a:gridCol w="437797"/>
                <a:gridCol w="437797"/>
                <a:gridCol w="437797"/>
                <a:gridCol w="293839"/>
              </a:tblGrid>
              <a:tr h="504056">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0</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1</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2</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cxnSp>
        <p:nvCxnSpPr>
          <p:cNvPr id="103" name="直线箭头连接符 102"/>
          <p:cNvCxnSpPr/>
          <p:nvPr/>
        </p:nvCxnSpPr>
        <p:spPr>
          <a:xfrm>
            <a:off x="1691680" y="1604201"/>
            <a:ext cx="318447" cy="46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104" name="表格 103"/>
          <p:cNvGraphicFramePr>
            <a:graphicFrameLocks noGrp="1"/>
          </p:cNvGraphicFramePr>
          <p:nvPr>
            <p:extLst/>
          </p:nvPr>
        </p:nvGraphicFramePr>
        <p:xfrm>
          <a:off x="4188727" y="1356800"/>
          <a:ext cx="2045027" cy="504056"/>
        </p:xfrm>
        <a:graphic>
          <a:graphicData uri="http://schemas.openxmlformats.org/drawingml/2006/table">
            <a:tbl>
              <a:tblPr firstRow="1" bandRow="1">
                <a:tableStyleId>{5C22544A-7EE6-4342-B048-85BDC9FD1C3A}</a:tableStyleId>
              </a:tblPr>
              <a:tblGrid>
                <a:gridCol w="437797"/>
                <a:gridCol w="437797"/>
                <a:gridCol w="437797"/>
                <a:gridCol w="437797"/>
                <a:gridCol w="293839"/>
              </a:tblGrid>
              <a:tr h="504056">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0</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2</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3</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cxnSp>
        <p:nvCxnSpPr>
          <p:cNvPr id="105" name="直线箭头连接符 104"/>
          <p:cNvCxnSpPr/>
          <p:nvPr/>
        </p:nvCxnSpPr>
        <p:spPr>
          <a:xfrm>
            <a:off x="3870279" y="1604201"/>
            <a:ext cx="318447" cy="46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106" name="表格 105"/>
          <p:cNvGraphicFramePr>
            <a:graphicFrameLocks noGrp="1"/>
          </p:cNvGraphicFramePr>
          <p:nvPr>
            <p:extLst/>
          </p:nvPr>
        </p:nvGraphicFramePr>
        <p:xfrm>
          <a:off x="6367326" y="1364019"/>
          <a:ext cx="2045027" cy="504056"/>
        </p:xfrm>
        <a:graphic>
          <a:graphicData uri="http://schemas.openxmlformats.org/drawingml/2006/table">
            <a:tbl>
              <a:tblPr firstRow="1" bandRow="1">
                <a:tableStyleId>{5C22544A-7EE6-4342-B048-85BDC9FD1C3A}</a:tableStyleId>
              </a:tblPr>
              <a:tblGrid>
                <a:gridCol w="437797"/>
                <a:gridCol w="437797"/>
                <a:gridCol w="437797"/>
                <a:gridCol w="437797"/>
                <a:gridCol w="293839"/>
              </a:tblGrid>
              <a:tr h="504056">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0</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3</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8</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cxnSp>
        <p:nvCxnSpPr>
          <p:cNvPr id="107" name="直线箭头连接符 106"/>
          <p:cNvCxnSpPr/>
          <p:nvPr/>
        </p:nvCxnSpPr>
        <p:spPr>
          <a:xfrm>
            <a:off x="6048878" y="1611420"/>
            <a:ext cx="318447" cy="46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108" name="表格 107"/>
          <p:cNvGraphicFramePr>
            <a:graphicFrameLocks noGrp="1"/>
          </p:cNvGraphicFramePr>
          <p:nvPr>
            <p:extLst/>
          </p:nvPr>
        </p:nvGraphicFramePr>
        <p:xfrm>
          <a:off x="2033360" y="3738423"/>
          <a:ext cx="2045027" cy="504056"/>
        </p:xfrm>
        <a:graphic>
          <a:graphicData uri="http://schemas.openxmlformats.org/drawingml/2006/table">
            <a:tbl>
              <a:tblPr firstRow="1" bandRow="1">
                <a:tableStyleId>{5C22544A-7EE6-4342-B048-85BDC9FD1C3A}</a:tableStyleId>
              </a:tblPr>
              <a:tblGrid>
                <a:gridCol w="437797"/>
                <a:gridCol w="437797"/>
                <a:gridCol w="437797"/>
                <a:gridCol w="437797"/>
                <a:gridCol w="293839"/>
              </a:tblGrid>
              <a:tr h="504056">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3</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4</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4</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cxnSp>
        <p:nvCxnSpPr>
          <p:cNvPr id="109" name="直线箭头连接符 108"/>
          <p:cNvCxnSpPr/>
          <p:nvPr/>
        </p:nvCxnSpPr>
        <p:spPr>
          <a:xfrm>
            <a:off x="1714912" y="3985824"/>
            <a:ext cx="318447" cy="46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4" name="任意形状 33"/>
          <p:cNvSpPr/>
          <p:nvPr/>
        </p:nvSpPr>
        <p:spPr>
          <a:xfrm>
            <a:off x="1211165" y="1708069"/>
            <a:ext cx="3063834" cy="1235587"/>
          </a:xfrm>
          <a:custGeom>
            <a:avLst/>
            <a:gdLst>
              <a:gd name="connsiteX0" fmla="*/ 0 w 3063834"/>
              <a:gd name="connsiteY0" fmla="*/ 0 h 1235587"/>
              <a:gd name="connsiteX1" fmla="*/ 35626 w 3063834"/>
              <a:gd name="connsiteY1" fmla="*/ 47502 h 1235587"/>
              <a:gd name="connsiteX2" fmla="*/ 118754 w 3063834"/>
              <a:gd name="connsiteY2" fmla="*/ 83128 h 1235587"/>
              <a:gd name="connsiteX3" fmla="*/ 261258 w 3063834"/>
              <a:gd name="connsiteY3" fmla="*/ 118754 h 1235587"/>
              <a:gd name="connsiteX4" fmla="*/ 356260 w 3063834"/>
              <a:gd name="connsiteY4" fmla="*/ 142504 h 1235587"/>
              <a:gd name="connsiteX5" fmla="*/ 498764 w 3063834"/>
              <a:gd name="connsiteY5" fmla="*/ 166255 h 1235587"/>
              <a:gd name="connsiteX6" fmla="*/ 546265 w 3063834"/>
              <a:gd name="connsiteY6" fmla="*/ 178130 h 1235587"/>
              <a:gd name="connsiteX7" fmla="*/ 724395 w 3063834"/>
              <a:gd name="connsiteY7" fmla="*/ 201881 h 1235587"/>
              <a:gd name="connsiteX8" fmla="*/ 902525 w 3063834"/>
              <a:gd name="connsiteY8" fmla="*/ 213756 h 1235587"/>
              <a:gd name="connsiteX9" fmla="*/ 1021278 w 3063834"/>
              <a:gd name="connsiteY9" fmla="*/ 225632 h 1235587"/>
              <a:gd name="connsiteX10" fmla="*/ 1531917 w 3063834"/>
              <a:gd name="connsiteY10" fmla="*/ 237507 h 1235587"/>
              <a:gd name="connsiteX11" fmla="*/ 1781299 w 3063834"/>
              <a:gd name="connsiteY11" fmla="*/ 249382 h 1235587"/>
              <a:gd name="connsiteX12" fmla="*/ 2446317 w 3063834"/>
              <a:gd name="connsiteY12" fmla="*/ 261258 h 1235587"/>
              <a:gd name="connsiteX13" fmla="*/ 2660073 w 3063834"/>
              <a:gd name="connsiteY13" fmla="*/ 285008 h 1235587"/>
              <a:gd name="connsiteX14" fmla="*/ 2695699 w 3063834"/>
              <a:gd name="connsiteY14" fmla="*/ 296884 h 1235587"/>
              <a:gd name="connsiteX15" fmla="*/ 2743200 w 3063834"/>
              <a:gd name="connsiteY15" fmla="*/ 308759 h 1235587"/>
              <a:gd name="connsiteX16" fmla="*/ 2778826 w 3063834"/>
              <a:gd name="connsiteY16" fmla="*/ 332509 h 1235587"/>
              <a:gd name="connsiteX17" fmla="*/ 2850078 w 3063834"/>
              <a:gd name="connsiteY17" fmla="*/ 356260 h 1235587"/>
              <a:gd name="connsiteX18" fmla="*/ 2885704 w 3063834"/>
              <a:gd name="connsiteY18" fmla="*/ 368135 h 1235587"/>
              <a:gd name="connsiteX19" fmla="*/ 2980707 w 3063834"/>
              <a:gd name="connsiteY19" fmla="*/ 391886 h 1235587"/>
              <a:gd name="connsiteX20" fmla="*/ 3016333 w 3063834"/>
              <a:gd name="connsiteY20" fmla="*/ 415637 h 1235587"/>
              <a:gd name="connsiteX21" fmla="*/ 3051959 w 3063834"/>
              <a:gd name="connsiteY21" fmla="*/ 427512 h 1235587"/>
              <a:gd name="connsiteX22" fmla="*/ 3063834 w 3063834"/>
              <a:gd name="connsiteY22" fmla="*/ 463138 h 1235587"/>
              <a:gd name="connsiteX23" fmla="*/ 3040084 w 3063834"/>
              <a:gd name="connsiteY23" fmla="*/ 593767 h 1235587"/>
              <a:gd name="connsiteX24" fmla="*/ 2945081 w 3063834"/>
              <a:gd name="connsiteY24" fmla="*/ 700645 h 1235587"/>
              <a:gd name="connsiteX25" fmla="*/ 2873829 w 3063834"/>
              <a:gd name="connsiteY25" fmla="*/ 748146 h 1235587"/>
              <a:gd name="connsiteX26" fmla="*/ 2802577 w 3063834"/>
              <a:gd name="connsiteY26" fmla="*/ 819398 h 1235587"/>
              <a:gd name="connsiteX27" fmla="*/ 2766951 w 3063834"/>
              <a:gd name="connsiteY27" fmla="*/ 855024 h 1235587"/>
              <a:gd name="connsiteX28" fmla="*/ 2731325 w 3063834"/>
              <a:gd name="connsiteY28" fmla="*/ 866899 h 1235587"/>
              <a:gd name="connsiteX29" fmla="*/ 2707574 w 3063834"/>
              <a:gd name="connsiteY29" fmla="*/ 902525 h 1235587"/>
              <a:gd name="connsiteX30" fmla="*/ 2660073 w 3063834"/>
              <a:gd name="connsiteY30" fmla="*/ 926276 h 1235587"/>
              <a:gd name="connsiteX31" fmla="*/ 2624447 w 3063834"/>
              <a:gd name="connsiteY31" fmla="*/ 950026 h 1235587"/>
              <a:gd name="connsiteX32" fmla="*/ 2588821 w 3063834"/>
              <a:gd name="connsiteY32" fmla="*/ 961902 h 1235587"/>
              <a:gd name="connsiteX33" fmla="*/ 2553195 w 3063834"/>
              <a:gd name="connsiteY33" fmla="*/ 985652 h 1235587"/>
              <a:gd name="connsiteX34" fmla="*/ 2446317 w 3063834"/>
              <a:gd name="connsiteY34" fmla="*/ 1033154 h 1235587"/>
              <a:gd name="connsiteX35" fmla="*/ 2351315 w 3063834"/>
              <a:gd name="connsiteY35" fmla="*/ 1056904 h 1235587"/>
              <a:gd name="connsiteX36" fmla="*/ 2220686 w 3063834"/>
              <a:gd name="connsiteY36" fmla="*/ 1116281 h 1235587"/>
              <a:gd name="connsiteX37" fmla="*/ 2078182 w 3063834"/>
              <a:gd name="connsiteY37" fmla="*/ 1140032 h 1235587"/>
              <a:gd name="connsiteX38" fmla="*/ 1983180 w 3063834"/>
              <a:gd name="connsiteY38" fmla="*/ 1151907 h 1235587"/>
              <a:gd name="connsiteX39" fmla="*/ 1923803 w 3063834"/>
              <a:gd name="connsiteY39" fmla="*/ 1199408 h 1235587"/>
              <a:gd name="connsiteX40" fmla="*/ 1911928 w 3063834"/>
              <a:gd name="connsiteY40" fmla="*/ 1223159 h 1235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063834" h="1235587">
                <a:moveTo>
                  <a:pt x="0" y="0"/>
                </a:moveTo>
                <a:cubicBezTo>
                  <a:pt x="11875" y="15834"/>
                  <a:pt x="21631" y="33507"/>
                  <a:pt x="35626" y="47502"/>
                </a:cubicBezTo>
                <a:cubicBezTo>
                  <a:pt x="65230" y="77106"/>
                  <a:pt x="79822" y="71449"/>
                  <a:pt x="118754" y="83128"/>
                </a:cubicBezTo>
                <a:cubicBezTo>
                  <a:pt x="304848" y="138956"/>
                  <a:pt x="76829" y="79233"/>
                  <a:pt x="261258" y="118754"/>
                </a:cubicBezTo>
                <a:cubicBezTo>
                  <a:pt x="293175" y="125593"/>
                  <a:pt x="324252" y="136102"/>
                  <a:pt x="356260" y="142504"/>
                </a:cubicBezTo>
                <a:cubicBezTo>
                  <a:pt x="602285" y="191711"/>
                  <a:pt x="174886" y="107370"/>
                  <a:pt x="498764" y="166255"/>
                </a:cubicBezTo>
                <a:cubicBezTo>
                  <a:pt x="514822" y="169175"/>
                  <a:pt x="530207" y="175210"/>
                  <a:pt x="546265" y="178130"/>
                </a:cubicBezTo>
                <a:cubicBezTo>
                  <a:pt x="570693" y="182572"/>
                  <a:pt x="704567" y="200157"/>
                  <a:pt x="724395" y="201881"/>
                </a:cubicBezTo>
                <a:cubicBezTo>
                  <a:pt x="783680" y="207036"/>
                  <a:pt x="843206" y="209010"/>
                  <a:pt x="902525" y="213756"/>
                </a:cubicBezTo>
                <a:cubicBezTo>
                  <a:pt x="942180" y="216928"/>
                  <a:pt x="981525" y="224132"/>
                  <a:pt x="1021278" y="225632"/>
                </a:cubicBezTo>
                <a:cubicBezTo>
                  <a:pt x="1191416" y="232052"/>
                  <a:pt x="1361704" y="233549"/>
                  <a:pt x="1531917" y="237507"/>
                </a:cubicBezTo>
                <a:cubicBezTo>
                  <a:pt x="1615044" y="241465"/>
                  <a:pt x="1698106" y="247221"/>
                  <a:pt x="1781299" y="249382"/>
                </a:cubicBezTo>
                <a:lnTo>
                  <a:pt x="2446317" y="261258"/>
                </a:lnTo>
                <a:cubicBezTo>
                  <a:pt x="2519182" y="263433"/>
                  <a:pt x="2588488" y="274782"/>
                  <a:pt x="2660073" y="285008"/>
                </a:cubicBezTo>
                <a:cubicBezTo>
                  <a:pt x="2671948" y="288967"/>
                  <a:pt x="2683663" y="293445"/>
                  <a:pt x="2695699" y="296884"/>
                </a:cubicBezTo>
                <a:cubicBezTo>
                  <a:pt x="2711392" y="301368"/>
                  <a:pt x="2728199" y="302330"/>
                  <a:pt x="2743200" y="308759"/>
                </a:cubicBezTo>
                <a:cubicBezTo>
                  <a:pt x="2756318" y="314381"/>
                  <a:pt x="2765784" y="326713"/>
                  <a:pt x="2778826" y="332509"/>
                </a:cubicBezTo>
                <a:cubicBezTo>
                  <a:pt x="2801704" y="342677"/>
                  <a:pt x="2826327" y="348343"/>
                  <a:pt x="2850078" y="356260"/>
                </a:cubicBezTo>
                <a:cubicBezTo>
                  <a:pt x="2861953" y="360218"/>
                  <a:pt x="2873560" y="365099"/>
                  <a:pt x="2885704" y="368135"/>
                </a:cubicBezTo>
                <a:lnTo>
                  <a:pt x="2980707" y="391886"/>
                </a:lnTo>
                <a:cubicBezTo>
                  <a:pt x="2992582" y="399803"/>
                  <a:pt x="3003567" y="409254"/>
                  <a:pt x="3016333" y="415637"/>
                </a:cubicBezTo>
                <a:cubicBezTo>
                  <a:pt x="3027529" y="421235"/>
                  <a:pt x="3043108" y="418661"/>
                  <a:pt x="3051959" y="427512"/>
                </a:cubicBezTo>
                <a:cubicBezTo>
                  <a:pt x="3060810" y="436363"/>
                  <a:pt x="3059876" y="451263"/>
                  <a:pt x="3063834" y="463138"/>
                </a:cubicBezTo>
                <a:cubicBezTo>
                  <a:pt x="3059741" y="495883"/>
                  <a:pt x="3058390" y="557156"/>
                  <a:pt x="3040084" y="593767"/>
                </a:cubicBezTo>
                <a:cubicBezTo>
                  <a:pt x="3022237" y="629462"/>
                  <a:pt x="2968684" y="684910"/>
                  <a:pt x="2945081" y="700645"/>
                </a:cubicBezTo>
                <a:cubicBezTo>
                  <a:pt x="2921330" y="716479"/>
                  <a:pt x="2894013" y="727962"/>
                  <a:pt x="2873829" y="748146"/>
                </a:cubicBezTo>
                <a:lnTo>
                  <a:pt x="2802577" y="819398"/>
                </a:lnTo>
                <a:cubicBezTo>
                  <a:pt x="2790702" y="831273"/>
                  <a:pt x="2782883" y="849713"/>
                  <a:pt x="2766951" y="855024"/>
                </a:cubicBezTo>
                <a:lnTo>
                  <a:pt x="2731325" y="866899"/>
                </a:lnTo>
                <a:cubicBezTo>
                  <a:pt x="2723408" y="878774"/>
                  <a:pt x="2718538" y="893388"/>
                  <a:pt x="2707574" y="902525"/>
                </a:cubicBezTo>
                <a:cubicBezTo>
                  <a:pt x="2693974" y="913858"/>
                  <a:pt x="2675443" y="917493"/>
                  <a:pt x="2660073" y="926276"/>
                </a:cubicBezTo>
                <a:cubicBezTo>
                  <a:pt x="2647681" y="933357"/>
                  <a:pt x="2637212" y="943643"/>
                  <a:pt x="2624447" y="950026"/>
                </a:cubicBezTo>
                <a:cubicBezTo>
                  <a:pt x="2613251" y="955624"/>
                  <a:pt x="2600017" y="956304"/>
                  <a:pt x="2588821" y="961902"/>
                </a:cubicBezTo>
                <a:cubicBezTo>
                  <a:pt x="2576056" y="968285"/>
                  <a:pt x="2565587" y="978571"/>
                  <a:pt x="2553195" y="985652"/>
                </a:cubicBezTo>
                <a:cubicBezTo>
                  <a:pt x="2527339" y="1000427"/>
                  <a:pt x="2473107" y="1025117"/>
                  <a:pt x="2446317" y="1033154"/>
                </a:cubicBezTo>
                <a:cubicBezTo>
                  <a:pt x="2397579" y="1047775"/>
                  <a:pt x="2391879" y="1038466"/>
                  <a:pt x="2351315" y="1056904"/>
                </a:cubicBezTo>
                <a:cubicBezTo>
                  <a:pt x="2301267" y="1079653"/>
                  <a:pt x="2270049" y="1103941"/>
                  <a:pt x="2220686" y="1116281"/>
                </a:cubicBezTo>
                <a:cubicBezTo>
                  <a:pt x="2177147" y="1127166"/>
                  <a:pt x="2121266" y="1134287"/>
                  <a:pt x="2078182" y="1140032"/>
                </a:cubicBezTo>
                <a:lnTo>
                  <a:pt x="1983180" y="1151907"/>
                </a:lnTo>
                <a:cubicBezTo>
                  <a:pt x="1942090" y="1165603"/>
                  <a:pt x="1945289" y="1156436"/>
                  <a:pt x="1923803" y="1199408"/>
                </a:cubicBezTo>
                <a:cubicBezTo>
                  <a:pt x="1910676" y="1225661"/>
                  <a:pt x="1911928" y="1251703"/>
                  <a:pt x="1911928" y="1223159"/>
                </a:cubicBezTo>
              </a:path>
            </a:pathLst>
          </a:cu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sp>
        <p:nvSpPr>
          <p:cNvPr id="36" name="任意形状 35"/>
          <p:cNvSpPr/>
          <p:nvPr/>
        </p:nvSpPr>
        <p:spPr>
          <a:xfrm>
            <a:off x="1067299" y="1185098"/>
            <a:ext cx="1745673" cy="1163782"/>
          </a:xfrm>
          <a:custGeom>
            <a:avLst/>
            <a:gdLst>
              <a:gd name="connsiteX0" fmla="*/ 11875 w 1745673"/>
              <a:gd name="connsiteY0" fmla="*/ 1163782 h 1163782"/>
              <a:gd name="connsiteX1" fmla="*/ 0 w 1745673"/>
              <a:gd name="connsiteY1" fmla="*/ 938151 h 1163782"/>
              <a:gd name="connsiteX2" fmla="*/ 11875 w 1745673"/>
              <a:gd name="connsiteY2" fmla="*/ 878774 h 1163782"/>
              <a:gd name="connsiteX3" fmla="*/ 23750 w 1745673"/>
              <a:gd name="connsiteY3" fmla="*/ 641268 h 1163782"/>
              <a:gd name="connsiteX4" fmla="*/ 35626 w 1745673"/>
              <a:gd name="connsiteY4" fmla="*/ 570016 h 1163782"/>
              <a:gd name="connsiteX5" fmla="*/ 59376 w 1745673"/>
              <a:gd name="connsiteY5" fmla="*/ 522514 h 1163782"/>
              <a:gd name="connsiteX6" fmla="*/ 95002 w 1745673"/>
              <a:gd name="connsiteY6" fmla="*/ 415636 h 1163782"/>
              <a:gd name="connsiteX7" fmla="*/ 106878 w 1745673"/>
              <a:gd name="connsiteY7" fmla="*/ 380011 h 1163782"/>
              <a:gd name="connsiteX8" fmla="*/ 154379 w 1745673"/>
              <a:gd name="connsiteY8" fmla="*/ 296883 h 1163782"/>
              <a:gd name="connsiteX9" fmla="*/ 178130 w 1745673"/>
              <a:gd name="connsiteY9" fmla="*/ 261257 h 1163782"/>
              <a:gd name="connsiteX10" fmla="*/ 237506 w 1745673"/>
              <a:gd name="connsiteY10" fmla="*/ 190005 h 1163782"/>
              <a:gd name="connsiteX11" fmla="*/ 261257 w 1745673"/>
              <a:gd name="connsiteY11" fmla="*/ 154379 h 1163782"/>
              <a:gd name="connsiteX12" fmla="*/ 296883 w 1745673"/>
              <a:gd name="connsiteY12" fmla="*/ 130629 h 1163782"/>
              <a:gd name="connsiteX13" fmla="*/ 344384 w 1745673"/>
              <a:gd name="connsiteY13" fmla="*/ 95003 h 1163782"/>
              <a:gd name="connsiteX14" fmla="*/ 427512 w 1745673"/>
              <a:gd name="connsiteY14" fmla="*/ 59377 h 1163782"/>
              <a:gd name="connsiteX15" fmla="*/ 486888 w 1745673"/>
              <a:gd name="connsiteY15" fmla="*/ 35626 h 1163782"/>
              <a:gd name="connsiteX16" fmla="*/ 1033153 w 1745673"/>
              <a:gd name="connsiteY16" fmla="*/ 0 h 1163782"/>
              <a:gd name="connsiteX17" fmla="*/ 1484415 w 1745673"/>
              <a:gd name="connsiteY17" fmla="*/ 23751 h 1163782"/>
              <a:gd name="connsiteX18" fmla="*/ 1567543 w 1745673"/>
              <a:gd name="connsiteY18" fmla="*/ 35626 h 1163782"/>
              <a:gd name="connsiteX19" fmla="*/ 1603169 w 1745673"/>
              <a:gd name="connsiteY19" fmla="*/ 47501 h 1163782"/>
              <a:gd name="connsiteX20" fmla="*/ 1698171 w 1745673"/>
              <a:gd name="connsiteY20" fmla="*/ 83127 h 1163782"/>
              <a:gd name="connsiteX21" fmla="*/ 1710047 w 1745673"/>
              <a:gd name="connsiteY21" fmla="*/ 118753 h 1163782"/>
              <a:gd name="connsiteX22" fmla="*/ 1721922 w 1745673"/>
              <a:gd name="connsiteY22" fmla="*/ 190005 h 1163782"/>
              <a:gd name="connsiteX23" fmla="*/ 1745673 w 1745673"/>
              <a:gd name="connsiteY23" fmla="*/ 178130 h 1163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45673" h="1163782">
                <a:moveTo>
                  <a:pt x="11875" y="1163782"/>
                </a:moveTo>
                <a:cubicBezTo>
                  <a:pt x="7917" y="1088572"/>
                  <a:pt x="0" y="1013465"/>
                  <a:pt x="0" y="938151"/>
                </a:cubicBezTo>
                <a:cubicBezTo>
                  <a:pt x="0" y="917967"/>
                  <a:pt x="10265" y="898894"/>
                  <a:pt x="11875" y="878774"/>
                </a:cubicBezTo>
                <a:cubicBezTo>
                  <a:pt x="18196" y="799759"/>
                  <a:pt x="17670" y="720302"/>
                  <a:pt x="23750" y="641268"/>
                </a:cubicBezTo>
                <a:cubicBezTo>
                  <a:pt x="25597" y="617261"/>
                  <a:pt x="28707" y="593079"/>
                  <a:pt x="35626" y="570016"/>
                </a:cubicBezTo>
                <a:cubicBezTo>
                  <a:pt x="40713" y="553060"/>
                  <a:pt x="52801" y="538951"/>
                  <a:pt x="59376" y="522514"/>
                </a:cubicBezTo>
                <a:cubicBezTo>
                  <a:pt x="59387" y="522486"/>
                  <a:pt x="89059" y="433463"/>
                  <a:pt x="95002" y="415636"/>
                </a:cubicBezTo>
                <a:cubicBezTo>
                  <a:pt x="98960" y="403761"/>
                  <a:pt x="99935" y="390426"/>
                  <a:pt x="106878" y="380011"/>
                </a:cubicBezTo>
                <a:cubicBezTo>
                  <a:pt x="164748" y="293204"/>
                  <a:pt x="94104" y="402364"/>
                  <a:pt x="154379" y="296883"/>
                </a:cubicBezTo>
                <a:cubicBezTo>
                  <a:pt x="161460" y="284491"/>
                  <a:pt x="170213" y="273132"/>
                  <a:pt x="178130" y="261257"/>
                </a:cubicBezTo>
                <a:cubicBezTo>
                  <a:pt x="200810" y="193214"/>
                  <a:pt x="172802" y="254709"/>
                  <a:pt x="237506" y="190005"/>
                </a:cubicBezTo>
                <a:cubicBezTo>
                  <a:pt x="247598" y="179913"/>
                  <a:pt x="251165" y="164471"/>
                  <a:pt x="261257" y="154379"/>
                </a:cubicBezTo>
                <a:cubicBezTo>
                  <a:pt x="271349" y="144287"/>
                  <a:pt x="285269" y="138925"/>
                  <a:pt x="296883" y="130629"/>
                </a:cubicBezTo>
                <a:cubicBezTo>
                  <a:pt x="312989" y="119125"/>
                  <a:pt x="327600" y="105493"/>
                  <a:pt x="344384" y="95003"/>
                </a:cubicBezTo>
                <a:cubicBezTo>
                  <a:pt x="386092" y="68935"/>
                  <a:pt x="387105" y="74530"/>
                  <a:pt x="427512" y="59377"/>
                </a:cubicBezTo>
                <a:cubicBezTo>
                  <a:pt x="447471" y="51892"/>
                  <a:pt x="466029" y="40018"/>
                  <a:pt x="486888" y="35626"/>
                </a:cubicBezTo>
                <a:cubicBezTo>
                  <a:pt x="668492" y="-2607"/>
                  <a:pt x="846459" y="5834"/>
                  <a:pt x="1033153" y="0"/>
                </a:cubicBezTo>
                <a:cubicBezTo>
                  <a:pt x="1242741" y="34930"/>
                  <a:pt x="1010187" y="-569"/>
                  <a:pt x="1484415" y="23751"/>
                </a:cubicBezTo>
                <a:cubicBezTo>
                  <a:pt x="1512369" y="25185"/>
                  <a:pt x="1539834" y="31668"/>
                  <a:pt x="1567543" y="35626"/>
                </a:cubicBezTo>
                <a:cubicBezTo>
                  <a:pt x="1579418" y="39584"/>
                  <a:pt x="1591448" y="43106"/>
                  <a:pt x="1603169" y="47501"/>
                </a:cubicBezTo>
                <a:cubicBezTo>
                  <a:pt x="1716767" y="90100"/>
                  <a:pt x="1617307" y="56173"/>
                  <a:pt x="1698171" y="83127"/>
                </a:cubicBezTo>
                <a:cubicBezTo>
                  <a:pt x="1702130" y="95002"/>
                  <a:pt x="1707331" y="106533"/>
                  <a:pt x="1710047" y="118753"/>
                </a:cubicBezTo>
                <a:cubicBezTo>
                  <a:pt x="1715270" y="142258"/>
                  <a:pt x="1709534" y="169358"/>
                  <a:pt x="1721922" y="190005"/>
                </a:cubicBezTo>
                <a:cubicBezTo>
                  <a:pt x="1726476" y="197595"/>
                  <a:pt x="1737756" y="182088"/>
                  <a:pt x="1745673" y="178130"/>
                </a:cubicBezTo>
              </a:path>
            </a:pathLst>
          </a:cu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sp>
        <p:nvSpPr>
          <p:cNvPr id="113" name="任意形状 112"/>
          <p:cNvSpPr/>
          <p:nvPr/>
        </p:nvSpPr>
        <p:spPr>
          <a:xfrm>
            <a:off x="1211283" y="1163782"/>
            <a:ext cx="3942608" cy="1959428"/>
          </a:xfrm>
          <a:custGeom>
            <a:avLst/>
            <a:gdLst>
              <a:gd name="connsiteX0" fmla="*/ 0 w 3942608"/>
              <a:gd name="connsiteY0" fmla="*/ 1959428 h 1959428"/>
              <a:gd name="connsiteX1" fmla="*/ 83127 w 3942608"/>
              <a:gd name="connsiteY1" fmla="*/ 1947553 h 1959428"/>
              <a:gd name="connsiteX2" fmla="*/ 118753 w 3942608"/>
              <a:gd name="connsiteY2" fmla="*/ 1935678 h 1959428"/>
              <a:gd name="connsiteX3" fmla="*/ 201881 w 3942608"/>
              <a:gd name="connsiteY3" fmla="*/ 1923802 h 1959428"/>
              <a:gd name="connsiteX4" fmla="*/ 296883 w 3942608"/>
              <a:gd name="connsiteY4" fmla="*/ 1900052 h 1959428"/>
              <a:gd name="connsiteX5" fmla="*/ 344385 w 3942608"/>
              <a:gd name="connsiteY5" fmla="*/ 1876301 h 1959428"/>
              <a:gd name="connsiteX6" fmla="*/ 391886 w 3942608"/>
              <a:gd name="connsiteY6" fmla="*/ 1864426 h 1959428"/>
              <a:gd name="connsiteX7" fmla="*/ 463138 w 3942608"/>
              <a:gd name="connsiteY7" fmla="*/ 1840675 h 1959428"/>
              <a:gd name="connsiteX8" fmla="*/ 629392 w 3942608"/>
              <a:gd name="connsiteY8" fmla="*/ 1781299 h 1959428"/>
              <a:gd name="connsiteX9" fmla="*/ 676894 w 3942608"/>
              <a:gd name="connsiteY9" fmla="*/ 1757548 h 1959428"/>
              <a:gd name="connsiteX10" fmla="*/ 712520 w 3942608"/>
              <a:gd name="connsiteY10" fmla="*/ 1745673 h 1959428"/>
              <a:gd name="connsiteX11" fmla="*/ 831273 w 3942608"/>
              <a:gd name="connsiteY11" fmla="*/ 1674421 h 1959428"/>
              <a:gd name="connsiteX12" fmla="*/ 890649 w 3942608"/>
              <a:gd name="connsiteY12" fmla="*/ 1638795 h 1959428"/>
              <a:gd name="connsiteX13" fmla="*/ 926275 w 3942608"/>
              <a:gd name="connsiteY13" fmla="*/ 1615044 h 1959428"/>
              <a:gd name="connsiteX14" fmla="*/ 985652 w 3942608"/>
              <a:gd name="connsiteY14" fmla="*/ 1579418 h 1959428"/>
              <a:gd name="connsiteX15" fmla="*/ 1080655 w 3942608"/>
              <a:gd name="connsiteY15" fmla="*/ 1508166 h 1959428"/>
              <a:gd name="connsiteX16" fmla="*/ 1128156 w 3942608"/>
              <a:gd name="connsiteY16" fmla="*/ 1472540 h 1959428"/>
              <a:gd name="connsiteX17" fmla="*/ 1223159 w 3942608"/>
              <a:gd name="connsiteY17" fmla="*/ 1425039 h 1959428"/>
              <a:gd name="connsiteX18" fmla="*/ 1282535 w 3942608"/>
              <a:gd name="connsiteY18" fmla="*/ 1377537 h 1959428"/>
              <a:gd name="connsiteX19" fmla="*/ 1365662 w 3942608"/>
              <a:gd name="connsiteY19" fmla="*/ 1306286 h 1959428"/>
              <a:gd name="connsiteX20" fmla="*/ 1401288 w 3942608"/>
              <a:gd name="connsiteY20" fmla="*/ 1282535 h 1959428"/>
              <a:gd name="connsiteX21" fmla="*/ 1448790 w 3942608"/>
              <a:gd name="connsiteY21" fmla="*/ 1246909 h 1959428"/>
              <a:gd name="connsiteX22" fmla="*/ 1579418 w 3942608"/>
              <a:gd name="connsiteY22" fmla="*/ 1175657 h 1959428"/>
              <a:gd name="connsiteX23" fmla="*/ 1674421 w 3942608"/>
              <a:gd name="connsiteY23" fmla="*/ 1080654 h 1959428"/>
              <a:gd name="connsiteX24" fmla="*/ 1721922 w 3942608"/>
              <a:gd name="connsiteY24" fmla="*/ 1033153 h 1959428"/>
              <a:gd name="connsiteX25" fmla="*/ 1769423 w 3942608"/>
              <a:gd name="connsiteY25" fmla="*/ 997527 h 1959428"/>
              <a:gd name="connsiteX26" fmla="*/ 1793174 w 3942608"/>
              <a:gd name="connsiteY26" fmla="*/ 961901 h 1959428"/>
              <a:gd name="connsiteX27" fmla="*/ 1852551 w 3942608"/>
              <a:gd name="connsiteY27" fmla="*/ 914400 h 1959428"/>
              <a:gd name="connsiteX28" fmla="*/ 1888177 w 3942608"/>
              <a:gd name="connsiteY28" fmla="*/ 866899 h 1959428"/>
              <a:gd name="connsiteX29" fmla="*/ 1971304 w 3942608"/>
              <a:gd name="connsiteY29" fmla="*/ 783771 h 1959428"/>
              <a:gd name="connsiteX30" fmla="*/ 2030681 w 3942608"/>
              <a:gd name="connsiteY30" fmla="*/ 712519 h 1959428"/>
              <a:gd name="connsiteX31" fmla="*/ 2054431 w 3942608"/>
              <a:gd name="connsiteY31" fmla="*/ 676893 h 1959428"/>
              <a:gd name="connsiteX32" fmla="*/ 2149434 w 3942608"/>
              <a:gd name="connsiteY32" fmla="*/ 581891 h 1959428"/>
              <a:gd name="connsiteX33" fmla="*/ 2244436 w 3942608"/>
              <a:gd name="connsiteY33" fmla="*/ 475013 h 1959428"/>
              <a:gd name="connsiteX34" fmla="*/ 2291938 w 3942608"/>
              <a:gd name="connsiteY34" fmla="*/ 439387 h 1959428"/>
              <a:gd name="connsiteX35" fmla="*/ 2327564 w 3942608"/>
              <a:gd name="connsiteY35" fmla="*/ 403761 h 1959428"/>
              <a:gd name="connsiteX36" fmla="*/ 2422566 w 3942608"/>
              <a:gd name="connsiteY36" fmla="*/ 344384 h 1959428"/>
              <a:gd name="connsiteX37" fmla="*/ 2493818 w 3942608"/>
              <a:gd name="connsiteY37" fmla="*/ 285008 h 1959428"/>
              <a:gd name="connsiteX38" fmla="*/ 2541320 w 3942608"/>
              <a:gd name="connsiteY38" fmla="*/ 261257 h 1959428"/>
              <a:gd name="connsiteX39" fmla="*/ 2600696 w 3942608"/>
              <a:gd name="connsiteY39" fmla="*/ 225631 h 1959428"/>
              <a:gd name="connsiteX40" fmla="*/ 2636322 w 3942608"/>
              <a:gd name="connsiteY40" fmla="*/ 201880 h 1959428"/>
              <a:gd name="connsiteX41" fmla="*/ 2755075 w 3942608"/>
              <a:gd name="connsiteY41" fmla="*/ 154379 h 1959428"/>
              <a:gd name="connsiteX42" fmla="*/ 2802577 w 3942608"/>
              <a:gd name="connsiteY42" fmla="*/ 130628 h 1959428"/>
              <a:gd name="connsiteX43" fmla="*/ 2861953 w 3942608"/>
              <a:gd name="connsiteY43" fmla="*/ 118753 h 1959428"/>
              <a:gd name="connsiteX44" fmla="*/ 2921330 w 3942608"/>
              <a:gd name="connsiteY44" fmla="*/ 95002 h 1959428"/>
              <a:gd name="connsiteX45" fmla="*/ 2968831 w 3942608"/>
              <a:gd name="connsiteY45" fmla="*/ 71252 h 1959428"/>
              <a:gd name="connsiteX46" fmla="*/ 3016333 w 3942608"/>
              <a:gd name="connsiteY46" fmla="*/ 59376 h 1959428"/>
              <a:gd name="connsiteX47" fmla="*/ 3087585 w 3942608"/>
              <a:gd name="connsiteY47" fmla="*/ 35626 h 1959428"/>
              <a:gd name="connsiteX48" fmla="*/ 3325091 w 3942608"/>
              <a:gd name="connsiteY48" fmla="*/ 0 h 1959428"/>
              <a:gd name="connsiteX49" fmla="*/ 3705101 w 3942608"/>
              <a:gd name="connsiteY49" fmla="*/ 11875 h 1959428"/>
              <a:gd name="connsiteX50" fmla="*/ 3788229 w 3942608"/>
              <a:gd name="connsiteY50" fmla="*/ 23750 h 1959428"/>
              <a:gd name="connsiteX51" fmla="*/ 3835730 w 3942608"/>
              <a:gd name="connsiteY51" fmla="*/ 47501 h 1959428"/>
              <a:gd name="connsiteX52" fmla="*/ 3918857 w 3942608"/>
              <a:gd name="connsiteY52" fmla="*/ 130628 h 1959428"/>
              <a:gd name="connsiteX53" fmla="*/ 3942608 w 3942608"/>
              <a:gd name="connsiteY53" fmla="*/ 190005 h 1959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942608" h="1959428">
                <a:moveTo>
                  <a:pt x="0" y="1959428"/>
                </a:moveTo>
                <a:cubicBezTo>
                  <a:pt x="27709" y="1955470"/>
                  <a:pt x="55680" y="1953042"/>
                  <a:pt x="83127" y="1947553"/>
                </a:cubicBezTo>
                <a:cubicBezTo>
                  <a:pt x="95402" y="1945098"/>
                  <a:pt x="106478" y="1938133"/>
                  <a:pt x="118753" y="1935678"/>
                </a:cubicBezTo>
                <a:cubicBezTo>
                  <a:pt x="146200" y="1930189"/>
                  <a:pt x="174434" y="1929291"/>
                  <a:pt x="201881" y="1923802"/>
                </a:cubicBezTo>
                <a:cubicBezTo>
                  <a:pt x="233889" y="1917400"/>
                  <a:pt x="296883" y="1900052"/>
                  <a:pt x="296883" y="1900052"/>
                </a:cubicBezTo>
                <a:cubicBezTo>
                  <a:pt x="312717" y="1892135"/>
                  <a:pt x="327809" y="1882517"/>
                  <a:pt x="344385" y="1876301"/>
                </a:cubicBezTo>
                <a:cubicBezTo>
                  <a:pt x="359667" y="1870570"/>
                  <a:pt x="376253" y="1869116"/>
                  <a:pt x="391886" y="1864426"/>
                </a:cubicBezTo>
                <a:cubicBezTo>
                  <a:pt x="415866" y="1857232"/>
                  <a:pt x="439893" y="1849973"/>
                  <a:pt x="463138" y="1840675"/>
                </a:cubicBezTo>
                <a:cubicBezTo>
                  <a:pt x="597045" y="1787113"/>
                  <a:pt x="540530" y="1803514"/>
                  <a:pt x="629392" y="1781299"/>
                </a:cubicBezTo>
                <a:cubicBezTo>
                  <a:pt x="645226" y="1773382"/>
                  <a:pt x="660622" y="1764521"/>
                  <a:pt x="676894" y="1757548"/>
                </a:cubicBezTo>
                <a:cubicBezTo>
                  <a:pt x="688400" y="1752617"/>
                  <a:pt x="701499" y="1751608"/>
                  <a:pt x="712520" y="1745673"/>
                </a:cubicBezTo>
                <a:cubicBezTo>
                  <a:pt x="753165" y="1723787"/>
                  <a:pt x="791689" y="1698172"/>
                  <a:pt x="831273" y="1674421"/>
                </a:cubicBezTo>
                <a:cubicBezTo>
                  <a:pt x="851065" y="1662546"/>
                  <a:pt x="871444" y="1651598"/>
                  <a:pt x="890649" y="1638795"/>
                </a:cubicBezTo>
                <a:cubicBezTo>
                  <a:pt x="902524" y="1630878"/>
                  <a:pt x="914172" y="1622608"/>
                  <a:pt x="926275" y="1615044"/>
                </a:cubicBezTo>
                <a:cubicBezTo>
                  <a:pt x="945848" y="1602811"/>
                  <a:pt x="966674" y="1592556"/>
                  <a:pt x="985652" y="1579418"/>
                </a:cubicBezTo>
                <a:cubicBezTo>
                  <a:pt x="1018198" y="1556886"/>
                  <a:pt x="1048987" y="1531917"/>
                  <a:pt x="1080655" y="1508166"/>
                </a:cubicBezTo>
                <a:cubicBezTo>
                  <a:pt x="1096489" y="1496291"/>
                  <a:pt x="1110453" y="1481391"/>
                  <a:pt x="1128156" y="1472540"/>
                </a:cubicBezTo>
                <a:cubicBezTo>
                  <a:pt x="1159824" y="1456706"/>
                  <a:pt x="1195512" y="1447157"/>
                  <a:pt x="1223159" y="1425039"/>
                </a:cubicBezTo>
                <a:cubicBezTo>
                  <a:pt x="1242951" y="1409205"/>
                  <a:pt x="1263460" y="1394228"/>
                  <a:pt x="1282535" y="1377537"/>
                </a:cubicBezTo>
                <a:cubicBezTo>
                  <a:pt x="1359252" y="1310409"/>
                  <a:pt x="1272793" y="1372622"/>
                  <a:pt x="1365662" y="1306286"/>
                </a:cubicBezTo>
                <a:cubicBezTo>
                  <a:pt x="1377276" y="1297990"/>
                  <a:pt x="1389674" y="1290831"/>
                  <a:pt x="1401288" y="1282535"/>
                </a:cubicBezTo>
                <a:cubicBezTo>
                  <a:pt x="1417394" y="1271031"/>
                  <a:pt x="1431818" y="1257092"/>
                  <a:pt x="1448790" y="1246909"/>
                </a:cubicBezTo>
                <a:cubicBezTo>
                  <a:pt x="1483516" y="1226074"/>
                  <a:pt x="1546966" y="1203116"/>
                  <a:pt x="1579418" y="1175657"/>
                </a:cubicBezTo>
                <a:cubicBezTo>
                  <a:pt x="1613606" y="1146728"/>
                  <a:pt x="1642753" y="1112322"/>
                  <a:pt x="1674421" y="1080654"/>
                </a:cubicBezTo>
                <a:cubicBezTo>
                  <a:pt x="1690255" y="1064820"/>
                  <a:pt x="1704008" y="1046588"/>
                  <a:pt x="1721922" y="1033153"/>
                </a:cubicBezTo>
                <a:cubicBezTo>
                  <a:pt x="1737756" y="1021278"/>
                  <a:pt x="1755428" y="1011522"/>
                  <a:pt x="1769423" y="997527"/>
                </a:cubicBezTo>
                <a:cubicBezTo>
                  <a:pt x="1779515" y="987435"/>
                  <a:pt x="1783082" y="971993"/>
                  <a:pt x="1793174" y="961901"/>
                </a:cubicBezTo>
                <a:cubicBezTo>
                  <a:pt x="1811097" y="943978"/>
                  <a:pt x="1834628" y="932323"/>
                  <a:pt x="1852551" y="914400"/>
                </a:cubicBezTo>
                <a:cubicBezTo>
                  <a:pt x="1866546" y="900405"/>
                  <a:pt x="1874863" y="881544"/>
                  <a:pt x="1888177" y="866899"/>
                </a:cubicBezTo>
                <a:cubicBezTo>
                  <a:pt x="1914537" y="837903"/>
                  <a:pt x="1971304" y="783771"/>
                  <a:pt x="1971304" y="783771"/>
                </a:cubicBezTo>
                <a:cubicBezTo>
                  <a:pt x="1993985" y="715727"/>
                  <a:pt x="1965975" y="777225"/>
                  <a:pt x="2030681" y="712519"/>
                </a:cubicBezTo>
                <a:cubicBezTo>
                  <a:pt x="2040773" y="702427"/>
                  <a:pt x="2044830" y="687454"/>
                  <a:pt x="2054431" y="676893"/>
                </a:cubicBezTo>
                <a:cubicBezTo>
                  <a:pt x="2084556" y="643755"/>
                  <a:pt x="2124592" y="619154"/>
                  <a:pt x="2149434" y="581891"/>
                </a:cubicBezTo>
                <a:cubicBezTo>
                  <a:pt x="2180294" y="535602"/>
                  <a:pt x="2190210" y="515682"/>
                  <a:pt x="2244436" y="475013"/>
                </a:cubicBezTo>
                <a:cubicBezTo>
                  <a:pt x="2260270" y="463138"/>
                  <a:pt x="2276910" y="452268"/>
                  <a:pt x="2291938" y="439387"/>
                </a:cubicBezTo>
                <a:cubicBezTo>
                  <a:pt x="2304689" y="428457"/>
                  <a:pt x="2313982" y="413639"/>
                  <a:pt x="2327564" y="403761"/>
                </a:cubicBezTo>
                <a:cubicBezTo>
                  <a:pt x="2357765" y="381796"/>
                  <a:pt x="2392178" y="366090"/>
                  <a:pt x="2422566" y="344384"/>
                </a:cubicBezTo>
                <a:cubicBezTo>
                  <a:pt x="2447724" y="326414"/>
                  <a:pt x="2468490" y="302737"/>
                  <a:pt x="2493818" y="285008"/>
                </a:cubicBezTo>
                <a:cubicBezTo>
                  <a:pt x="2508321" y="274856"/>
                  <a:pt x="2525845" y="269854"/>
                  <a:pt x="2541320" y="261257"/>
                </a:cubicBezTo>
                <a:cubicBezTo>
                  <a:pt x="2561497" y="250048"/>
                  <a:pt x="2581123" y="237864"/>
                  <a:pt x="2600696" y="225631"/>
                </a:cubicBezTo>
                <a:cubicBezTo>
                  <a:pt x="2612799" y="218067"/>
                  <a:pt x="2623363" y="207861"/>
                  <a:pt x="2636322" y="201880"/>
                </a:cubicBezTo>
                <a:cubicBezTo>
                  <a:pt x="2675032" y="184014"/>
                  <a:pt x="2716942" y="173445"/>
                  <a:pt x="2755075" y="154379"/>
                </a:cubicBezTo>
                <a:cubicBezTo>
                  <a:pt x="2770909" y="146462"/>
                  <a:pt x="2785783" y="136226"/>
                  <a:pt x="2802577" y="130628"/>
                </a:cubicBezTo>
                <a:cubicBezTo>
                  <a:pt x="2821725" y="124245"/>
                  <a:pt x="2842161" y="122711"/>
                  <a:pt x="2861953" y="118753"/>
                </a:cubicBezTo>
                <a:cubicBezTo>
                  <a:pt x="2881745" y="110836"/>
                  <a:pt x="2901850" y="103660"/>
                  <a:pt x="2921330" y="95002"/>
                </a:cubicBezTo>
                <a:cubicBezTo>
                  <a:pt x="2937507" y="87812"/>
                  <a:pt x="2952256" y="77468"/>
                  <a:pt x="2968831" y="71252"/>
                </a:cubicBezTo>
                <a:cubicBezTo>
                  <a:pt x="2984113" y="65521"/>
                  <a:pt x="3000700" y="64066"/>
                  <a:pt x="3016333" y="59376"/>
                </a:cubicBezTo>
                <a:cubicBezTo>
                  <a:pt x="3040313" y="52182"/>
                  <a:pt x="3063297" y="41698"/>
                  <a:pt x="3087585" y="35626"/>
                </a:cubicBezTo>
                <a:cubicBezTo>
                  <a:pt x="3192765" y="9331"/>
                  <a:pt x="3217988" y="10710"/>
                  <a:pt x="3325091" y="0"/>
                </a:cubicBezTo>
                <a:cubicBezTo>
                  <a:pt x="3451761" y="3958"/>
                  <a:pt x="3578535" y="5385"/>
                  <a:pt x="3705101" y="11875"/>
                </a:cubicBezTo>
                <a:cubicBezTo>
                  <a:pt x="3733055" y="13308"/>
                  <a:pt x="3761225" y="16385"/>
                  <a:pt x="3788229" y="23750"/>
                </a:cubicBezTo>
                <a:cubicBezTo>
                  <a:pt x="3805308" y="28408"/>
                  <a:pt x="3822029" y="36291"/>
                  <a:pt x="3835730" y="47501"/>
                </a:cubicBezTo>
                <a:cubicBezTo>
                  <a:pt x="3866059" y="72315"/>
                  <a:pt x="3918857" y="130628"/>
                  <a:pt x="3918857" y="130628"/>
                </a:cubicBezTo>
                <a:cubicBezTo>
                  <a:pt x="3933532" y="174651"/>
                  <a:pt x="3925135" y="155058"/>
                  <a:pt x="3942608" y="190005"/>
                </a:cubicBezTo>
              </a:path>
            </a:pathLst>
          </a:cu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sp>
        <p:nvSpPr>
          <p:cNvPr id="114" name="任意形状 113"/>
          <p:cNvSpPr/>
          <p:nvPr/>
        </p:nvSpPr>
        <p:spPr>
          <a:xfrm>
            <a:off x="246408" y="914400"/>
            <a:ext cx="7579431" cy="3075709"/>
          </a:xfrm>
          <a:custGeom>
            <a:avLst/>
            <a:gdLst>
              <a:gd name="connsiteX0" fmla="*/ 1000501 w 7579431"/>
              <a:gd name="connsiteY0" fmla="*/ 3075709 h 3075709"/>
              <a:gd name="connsiteX1" fmla="*/ 679867 w 7579431"/>
              <a:gd name="connsiteY1" fmla="*/ 3004457 h 3075709"/>
              <a:gd name="connsiteX2" fmla="*/ 501737 w 7579431"/>
              <a:gd name="connsiteY2" fmla="*/ 2897579 h 3075709"/>
              <a:gd name="connsiteX3" fmla="*/ 418610 w 7579431"/>
              <a:gd name="connsiteY3" fmla="*/ 2861953 h 3075709"/>
              <a:gd name="connsiteX4" fmla="*/ 335483 w 7579431"/>
              <a:gd name="connsiteY4" fmla="*/ 2778826 h 3075709"/>
              <a:gd name="connsiteX5" fmla="*/ 216730 w 7579431"/>
              <a:gd name="connsiteY5" fmla="*/ 2671948 h 3075709"/>
              <a:gd name="connsiteX6" fmla="*/ 192979 w 7579431"/>
              <a:gd name="connsiteY6" fmla="*/ 2624447 h 3075709"/>
              <a:gd name="connsiteX7" fmla="*/ 109852 w 7579431"/>
              <a:gd name="connsiteY7" fmla="*/ 2493818 h 3075709"/>
              <a:gd name="connsiteX8" fmla="*/ 97976 w 7579431"/>
              <a:gd name="connsiteY8" fmla="*/ 2458192 h 3075709"/>
              <a:gd name="connsiteX9" fmla="*/ 50475 w 7579431"/>
              <a:gd name="connsiteY9" fmla="*/ 2339439 h 3075709"/>
              <a:gd name="connsiteX10" fmla="*/ 26724 w 7579431"/>
              <a:gd name="connsiteY10" fmla="*/ 2268187 h 3075709"/>
              <a:gd name="connsiteX11" fmla="*/ 14849 w 7579431"/>
              <a:gd name="connsiteY11" fmla="*/ 2232561 h 3075709"/>
              <a:gd name="connsiteX12" fmla="*/ 14849 w 7579431"/>
              <a:gd name="connsiteY12" fmla="*/ 1508166 h 3075709"/>
              <a:gd name="connsiteX13" fmla="*/ 26724 w 7579431"/>
              <a:gd name="connsiteY13" fmla="*/ 1246909 h 3075709"/>
              <a:gd name="connsiteX14" fmla="*/ 62350 w 7579431"/>
              <a:gd name="connsiteY14" fmla="*/ 1128156 h 3075709"/>
              <a:gd name="connsiteX15" fmla="*/ 86101 w 7579431"/>
              <a:gd name="connsiteY15" fmla="*/ 1021278 h 3075709"/>
              <a:gd name="connsiteX16" fmla="*/ 157353 w 7579431"/>
              <a:gd name="connsiteY16" fmla="*/ 866899 h 3075709"/>
              <a:gd name="connsiteX17" fmla="*/ 192979 w 7579431"/>
              <a:gd name="connsiteY17" fmla="*/ 807522 h 3075709"/>
              <a:gd name="connsiteX18" fmla="*/ 216730 w 7579431"/>
              <a:gd name="connsiteY18" fmla="*/ 760021 h 3075709"/>
              <a:gd name="connsiteX19" fmla="*/ 252356 w 7579431"/>
              <a:gd name="connsiteY19" fmla="*/ 712519 h 3075709"/>
              <a:gd name="connsiteX20" fmla="*/ 276106 w 7579431"/>
              <a:gd name="connsiteY20" fmla="*/ 676894 h 3075709"/>
              <a:gd name="connsiteX21" fmla="*/ 359234 w 7579431"/>
              <a:gd name="connsiteY21" fmla="*/ 570016 h 3075709"/>
              <a:gd name="connsiteX22" fmla="*/ 430486 w 7579431"/>
              <a:gd name="connsiteY22" fmla="*/ 486888 h 3075709"/>
              <a:gd name="connsiteX23" fmla="*/ 466111 w 7579431"/>
              <a:gd name="connsiteY23" fmla="*/ 463138 h 3075709"/>
              <a:gd name="connsiteX24" fmla="*/ 513613 w 7579431"/>
              <a:gd name="connsiteY24" fmla="*/ 415636 h 3075709"/>
              <a:gd name="connsiteX25" fmla="*/ 561114 w 7579431"/>
              <a:gd name="connsiteY25" fmla="*/ 391886 h 3075709"/>
              <a:gd name="connsiteX26" fmla="*/ 703618 w 7579431"/>
              <a:gd name="connsiteY26" fmla="*/ 332509 h 3075709"/>
              <a:gd name="connsiteX27" fmla="*/ 834247 w 7579431"/>
              <a:gd name="connsiteY27" fmla="*/ 273132 h 3075709"/>
              <a:gd name="connsiteX28" fmla="*/ 905498 w 7579431"/>
              <a:gd name="connsiteY28" fmla="*/ 249382 h 3075709"/>
              <a:gd name="connsiteX29" fmla="*/ 1107379 w 7579431"/>
              <a:gd name="connsiteY29" fmla="*/ 178130 h 3075709"/>
              <a:gd name="connsiteX30" fmla="*/ 1178631 w 7579431"/>
              <a:gd name="connsiteY30" fmla="*/ 166255 h 3075709"/>
              <a:gd name="connsiteX31" fmla="*/ 1380511 w 7579431"/>
              <a:gd name="connsiteY31" fmla="*/ 130629 h 3075709"/>
              <a:gd name="connsiteX32" fmla="*/ 1463639 w 7579431"/>
              <a:gd name="connsiteY32" fmla="*/ 118753 h 3075709"/>
              <a:gd name="connsiteX33" fmla="*/ 1618018 w 7579431"/>
              <a:gd name="connsiteY33" fmla="*/ 95003 h 3075709"/>
              <a:gd name="connsiteX34" fmla="*/ 1784273 w 7579431"/>
              <a:gd name="connsiteY34" fmla="*/ 47501 h 3075709"/>
              <a:gd name="connsiteX35" fmla="*/ 2093031 w 7579431"/>
              <a:gd name="connsiteY35" fmla="*/ 11875 h 3075709"/>
              <a:gd name="connsiteX36" fmla="*/ 2568044 w 7579431"/>
              <a:gd name="connsiteY36" fmla="*/ 0 h 3075709"/>
              <a:gd name="connsiteX37" fmla="*/ 6676906 w 7579431"/>
              <a:gd name="connsiteY37" fmla="*/ 23751 h 3075709"/>
              <a:gd name="connsiteX38" fmla="*/ 6878787 w 7579431"/>
              <a:gd name="connsiteY38" fmla="*/ 35626 h 3075709"/>
              <a:gd name="connsiteX39" fmla="*/ 7258797 w 7579431"/>
              <a:gd name="connsiteY39" fmla="*/ 47501 h 3075709"/>
              <a:gd name="connsiteX40" fmla="*/ 7377550 w 7579431"/>
              <a:gd name="connsiteY40" fmla="*/ 71252 h 3075709"/>
              <a:gd name="connsiteX41" fmla="*/ 7448802 w 7579431"/>
              <a:gd name="connsiteY41" fmla="*/ 130629 h 3075709"/>
              <a:gd name="connsiteX42" fmla="*/ 7496304 w 7579431"/>
              <a:gd name="connsiteY42" fmla="*/ 154379 h 3075709"/>
              <a:gd name="connsiteX43" fmla="*/ 7520054 w 7579431"/>
              <a:gd name="connsiteY43" fmla="*/ 190005 h 3075709"/>
              <a:gd name="connsiteX44" fmla="*/ 7579431 w 7579431"/>
              <a:gd name="connsiteY44" fmla="*/ 237506 h 3075709"/>
              <a:gd name="connsiteX45" fmla="*/ 7567556 w 7579431"/>
              <a:gd name="connsiteY45" fmla="*/ 320634 h 3075709"/>
              <a:gd name="connsiteX46" fmla="*/ 7555680 w 7579431"/>
              <a:gd name="connsiteY46" fmla="*/ 356260 h 3075709"/>
              <a:gd name="connsiteX47" fmla="*/ 7567556 w 7579431"/>
              <a:gd name="connsiteY47" fmla="*/ 403761 h 3075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7579431" h="3075709">
                <a:moveTo>
                  <a:pt x="1000501" y="3075709"/>
                </a:moveTo>
                <a:cubicBezTo>
                  <a:pt x="893623" y="3051958"/>
                  <a:pt x="783734" y="3039079"/>
                  <a:pt x="679867" y="3004457"/>
                </a:cubicBezTo>
                <a:cubicBezTo>
                  <a:pt x="562165" y="2965223"/>
                  <a:pt x="573483" y="2938576"/>
                  <a:pt x="501737" y="2897579"/>
                </a:cubicBezTo>
                <a:cubicBezTo>
                  <a:pt x="460653" y="2874102"/>
                  <a:pt x="458576" y="2875276"/>
                  <a:pt x="418610" y="2861953"/>
                </a:cubicBezTo>
                <a:cubicBezTo>
                  <a:pt x="347358" y="2766951"/>
                  <a:pt x="422568" y="2857995"/>
                  <a:pt x="335483" y="2778826"/>
                </a:cubicBezTo>
                <a:cubicBezTo>
                  <a:pt x="207306" y="2662302"/>
                  <a:pt x="297693" y="2725924"/>
                  <a:pt x="216730" y="2671948"/>
                </a:cubicBezTo>
                <a:cubicBezTo>
                  <a:pt x="208813" y="2656114"/>
                  <a:pt x="202087" y="2639627"/>
                  <a:pt x="192979" y="2624447"/>
                </a:cubicBezTo>
                <a:cubicBezTo>
                  <a:pt x="166425" y="2580190"/>
                  <a:pt x="126174" y="2542781"/>
                  <a:pt x="109852" y="2493818"/>
                </a:cubicBezTo>
                <a:cubicBezTo>
                  <a:pt x="105893" y="2481943"/>
                  <a:pt x="102470" y="2469875"/>
                  <a:pt x="97976" y="2458192"/>
                </a:cubicBezTo>
                <a:cubicBezTo>
                  <a:pt x="82671" y="2418400"/>
                  <a:pt x="63957" y="2379885"/>
                  <a:pt x="50475" y="2339439"/>
                </a:cubicBezTo>
                <a:lnTo>
                  <a:pt x="26724" y="2268187"/>
                </a:lnTo>
                <a:lnTo>
                  <a:pt x="14849" y="2232561"/>
                </a:lnTo>
                <a:cubicBezTo>
                  <a:pt x="-8087" y="1888509"/>
                  <a:pt x="-1544" y="2065551"/>
                  <a:pt x="14849" y="1508166"/>
                </a:cubicBezTo>
                <a:cubicBezTo>
                  <a:pt x="17412" y="1421028"/>
                  <a:pt x="20284" y="1333846"/>
                  <a:pt x="26724" y="1246909"/>
                </a:cubicBezTo>
                <a:cubicBezTo>
                  <a:pt x="31781" y="1178641"/>
                  <a:pt x="42721" y="1193587"/>
                  <a:pt x="62350" y="1128156"/>
                </a:cubicBezTo>
                <a:cubicBezTo>
                  <a:pt x="90576" y="1034071"/>
                  <a:pt x="58699" y="1103485"/>
                  <a:pt x="86101" y="1021278"/>
                </a:cubicBezTo>
                <a:cubicBezTo>
                  <a:pt x="100578" y="977846"/>
                  <a:pt x="137561" y="899886"/>
                  <a:pt x="157353" y="866899"/>
                </a:cubicBezTo>
                <a:cubicBezTo>
                  <a:pt x="169228" y="847107"/>
                  <a:pt x="181770" y="827699"/>
                  <a:pt x="192979" y="807522"/>
                </a:cubicBezTo>
                <a:cubicBezTo>
                  <a:pt x="201576" y="792047"/>
                  <a:pt x="207348" y="775033"/>
                  <a:pt x="216730" y="760021"/>
                </a:cubicBezTo>
                <a:cubicBezTo>
                  <a:pt x="227220" y="743237"/>
                  <a:pt x="240852" y="728625"/>
                  <a:pt x="252356" y="712519"/>
                </a:cubicBezTo>
                <a:cubicBezTo>
                  <a:pt x="260651" y="700905"/>
                  <a:pt x="267543" y="688312"/>
                  <a:pt x="276106" y="676894"/>
                </a:cubicBezTo>
                <a:cubicBezTo>
                  <a:pt x="303186" y="640787"/>
                  <a:pt x="331716" y="605790"/>
                  <a:pt x="359234" y="570016"/>
                </a:cubicBezTo>
                <a:cubicBezTo>
                  <a:pt x="387317" y="533508"/>
                  <a:pt x="395815" y="515781"/>
                  <a:pt x="430486" y="486888"/>
                </a:cubicBezTo>
                <a:cubicBezTo>
                  <a:pt x="441450" y="477751"/>
                  <a:pt x="455275" y="472426"/>
                  <a:pt x="466111" y="463138"/>
                </a:cubicBezTo>
                <a:cubicBezTo>
                  <a:pt x="483113" y="448565"/>
                  <a:pt x="495699" y="429072"/>
                  <a:pt x="513613" y="415636"/>
                </a:cubicBezTo>
                <a:cubicBezTo>
                  <a:pt x="527775" y="405015"/>
                  <a:pt x="544896" y="398981"/>
                  <a:pt x="561114" y="391886"/>
                </a:cubicBezTo>
                <a:cubicBezTo>
                  <a:pt x="608259" y="371260"/>
                  <a:pt x="657591" y="355523"/>
                  <a:pt x="703618" y="332509"/>
                </a:cubicBezTo>
                <a:cubicBezTo>
                  <a:pt x="755850" y="306392"/>
                  <a:pt x="772710" y="296800"/>
                  <a:pt x="834247" y="273132"/>
                </a:cubicBezTo>
                <a:cubicBezTo>
                  <a:pt x="857613" y="264145"/>
                  <a:pt x="882057" y="258172"/>
                  <a:pt x="905498" y="249382"/>
                </a:cubicBezTo>
                <a:cubicBezTo>
                  <a:pt x="1006269" y="211593"/>
                  <a:pt x="1013500" y="199795"/>
                  <a:pt x="1107379" y="178130"/>
                </a:cubicBezTo>
                <a:cubicBezTo>
                  <a:pt x="1130841" y="172716"/>
                  <a:pt x="1154941" y="170562"/>
                  <a:pt x="1178631" y="166255"/>
                </a:cubicBezTo>
                <a:cubicBezTo>
                  <a:pt x="1293415" y="145385"/>
                  <a:pt x="1198568" y="156622"/>
                  <a:pt x="1380511" y="130629"/>
                </a:cubicBezTo>
                <a:cubicBezTo>
                  <a:pt x="1408220" y="126670"/>
                  <a:pt x="1436029" y="123355"/>
                  <a:pt x="1463639" y="118753"/>
                </a:cubicBezTo>
                <a:cubicBezTo>
                  <a:pt x="1626822" y="91555"/>
                  <a:pt x="1388332" y="123713"/>
                  <a:pt x="1618018" y="95003"/>
                </a:cubicBezTo>
                <a:cubicBezTo>
                  <a:pt x="1673436" y="79169"/>
                  <a:pt x="1727082" y="54650"/>
                  <a:pt x="1784273" y="47501"/>
                </a:cubicBezTo>
                <a:cubicBezTo>
                  <a:pt x="1856309" y="38497"/>
                  <a:pt x="2058947" y="12727"/>
                  <a:pt x="2093031" y="11875"/>
                </a:cubicBezTo>
                <a:lnTo>
                  <a:pt x="2568044" y="0"/>
                </a:lnTo>
                <a:lnTo>
                  <a:pt x="6676906" y="23751"/>
                </a:lnTo>
                <a:cubicBezTo>
                  <a:pt x="6744308" y="24780"/>
                  <a:pt x="6811433" y="32877"/>
                  <a:pt x="6878787" y="35626"/>
                </a:cubicBezTo>
                <a:lnTo>
                  <a:pt x="7258797" y="47501"/>
                </a:lnTo>
                <a:cubicBezTo>
                  <a:pt x="7298381" y="55418"/>
                  <a:pt x="7338967" y="59380"/>
                  <a:pt x="7377550" y="71252"/>
                </a:cubicBezTo>
                <a:cubicBezTo>
                  <a:pt x="7410661" y="81440"/>
                  <a:pt x="7422486" y="111832"/>
                  <a:pt x="7448802" y="130629"/>
                </a:cubicBezTo>
                <a:cubicBezTo>
                  <a:pt x="7463207" y="140918"/>
                  <a:pt x="7480470" y="146462"/>
                  <a:pt x="7496304" y="154379"/>
                </a:cubicBezTo>
                <a:cubicBezTo>
                  <a:pt x="7504221" y="166254"/>
                  <a:pt x="7508909" y="181089"/>
                  <a:pt x="7520054" y="190005"/>
                </a:cubicBezTo>
                <a:cubicBezTo>
                  <a:pt x="7602001" y="255564"/>
                  <a:pt x="7511361" y="135405"/>
                  <a:pt x="7579431" y="237506"/>
                </a:cubicBezTo>
                <a:cubicBezTo>
                  <a:pt x="7575473" y="265215"/>
                  <a:pt x="7573045" y="293187"/>
                  <a:pt x="7567556" y="320634"/>
                </a:cubicBezTo>
                <a:cubicBezTo>
                  <a:pt x="7565101" y="332909"/>
                  <a:pt x="7555680" y="343742"/>
                  <a:pt x="7555680" y="356260"/>
                </a:cubicBezTo>
                <a:cubicBezTo>
                  <a:pt x="7555680" y="372581"/>
                  <a:pt x="7567556" y="403761"/>
                  <a:pt x="7567556" y="403761"/>
                </a:cubicBezTo>
              </a:path>
            </a:pathLst>
          </a:cu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sp>
        <p:nvSpPr>
          <p:cNvPr id="118" name="任意形状 117"/>
          <p:cNvSpPr/>
          <p:nvPr/>
        </p:nvSpPr>
        <p:spPr>
          <a:xfrm>
            <a:off x="5617029" y="1650670"/>
            <a:ext cx="2256311" cy="510639"/>
          </a:xfrm>
          <a:custGeom>
            <a:avLst/>
            <a:gdLst>
              <a:gd name="connsiteX0" fmla="*/ 2256311 w 2256311"/>
              <a:gd name="connsiteY0" fmla="*/ 0 h 510639"/>
              <a:gd name="connsiteX1" fmla="*/ 2196935 w 2256311"/>
              <a:gd name="connsiteY1" fmla="*/ 35626 h 510639"/>
              <a:gd name="connsiteX2" fmla="*/ 1460665 w 2256311"/>
              <a:gd name="connsiteY2" fmla="*/ 142504 h 510639"/>
              <a:gd name="connsiteX3" fmla="*/ 1223158 w 2256311"/>
              <a:gd name="connsiteY3" fmla="*/ 166255 h 510639"/>
              <a:gd name="connsiteX4" fmla="*/ 938150 w 2256311"/>
              <a:gd name="connsiteY4" fmla="*/ 190005 h 510639"/>
              <a:gd name="connsiteX5" fmla="*/ 783771 w 2256311"/>
              <a:gd name="connsiteY5" fmla="*/ 213756 h 510639"/>
              <a:gd name="connsiteX6" fmla="*/ 724394 w 2256311"/>
              <a:gd name="connsiteY6" fmla="*/ 225631 h 510639"/>
              <a:gd name="connsiteX7" fmla="*/ 463137 w 2256311"/>
              <a:gd name="connsiteY7" fmla="*/ 296883 h 510639"/>
              <a:gd name="connsiteX8" fmla="*/ 332509 w 2256311"/>
              <a:gd name="connsiteY8" fmla="*/ 356260 h 510639"/>
              <a:gd name="connsiteX9" fmla="*/ 249381 w 2256311"/>
              <a:gd name="connsiteY9" fmla="*/ 368135 h 510639"/>
              <a:gd name="connsiteX10" fmla="*/ 201880 w 2256311"/>
              <a:gd name="connsiteY10" fmla="*/ 380011 h 510639"/>
              <a:gd name="connsiteX11" fmla="*/ 71252 w 2256311"/>
              <a:gd name="connsiteY11" fmla="*/ 451262 h 510639"/>
              <a:gd name="connsiteX12" fmla="*/ 35626 w 2256311"/>
              <a:gd name="connsiteY12" fmla="*/ 475013 h 510639"/>
              <a:gd name="connsiteX13" fmla="*/ 0 w 2256311"/>
              <a:gd name="connsiteY13" fmla="*/ 510639 h 510639"/>
              <a:gd name="connsiteX14" fmla="*/ 11875 w 2256311"/>
              <a:gd name="connsiteY14" fmla="*/ 498764 h 51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6311" h="510639">
                <a:moveTo>
                  <a:pt x="2256311" y="0"/>
                </a:moveTo>
                <a:cubicBezTo>
                  <a:pt x="2236519" y="11875"/>
                  <a:pt x="2218909" y="28563"/>
                  <a:pt x="2196935" y="35626"/>
                </a:cubicBezTo>
                <a:cubicBezTo>
                  <a:pt x="1871015" y="140386"/>
                  <a:pt x="1857939" y="108837"/>
                  <a:pt x="1460665" y="142504"/>
                </a:cubicBezTo>
                <a:cubicBezTo>
                  <a:pt x="1381385" y="149223"/>
                  <a:pt x="1302414" y="159262"/>
                  <a:pt x="1223158" y="166255"/>
                </a:cubicBezTo>
                <a:cubicBezTo>
                  <a:pt x="1110509" y="176195"/>
                  <a:pt x="1045392" y="176017"/>
                  <a:pt x="938150" y="190005"/>
                </a:cubicBezTo>
                <a:cubicBezTo>
                  <a:pt x="886522" y="196739"/>
                  <a:pt x="835128" y="205197"/>
                  <a:pt x="783771" y="213756"/>
                </a:cubicBezTo>
                <a:cubicBezTo>
                  <a:pt x="763861" y="217074"/>
                  <a:pt x="743932" y="220566"/>
                  <a:pt x="724394" y="225631"/>
                </a:cubicBezTo>
                <a:cubicBezTo>
                  <a:pt x="637016" y="248284"/>
                  <a:pt x="545312" y="259530"/>
                  <a:pt x="463137" y="296883"/>
                </a:cubicBezTo>
                <a:cubicBezTo>
                  <a:pt x="419594" y="316675"/>
                  <a:pt x="377884" y="341135"/>
                  <a:pt x="332509" y="356260"/>
                </a:cubicBezTo>
                <a:cubicBezTo>
                  <a:pt x="305955" y="365111"/>
                  <a:pt x="276920" y="363128"/>
                  <a:pt x="249381" y="368135"/>
                </a:cubicBezTo>
                <a:cubicBezTo>
                  <a:pt x="233323" y="371055"/>
                  <a:pt x="217363" y="374850"/>
                  <a:pt x="201880" y="380011"/>
                </a:cubicBezTo>
                <a:cubicBezTo>
                  <a:pt x="133173" y="402913"/>
                  <a:pt x="137245" y="407266"/>
                  <a:pt x="71252" y="451262"/>
                </a:cubicBezTo>
                <a:cubicBezTo>
                  <a:pt x="59377" y="459179"/>
                  <a:pt x="45718" y="464921"/>
                  <a:pt x="35626" y="475013"/>
                </a:cubicBezTo>
                <a:lnTo>
                  <a:pt x="0" y="510639"/>
                </a:lnTo>
                <a:lnTo>
                  <a:pt x="11875" y="498764"/>
                </a:lnTo>
              </a:path>
            </a:pathLst>
          </a:cu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sp>
        <p:nvSpPr>
          <p:cNvPr id="119" name="任意形状 118"/>
          <p:cNvSpPr/>
          <p:nvPr/>
        </p:nvSpPr>
        <p:spPr>
          <a:xfrm>
            <a:off x="5094514" y="2434442"/>
            <a:ext cx="1128156" cy="534389"/>
          </a:xfrm>
          <a:custGeom>
            <a:avLst/>
            <a:gdLst>
              <a:gd name="connsiteX0" fmla="*/ 1128156 w 1128156"/>
              <a:gd name="connsiteY0" fmla="*/ 0 h 534389"/>
              <a:gd name="connsiteX1" fmla="*/ 985652 w 1128156"/>
              <a:gd name="connsiteY1" fmla="*/ 83127 h 534389"/>
              <a:gd name="connsiteX2" fmla="*/ 878774 w 1128156"/>
              <a:gd name="connsiteY2" fmla="*/ 118753 h 534389"/>
              <a:gd name="connsiteX3" fmla="*/ 760021 w 1128156"/>
              <a:gd name="connsiteY3" fmla="*/ 166254 h 534389"/>
              <a:gd name="connsiteX4" fmla="*/ 510639 w 1128156"/>
              <a:gd name="connsiteY4" fmla="*/ 296883 h 534389"/>
              <a:gd name="connsiteX5" fmla="*/ 130629 w 1128156"/>
              <a:gd name="connsiteY5" fmla="*/ 463137 h 534389"/>
              <a:gd name="connsiteX6" fmla="*/ 71252 w 1128156"/>
              <a:gd name="connsiteY6" fmla="*/ 498763 h 534389"/>
              <a:gd name="connsiteX7" fmla="*/ 0 w 1128156"/>
              <a:gd name="connsiteY7" fmla="*/ 534389 h 53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8156" h="534389">
                <a:moveTo>
                  <a:pt x="1128156" y="0"/>
                </a:moveTo>
                <a:cubicBezTo>
                  <a:pt x="1080655" y="27709"/>
                  <a:pt x="1035303" y="59484"/>
                  <a:pt x="985652" y="83127"/>
                </a:cubicBezTo>
                <a:cubicBezTo>
                  <a:pt x="951747" y="99272"/>
                  <a:pt x="914012" y="105771"/>
                  <a:pt x="878774" y="118753"/>
                </a:cubicBezTo>
                <a:cubicBezTo>
                  <a:pt x="838769" y="133492"/>
                  <a:pt x="798398" y="147684"/>
                  <a:pt x="760021" y="166254"/>
                </a:cubicBezTo>
                <a:cubicBezTo>
                  <a:pt x="675549" y="207128"/>
                  <a:pt x="597262" y="260790"/>
                  <a:pt x="510639" y="296883"/>
                </a:cubicBezTo>
                <a:cubicBezTo>
                  <a:pt x="489536" y="305676"/>
                  <a:pt x="215657" y="412121"/>
                  <a:pt x="130629" y="463137"/>
                </a:cubicBezTo>
                <a:cubicBezTo>
                  <a:pt x="110837" y="475012"/>
                  <a:pt x="91515" y="487710"/>
                  <a:pt x="71252" y="498763"/>
                </a:cubicBezTo>
                <a:cubicBezTo>
                  <a:pt x="47940" y="511478"/>
                  <a:pt x="0" y="534389"/>
                  <a:pt x="0" y="534389"/>
                </a:cubicBezTo>
              </a:path>
            </a:pathLst>
          </a:cu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sp>
        <p:nvSpPr>
          <p:cNvPr id="121" name="任意形状 120"/>
          <p:cNvSpPr/>
          <p:nvPr/>
        </p:nvSpPr>
        <p:spPr>
          <a:xfrm>
            <a:off x="1151906" y="2612571"/>
            <a:ext cx="7600208" cy="2159399"/>
          </a:xfrm>
          <a:custGeom>
            <a:avLst/>
            <a:gdLst>
              <a:gd name="connsiteX0" fmla="*/ 0 w 7600208"/>
              <a:gd name="connsiteY0" fmla="*/ 2137559 h 2159399"/>
              <a:gd name="connsiteX1" fmla="*/ 498764 w 7600208"/>
              <a:gd name="connsiteY1" fmla="*/ 2137559 h 2159399"/>
              <a:gd name="connsiteX2" fmla="*/ 736271 w 7600208"/>
              <a:gd name="connsiteY2" fmla="*/ 2125684 h 2159399"/>
              <a:gd name="connsiteX3" fmla="*/ 1947554 w 7600208"/>
              <a:gd name="connsiteY3" fmla="*/ 2101933 h 2159399"/>
              <a:gd name="connsiteX4" fmla="*/ 2327564 w 7600208"/>
              <a:gd name="connsiteY4" fmla="*/ 2090058 h 2159399"/>
              <a:gd name="connsiteX5" fmla="*/ 2743200 w 7600208"/>
              <a:gd name="connsiteY5" fmla="*/ 2066307 h 2159399"/>
              <a:gd name="connsiteX6" fmla="*/ 3978234 w 7600208"/>
              <a:gd name="connsiteY6" fmla="*/ 2042556 h 2159399"/>
              <a:gd name="connsiteX7" fmla="*/ 4275117 w 7600208"/>
              <a:gd name="connsiteY7" fmla="*/ 2054432 h 2159399"/>
              <a:gd name="connsiteX8" fmla="*/ 4809507 w 7600208"/>
              <a:gd name="connsiteY8" fmla="*/ 2042556 h 2159399"/>
              <a:gd name="connsiteX9" fmla="*/ 5403273 w 7600208"/>
              <a:gd name="connsiteY9" fmla="*/ 2018806 h 2159399"/>
              <a:gd name="connsiteX10" fmla="*/ 5664530 w 7600208"/>
              <a:gd name="connsiteY10" fmla="*/ 1995055 h 2159399"/>
              <a:gd name="connsiteX11" fmla="*/ 5723907 w 7600208"/>
              <a:gd name="connsiteY11" fmla="*/ 1983180 h 2159399"/>
              <a:gd name="connsiteX12" fmla="*/ 5878286 w 7600208"/>
              <a:gd name="connsiteY12" fmla="*/ 1971304 h 2159399"/>
              <a:gd name="connsiteX13" fmla="*/ 6139543 w 7600208"/>
              <a:gd name="connsiteY13" fmla="*/ 1947554 h 2159399"/>
              <a:gd name="connsiteX14" fmla="*/ 6555180 w 7600208"/>
              <a:gd name="connsiteY14" fmla="*/ 1852551 h 2159399"/>
              <a:gd name="connsiteX15" fmla="*/ 6590806 w 7600208"/>
              <a:gd name="connsiteY15" fmla="*/ 1840676 h 2159399"/>
              <a:gd name="connsiteX16" fmla="*/ 6780811 w 7600208"/>
              <a:gd name="connsiteY16" fmla="*/ 1733798 h 2159399"/>
              <a:gd name="connsiteX17" fmla="*/ 7018317 w 7600208"/>
              <a:gd name="connsiteY17" fmla="*/ 1591294 h 2159399"/>
              <a:gd name="connsiteX18" fmla="*/ 7327076 w 7600208"/>
              <a:gd name="connsiteY18" fmla="*/ 1353787 h 2159399"/>
              <a:gd name="connsiteX19" fmla="*/ 7422078 w 7600208"/>
              <a:gd name="connsiteY19" fmla="*/ 1211284 h 2159399"/>
              <a:gd name="connsiteX20" fmla="*/ 7481455 w 7600208"/>
              <a:gd name="connsiteY20" fmla="*/ 1092530 h 2159399"/>
              <a:gd name="connsiteX21" fmla="*/ 7564582 w 7600208"/>
              <a:gd name="connsiteY21" fmla="*/ 950026 h 2159399"/>
              <a:gd name="connsiteX22" fmla="*/ 7600208 w 7600208"/>
              <a:gd name="connsiteY22" fmla="*/ 653143 h 2159399"/>
              <a:gd name="connsiteX23" fmla="*/ 7588333 w 7600208"/>
              <a:gd name="connsiteY23" fmla="*/ 451263 h 2159399"/>
              <a:gd name="connsiteX24" fmla="*/ 7576458 w 7600208"/>
              <a:gd name="connsiteY24" fmla="*/ 320634 h 2159399"/>
              <a:gd name="connsiteX25" fmla="*/ 7410203 w 7600208"/>
              <a:gd name="connsiteY25" fmla="*/ 166255 h 2159399"/>
              <a:gd name="connsiteX26" fmla="*/ 7232073 w 7600208"/>
              <a:gd name="connsiteY26" fmla="*/ 83128 h 2159399"/>
              <a:gd name="connsiteX27" fmla="*/ 6947065 w 7600208"/>
              <a:gd name="connsiteY27" fmla="*/ 0 h 2159399"/>
              <a:gd name="connsiteX28" fmla="*/ 6804562 w 7600208"/>
              <a:gd name="connsiteY28" fmla="*/ 23751 h 2159399"/>
              <a:gd name="connsiteX29" fmla="*/ 6721434 w 7600208"/>
              <a:gd name="connsiteY29" fmla="*/ 35626 h 2159399"/>
              <a:gd name="connsiteX30" fmla="*/ 6614556 w 7600208"/>
              <a:gd name="connsiteY30" fmla="*/ 95003 h 2159399"/>
              <a:gd name="connsiteX31" fmla="*/ 6555180 w 7600208"/>
              <a:gd name="connsiteY31" fmla="*/ 118754 h 2159399"/>
              <a:gd name="connsiteX32" fmla="*/ 6472052 w 7600208"/>
              <a:gd name="connsiteY32" fmla="*/ 201881 h 2159399"/>
              <a:gd name="connsiteX33" fmla="*/ 6436426 w 7600208"/>
              <a:gd name="connsiteY33" fmla="*/ 225632 h 2159399"/>
              <a:gd name="connsiteX34" fmla="*/ 6365175 w 7600208"/>
              <a:gd name="connsiteY34" fmla="*/ 296884 h 2159399"/>
              <a:gd name="connsiteX35" fmla="*/ 6341424 w 7600208"/>
              <a:gd name="connsiteY35" fmla="*/ 368135 h 215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600208" h="2159399">
                <a:moveTo>
                  <a:pt x="0" y="2137559"/>
                </a:moveTo>
                <a:cubicBezTo>
                  <a:pt x="200877" y="2177733"/>
                  <a:pt x="54958" y="2153131"/>
                  <a:pt x="498764" y="2137559"/>
                </a:cubicBezTo>
                <a:cubicBezTo>
                  <a:pt x="577983" y="2134779"/>
                  <a:pt x="657064" y="2128790"/>
                  <a:pt x="736271" y="2125684"/>
                </a:cubicBezTo>
                <a:cubicBezTo>
                  <a:pt x="1205682" y="2107275"/>
                  <a:pt x="1392938" y="2109744"/>
                  <a:pt x="1947554" y="2101933"/>
                </a:cubicBezTo>
                <a:lnTo>
                  <a:pt x="2327564" y="2090058"/>
                </a:lnTo>
                <a:cubicBezTo>
                  <a:pt x="2466196" y="2083851"/>
                  <a:pt x="2604501" y="2070781"/>
                  <a:pt x="2743200" y="2066307"/>
                </a:cubicBezTo>
                <a:cubicBezTo>
                  <a:pt x="3400179" y="2045115"/>
                  <a:pt x="2988572" y="2056114"/>
                  <a:pt x="3978234" y="2042556"/>
                </a:cubicBezTo>
                <a:cubicBezTo>
                  <a:pt x="4077195" y="2046515"/>
                  <a:pt x="4176077" y="2054432"/>
                  <a:pt x="4275117" y="2054432"/>
                </a:cubicBezTo>
                <a:cubicBezTo>
                  <a:pt x="4453291" y="2054432"/>
                  <a:pt x="4631400" y="2047436"/>
                  <a:pt x="4809507" y="2042556"/>
                </a:cubicBezTo>
                <a:cubicBezTo>
                  <a:pt x="5035873" y="2036354"/>
                  <a:pt x="5183133" y="2028812"/>
                  <a:pt x="5403273" y="2018806"/>
                </a:cubicBezTo>
                <a:cubicBezTo>
                  <a:pt x="5490359" y="2010889"/>
                  <a:pt x="5577620" y="2004712"/>
                  <a:pt x="5664530" y="1995055"/>
                </a:cubicBezTo>
                <a:cubicBezTo>
                  <a:pt x="5684591" y="1992826"/>
                  <a:pt x="5703846" y="1985409"/>
                  <a:pt x="5723907" y="1983180"/>
                </a:cubicBezTo>
                <a:cubicBezTo>
                  <a:pt x="5775203" y="1977480"/>
                  <a:pt x="5826863" y="1975712"/>
                  <a:pt x="5878286" y="1971304"/>
                </a:cubicBezTo>
                <a:lnTo>
                  <a:pt x="6139543" y="1947554"/>
                </a:lnTo>
                <a:cubicBezTo>
                  <a:pt x="6416067" y="1894882"/>
                  <a:pt x="6327635" y="1919475"/>
                  <a:pt x="6555180" y="1852551"/>
                </a:cubicBezTo>
                <a:cubicBezTo>
                  <a:pt x="6567189" y="1849019"/>
                  <a:pt x="6579729" y="1846506"/>
                  <a:pt x="6590806" y="1840676"/>
                </a:cubicBezTo>
                <a:cubicBezTo>
                  <a:pt x="6655111" y="1806832"/>
                  <a:pt x="6718043" y="1770413"/>
                  <a:pt x="6780811" y="1733798"/>
                </a:cubicBezTo>
                <a:cubicBezTo>
                  <a:pt x="6860560" y="1687278"/>
                  <a:pt x="6935738" y="1632583"/>
                  <a:pt x="7018317" y="1591294"/>
                </a:cubicBezTo>
                <a:cubicBezTo>
                  <a:pt x="7150978" y="1524963"/>
                  <a:pt x="7229823" y="1499667"/>
                  <a:pt x="7327076" y="1353787"/>
                </a:cubicBezTo>
                <a:cubicBezTo>
                  <a:pt x="7358743" y="1306286"/>
                  <a:pt x="7393035" y="1260434"/>
                  <a:pt x="7422078" y="1211284"/>
                </a:cubicBezTo>
                <a:cubicBezTo>
                  <a:pt x="7444593" y="1173182"/>
                  <a:pt x="7460262" y="1131383"/>
                  <a:pt x="7481455" y="1092530"/>
                </a:cubicBezTo>
                <a:cubicBezTo>
                  <a:pt x="7507788" y="1044252"/>
                  <a:pt x="7536873" y="997527"/>
                  <a:pt x="7564582" y="950026"/>
                </a:cubicBezTo>
                <a:cubicBezTo>
                  <a:pt x="7572823" y="892339"/>
                  <a:pt x="7600208" y="720923"/>
                  <a:pt x="7600208" y="653143"/>
                </a:cubicBezTo>
                <a:cubicBezTo>
                  <a:pt x="7600208" y="585733"/>
                  <a:pt x="7593136" y="518501"/>
                  <a:pt x="7588333" y="451263"/>
                </a:cubicBezTo>
                <a:cubicBezTo>
                  <a:pt x="7585218" y="407652"/>
                  <a:pt x="7599631" y="357711"/>
                  <a:pt x="7576458" y="320634"/>
                </a:cubicBezTo>
                <a:cubicBezTo>
                  <a:pt x="7536376" y="256503"/>
                  <a:pt x="7472459" y="209190"/>
                  <a:pt x="7410203" y="166255"/>
                </a:cubicBezTo>
                <a:cubicBezTo>
                  <a:pt x="7356263" y="129055"/>
                  <a:pt x="7292618" y="108181"/>
                  <a:pt x="7232073" y="83128"/>
                </a:cubicBezTo>
                <a:cubicBezTo>
                  <a:pt x="7081927" y="20998"/>
                  <a:pt x="7086393" y="27866"/>
                  <a:pt x="6947065" y="0"/>
                </a:cubicBezTo>
                <a:lnTo>
                  <a:pt x="6804562" y="23751"/>
                </a:lnTo>
                <a:cubicBezTo>
                  <a:pt x="6776914" y="28116"/>
                  <a:pt x="6747642" y="25798"/>
                  <a:pt x="6721434" y="35626"/>
                </a:cubicBezTo>
                <a:cubicBezTo>
                  <a:pt x="6683274" y="49936"/>
                  <a:pt x="6651008" y="76777"/>
                  <a:pt x="6614556" y="95003"/>
                </a:cubicBezTo>
                <a:cubicBezTo>
                  <a:pt x="6595490" y="104536"/>
                  <a:pt x="6574972" y="110837"/>
                  <a:pt x="6555180" y="118754"/>
                </a:cubicBezTo>
                <a:cubicBezTo>
                  <a:pt x="6527471" y="146463"/>
                  <a:pt x="6504657" y="180144"/>
                  <a:pt x="6472052" y="201881"/>
                </a:cubicBezTo>
                <a:cubicBezTo>
                  <a:pt x="6460177" y="209798"/>
                  <a:pt x="6447093" y="216150"/>
                  <a:pt x="6436426" y="225632"/>
                </a:cubicBezTo>
                <a:cubicBezTo>
                  <a:pt x="6411322" y="247947"/>
                  <a:pt x="6365175" y="296884"/>
                  <a:pt x="6365175" y="296884"/>
                </a:cubicBezTo>
                <a:lnTo>
                  <a:pt x="6341424" y="368135"/>
                </a:lnTo>
              </a:path>
            </a:pathLst>
          </a:cu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sp>
        <p:nvSpPr>
          <p:cNvPr id="122" name="任意形状 121"/>
          <p:cNvSpPr/>
          <p:nvPr/>
        </p:nvSpPr>
        <p:spPr>
          <a:xfrm>
            <a:off x="2956956" y="3289465"/>
            <a:ext cx="4940135" cy="451262"/>
          </a:xfrm>
          <a:custGeom>
            <a:avLst/>
            <a:gdLst>
              <a:gd name="connsiteX0" fmla="*/ 4940135 w 4940135"/>
              <a:gd name="connsiteY0" fmla="*/ 0 h 451262"/>
              <a:gd name="connsiteX1" fmla="*/ 4880758 w 4940135"/>
              <a:gd name="connsiteY1" fmla="*/ 59377 h 451262"/>
              <a:gd name="connsiteX2" fmla="*/ 4536374 w 4940135"/>
              <a:gd name="connsiteY2" fmla="*/ 213756 h 451262"/>
              <a:gd name="connsiteX3" fmla="*/ 3811979 w 4940135"/>
              <a:gd name="connsiteY3" fmla="*/ 285008 h 451262"/>
              <a:gd name="connsiteX4" fmla="*/ 2149434 w 4940135"/>
              <a:gd name="connsiteY4" fmla="*/ 356260 h 451262"/>
              <a:gd name="connsiteX5" fmla="*/ 1662545 w 4940135"/>
              <a:gd name="connsiteY5" fmla="*/ 344384 h 451262"/>
              <a:gd name="connsiteX6" fmla="*/ 1531917 w 4940135"/>
              <a:gd name="connsiteY6" fmla="*/ 332509 h 451262"/>
              <a:gd name="connsiteX7" fmla="*/ 1306286 w 4940135"/>
              <a:gd name="connsiteY7" fmla="*/ 308758 h 451262"/>
              <a:gd name="connsiteX8" fmla="*/ 1068779 w 4940135"/>
              <a:gd name="connsiteY8" fmla="*/ 296883 h 451262"/>
              <a:gd name="connsiteX9" fmla="*/ 439387 w 4940135"/>
              <a:gd name="connsiteY9" fmla="*/ 261257 h 451262"/>
              <a:gd name="connsiteX10" fmla="*/ 71252 w 4940135"/>
              <a:gd name="connsiteY10" fmla="*/ 285008 h 451262"/>
              <a:gd name="connsiteX11" fmla="*/ 35626 w 4940135"/>
              <a:gd name="connsiteY11" fmla="*/ 296883 h 451262"/>
              <a:gd name="connsiteX12" fmla="*/ 23750 w 4940135"/>
              <a:gd name="connsiteY12" fmla="*/ 332509 h 451262"/>
              <a:gd name="connsiteX13" fmla="*/ 0 w 4940135"/>
              <a:gd name="connsiteY13" fmla="*/ 415636 h 451262"/>
              <a:gd name="connsiteX14" fmla="*/ 11875 w 4940135"/>
              <a:gd name="connsiteY14" fmla="*/ 451262 h 45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40135" h="451262">
                <a:moveTo>
                  <a:pt x="4940135" y="0"/>
                </a:moveTo>
                <a:cubicBezTo>
                  <a:pt x="4920343" y="19792"/>
                  <a:pt x="4903859" y="43571"/>
                  <a:pt x="4880758" y="59377"/>
                </a:cubicBezTo>
                <a:cubicBezTo>
                  <a:pt x="4775185" y="131611"/>
                  <a:pt x="4662266" y="186971"/>
                  <a:pt x="4536374" y="213756"/>
                </a:cubicBezTo>
                <a:cubicBezTo>
                  <a:pt x="4199322" y="285469"/>
                  <a:pt x="4144333" y="273547"/>
                  <a:pt x="3811979" y="285008"/>
                </a:cubicBezTo>
                <a:cubicBezTo>
                  <a:pt x="2672512" y="361998"/>
                  <a:pt x="3226764" y="339936"/>
                  <a:pt x="2149434" y="356260"/>
                </a:cubicBezTo>
                <a:lnTo>
                  <a:pt x="1662545" y="344384"/>
                </a:lnTo>
                <a:cubicBezTo>
                  <a:pt x="1618855" y="342704"/>
                  <a:pt x="1575422" y="336860"/>
                  <a:pt x="1531917" y="332509"/>
                </a:cubicBezTo>
                <a:cubicBezTo>
                  <a:pt x="1456666" y="324984"/>
                  <a:pt x="1381689" y="314558"/>
                  <a:pt x="1306286" y="308758"/>
                </a:cubicBezTo>
                <a:cubicBezTo>
                  <a:pt x="1227252" y="302678"/>
                  <a:pt x="1147845" y="302531"/>
                  <a:pt x="1068779" y="296883"/>
                </a:cubicBezTo>
                <a:cubicBezTo>
                  <a:pt x="494503" y="255863"/>
                  <a:pt x="1162738" y="284590"/>
                  <a:pt x="439387" y="261257"/>
                </a:cubicBezTo>
                <a:cubicBezTo>
                  <a:pt x="303849" y="266470"/>
                  <a:pt x="193725" y="254389"/>
                  <a:pt x="71252" y="285008"/>
                </a:cubicBezTo>
                <a:cubicBezTo>
                  <a:pt x="59108" y="288044"/>
                  <a:pt x="47501" y="292925"/>
                  <a:pt x="35626" y="296883"/>
                </a:cubicBezTo>
                <a:cubicBezTo>
                  <a:pt x="31667" y="308758"/>
                  <a:pt x="27189" y="320473"/>
                  <a:pt x="23750" y="332509"/>
                </a:cubicBezTo>
                <a:cubicBezTo>
                  <a:pt x="-6081" y="436914"/>
                  <a:pt x="28479" y="330197"/>
                  <a:pt x="0" y="415636"/>
                </a:cubicBezTo>
                <a:lnTo>
                  <a:pt x="11875" y="451262"/>
                </a:lnTo>
              </a:path>
            </a:pathLst>
          </a:cu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sp>
        <p:nvSpPr>
          <p:cNvPr id="123" name="文本框 122"/>
          <p:cNvSpPr txBox="1"/>
          <p:nvPr/>
        </p:nvSpPr>
        <p:spPr>
          <a:xfrm>
            <a:off x="1067299" y="5747749"/>
            <a:ext cx="2236510" cy="584775"/>
          </a:xfrm>
          <a:prstGeom prst="rect">
            <a:avLst/>
          </a:prstGeom>
          <a:noFill/>
        </p:spPr>
        <p:txBody>
          <a:bodyPr wrap="none" rtlCol="0">
            <a:spAutoFit/>
          </a:bodyPr>
          <a:lstStyle/>
          <a:p>
            <a:r>
              <a:rPr kumimoji="1" lang="zh-CN" altLang="en-US" sz="3200" dirty="0" smtClean="0">
                <a:latin typeface="Microsoft YaHei" charset="-122"/>
                <a:ea typeface="Microsoft YaHei" charset="-122"/>
                <a:cs typeface="Microsoft YaHei" charset="-122"/>
              </a:rPr>
              <a:t>十字邻接表</a:t>
            </a:r>
            <a:endParaRPr kumimoji="1" lang="zh-CN" altLang="en-US" sz="3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140936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cBhvr additive="base">
                                        <p:cTn id="7" dur="500" fill="hold"/>
                                        <p:tgtEl>
                                          <p:spTgt spid="87"/>
                                        </p:tgtEl>
                                        <p:attrNameLst>
                                          <p:attrName>ppt_x</p:attrName>
                                        </p:attrNameLst>
                                      </p:cBhvr>
                                      <p:tavLst>
                                        <p:tav tm="0">
                                          <p:val>
                                            <p:strVal val="#ppt_x"/>
                                          </p:val>
                                        </p:tav>
                                        <p:tav tm="100000">
                                          <p:val>
                                            <p:strVal val="#ppt_x"/>
                                          </p:val>
                                        </p:tav>
                                      </p:tavLst>
                                    </p:anim>
                                    <p:anim calcmode="lin" valueType="num">
                                      <p:cBhvr additive="base">
                                        <p:cTn id="8"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8"/>
                                        </p:tgtEl>
                                        <p:attrNameLst>
                                          <p:attrName>style.visibility</p:attrName>
                                        </p:attrNameLst>
                                      </p:cBhvr>
                                      <p:to>
                                        <p:strVal val="visible"/>
                                      </p:to>
                                    </p:set>
                                    <p:anim calcmode="lin" valueType="num">
                                      <p:cBhvr additive="base">
                                        <p:cTn id="13" dur="500" fill="hold"/>
                                        <p:tgtEl>
                                          <p:spTgt spid="58"/>
                                        </p:tgtEl>
                                        <p:attrNameLst>
                                          <p:attrName>ppt_x</p:attrName>
                                        </p:attrNameLst>
                                      </p:cBhvr>
                                      <p:tavLst>
                                        <p:tav tm="0">
                                          <p:val>
                                            <p:strVal val="#ppt_x"/>
                                          </p:val>
                                        </p:tav>
                                        <p:tav tm="100000">
                                          <p:val>
                                            <p:strVal val="#ppt_x"/>
                                          </p:val>
                                        </p:tav>
                                      </p:tavLst>
                                    </p:anim>
                                    <p:anim calcmode="lin" valueType="num">
                                      <p:cBhvr additive="base">
                                        <p:cTn id="14" dur="500" fill="hold"/>
                                        <p:tgtEl>
                                          <p:spTgt spid="58"/>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anim calcmode="lin" valueType="num">
                                      <p:cBhvr additive="base">
                                        <p:cTn id="17" dur="500" fill="hold"/>
                                        <p:tgtEl>
                                          <p:spTgt spid="62"/>
                                        </p:tgtEl>
                                        <p:attrNameLst>
                                          <p:attrName>ppt_x</p:attrName>
                                        </p:attrNameLst>
                                      </p:cBhvr>
                                      <p:tavLst>
                                        <p:tav tm="0">
                                          <p:val>
                                            <p:strVal val="#ppt_x"/>
                                          </p:val>
                                        </p:tav>
                                        <p:tav tm="100000">
                                          <p:val>
                                            <p:strVal val="#ppt_x"/>
                                          </p:val>
                                        </p:tav>
                                      </p:tavLst>
                                    </p:anim>
                                    <p:anim calcmode="lin" valueType="num">
                                      <p:cBhvr additive="base">
                                        <p:cTn id="18" dur="500" fill="hold"/>
                                        <p:tgtEl>
                                          <p:spTgt spid="6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94"/>
                                        </p:tgtEl>
                                        <p:attrNameLst>
                                          <p:attrName>style.visibility</p:attrName>
                                        </p:attrNameLst>
                                      </p:cBhvr>
                                      <p:to>
                                        <p:strVal val="visible"/>
                                      </p:to>
                                    </p:set>
                                    <p:anim calcmode="lin" valueType="num">
                                      <p:cBhvr additive="base">
                                        <p:cTn id="21" dur="500" fill="hold"/>
                                        <p:tgtEl>
                                          <p:spTgt spid="94"/>
                                        </p:tgtEl>
                                        <p:attrNameLst>
                                          <p:attrName>ppt_x</p:attrName>
                                        </p:attrNameLst>
                                      </p:cBhvr>
                                      <p:tavLst>
                                        <p:tav tm="0">
                                          <p:val>
                                            <p:strVal val="#ppt_x"/>
                                          </p:val>
                                        </p:tav>
                                        <p:tav tm="100000">
                                          <p:val>
                                            <p:strVal val="#ppt_x"/>
                                          </p:val>
                                        </p:tav>
                                      </p:tavLst>
                                    </p:anim>
                                    <p:anim calcmode="lin" valueType="num">
                                      <p:cBhvr additive="base">
                                        <p:cTn id="22" dur="500" fill="hold"/>
                                        <p:tgtEl>
                                          <p:spTgt spid="94"/>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6"/>
                                        </p:tgtEl>
                                        <p:attrNameLst>
                                          <p:attrName>style.visibility</p:attrName>
                                        </p:attrNameLst>
                                      </p:cBhvr>
                                      <p:to>
                                        <p:strVal val="visible"/>
                                      </p:to>
                                    </p:set>
                                    <p:anim calcmode="lin" valueType="num">
                                      <p:cBhvr additive="base">
                                        <p:cTn id="25" dur="500" fill="hold"/>
                                        <p:tgtEl>
                                          <p:spTgt spid="96"/>
                                        </p:tgtEl>
                                        <p:attrNameLst>
                                          <p:attrName>ppt_x</p:attrName>
                                        </p:attrNameLst>
                                      </p:cBhvr>
                                      <p:tavLst>
                                        <p:tav tm="0">
                                          <p:val>
                                            <p:strVal val="#ppt_x"/>
                                          </p:val>
                                        </p:tav>
                                        <p:tav tm="100000">
                                          <p:val>
                                            <p:strVal val="#ppt_x"/>
                                          </p:val>
                                        </p:tav>
                                      </p:tavLst>
                                    </p:anim>
                                    <p:anim calcmode="lin" valueType="num">
                                      <p:cBhvr additive="base">
                                        <p:cTn id="26" dur="500" fill="hold"/>
                                        <p:tgtEl>
                                          <p:spTgt spid="9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97"/>
                                        </p:tgtEl>
                                        <p:attrNameLst>
                                          <p:attrName>style.visibility</p:attrName>
                                        </p:attrNameLst>
                                      </p:cBhvr>
                                      <p:to>
                                        <p:strVal val="visible"/>
                                      </p:to>
                                    </p:set>
                                    <p:anim calcmode="lin" valueType="num">
                                      <p:cBhvr additive="base">
                                        <p:cTn id="29" dur="500" fill="hold"/>
                                        <p:tgtEl>
                                          <p:spTgt spid="97"/>
                                        </p:tgtEl>
                                        <p:attrNameLst>
                                          <p:attrName>ppt_x</p:attrName>
                                        </p:attrNameLst>
                                      </p:cBhvr>
                                      <p:tavLst>
                                        <p:tav tm="0">
                                          <p:val>
                                            <p:strVal val="#ppt_x"/>
                                          </p:val>
                                        </p:tav>
                                        <p:tav tm="100000">
                                          <p:val>
                                            <p:strVal val="#ppt_x"/>
                                          </p:val>
                                        </p:tav>
                                      </p:tavLst>
                                    </p:anim>
                                    <p:anim calcmode="lin" valueType="num">
                                      <p:cBhvr additive="base">
                                        <p:cTn id="30" dur="500" fill="hold"/>
                                        <p:tgtEl>
                                          <p:spTgt spid="97"/>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98"/>
                                        </p:tgtEl>
                                        <p:attrNameLst>
                                          <p:attrName>style.visibility</p:attrName>
                                        </p:attrNameLst>
                                      </p:cBhvr>
                                      <p:to>
                                        <p:strVal val="visible"/>
                                      </p:to>
                                    </p:set>
                                    <p:anim calcmode="lin" valueType="num">
                                      <p:cBhvr additive="base">
                                        <p:cTn id="33" dur="500" fill="hold"/>
                                        <p:tgtEl>
                                          <p:spTgt spid="98"/>
                                        </p:tgtEl>
                                        <p:attrNameLst>
                                          <p:attrName>ppt_x</p:attrName>
                                        </p:attrNameLst>
                                      </p:cBhvr>
                                      <p:tavLst>
                                        <p:tav tm="0">
                                          <p:val>
                                            <p:strVal val="#ppt_x"/>
                                          </p:val>
                                        </p:tav>
                                        <p:tav tm="100000">
                                          <p:val>
                                            <p:strVal val="#ppt_x"/>
                                          </p:val>
                                        </p:tav>
                                      </p:tavLst>
                                    </p:anim>
                                    <p:anim calcmode="lin" valueType="num">
                                      <p:cBhvr additive="base">
                                        <p:cTn id="34" dur="500" fill="hold"/>
                                        <p:tgtEl>
                                          <p:spTgt spid="98"/>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99"/>
                                        </p:tgtEl>
                                        <p:attrNameLst>
                                          <p:attrName>style.visibility</p:attrName>
                                        </p:attrNameLst>
                                      </p:cBhvr>
                                      <p:to>
                                        <p:strVal val="visible"/>
                                      </p:to>
                                    </p:set>
                                    <p:anim calcmode="lin" valueType="num">
                                      <p:cBhvr additive="base">
                                        <p:cTn id="37" dur="500" fill="hold"/>
                                        <p:tgtEl>
                                          <p:spTgt spid="99"/>
                                        </p:tgtEl>
                                        <p:attrNameLst>
                                          <p:attrName>ppt_x</p:attrName>
                                        </p:attrNameLst>
                                      </p:cBhvr>
                                      <p:tavLst>
                                        <p:tav tm="0">
                                          <p:val>
                                            <p:strVal val="#ppt_x"/>
                                          </p:val>
                                        </p:tav>
                                        <p:tav tm="100000">
                                          <p:val>
                                            <p:strVal val="#ppt_x"/>
                                          </p:val>
                                        </p:tav>
                                      </p:tavLst>
                                    </p:anim>
                                    <p:anim calcmode="lin" valueType="num">
                                      <p:cBhvr additive="base">
                                        <p:cTn id="38" dur="500" fill="hold"/>
                                        <p:tgtEl>
                                          <p:spTgt spid="99"/>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00"/>
                                        </p:tgtEl>
                                        <p:attrNameLst>
                                          <p:attrName>style.visibility</p:attrName>
                                        </p:attrNameLst>
                                      </p:cBhvr>
                                      <p:to>
                                        <p:strVal val="visible"/>
                                      </p:to>
                                    </p:set>
                                    <p:anim calcmode="lin" valueType="num">
                                      <p:cBhvr additive="base">
                                        <p:cTn id="41" dur="500" fill="hold"/>
                                        <p:tgtEl>
                                          <p:spTgt spid="100"/>
                                        </p:tgtEl>
                                        <p:attrNameLst>
                                          <p:attrName>ppt_x</p:attrName>
                                        </p:attrNameLst>
                                      </p:cBhvr>
                                      <p:tavLst>
                                        <p:tav tm="0">
                                          <p:val>
                                            <p:strVal val="#ppt_x"/>
                                          </p:val>
                                        </p:tav>
                                        <p:tav tm="100000">
                                          <p:val>
                                            <p:strVal val="#ppt_x"/>
                                          </p:val>
                                        </p:tav>
                                      </p:tavLst>
                                    </p:anim>
                                    <p:anim calcmode="lin" valueType="num">
                                      <p:cBhvr additive="base">
                                        <p:cTn id="42" dur="500" fill="hold"/>
                                        <p:tgtEl>
                                          <p:spTgt spid="100"/>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01"/>
                                        </p:tgtEl>
                                        <p:attrNameLst>
                                          <p:attrName>style.visibility</p:attrName>
                                        </p:attrNameLst>
                                      </p:cBhvr>
                                      <p:to>
                                        <p:strVal val="visible"/>
                                      </p:to>
                                    </p:set>
                                    <p:anim calcmode="lin" valueType="num">
                                      <p:cBhvr additive="base">
                                        <p:cTn id="45" dur="500" fill="hold"/>
                                        <p:tgtEl>
                                          <p:spTgt spid="101"/>
                                        </p:tgtEl>
                                        <p:attrNameLst>
                                          <p:attrName>ppt_x</p:attrName>
                                        </p:attrNameLst>
                                      </p:cBhvr>
                                      <p:tavLst>
                                        <p:tav tm="0">
                                          <p:val>
                                            <p:strVal val="#ppt_x"/>
                                          </p:val>
                                        </p:tav>
                                        <p:tav tm="100000">
                                          <p:val>
                                            <p:strVal val="#ppt_x"/>
                                          </p:val>
                                        </p:tav>
                                      </p:tavLst>
                                    </p:anim>
                                    <p:anim calcmode="lin" valueType="num">
                                      <p:cBhvr additive="base">
                                        <p:cTn id="46" dur="500" fill="hold"/>
                                        <p:tgtEl>
                                          <p:spTgt spid="101"/>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02"/>
                                        </p:tgtEl>
                                        <p:attrNameLst>
                                          <p:attrName>style.visibility</p:attrName>
                                        </p:attrNameLst>
                                      </p:cBhvr>
                                      <p:to>
                                        <p:strVal val="visible"/>
                                      </p:to>
                                    </p:set>
                                    <p:anim calcmode="lin" valueType="num">
                                      <p:cBhvr additive="base">
                                        <p:cTn id="49" dur="500" fill="hold"/>
                                        <p:tgtEl>
                                          <p:spTgt spid="102"/>
                                        </p:tgtEl>
                                        <p:attrNameLst>
                                          <p:attrName>ppt_x</p:attrName>
                                        </p:attrNameLst>
                                      </p:cBhvr>
                                      <p:tavLst>
                                        <p:tav tm="0">
                                          <p:val>
                                            <p:strVal val="#ppt_x"/>
                                          </p:val>
                                        </p:tav>
                                        <p:tav tm="100000">
                                          <p:val>
                                            <p:strVal val="#ppt_x"/>
                                          </p:val>
                                        </p:tav>
                                      </p:tavLst>
                                    </p:anim>
                                    <p:anim calcmode="lin" valueType="num">
                                      <p:cBhvr additive="base">
                                        <p:cTn id="50" dur="500" fill="hold"/>
                                        <p:tgtEl>
                                          <p:spTgt spid="102"/>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03"/>
                                        </p:tgtEl>
                                        <p:attrNameLst>
                                          <p:attrName>style.visibility</p:attrName>
                                        </p:attrNameLst>
                                      </p:cBhvr>
                                      <p:to>
                                        <p:strVal val="visible"/>
                                      </p:to>
                                    </p:set>
                                    <p:anim calcmode="lin" valueType="num">
                                      <p:cBhvr additive="base">
                                        <p:cTn id="53" dur="500" fill="hold"/>
                                        <p:tgtEl>
                                          <p:spTgt spid="103"/>
                                        </p:tgtEl>
                                        <p:attrNameLst>
                                          <p:attrName>ppt_x</p:attrName>
                                        </p:attrNameLst>
                                      </p:cBhvr>
                                      <p:tavLst>
                                        <p:tav tm="0">
                                          <p:val>
                                            <p:strVal val="#ppt_x"/>
                                          </p:val>
                                        </p:tav>
                                        <p:tav tm="100000">
                                          <p:val>
                                            <p:strVal val="#ppt_x"/>
                                          </p:val>
                                        </p:tav>
                                      </p:tavLst>
                                    </p:anim>
                                    <p:anim calcmode="lin" valueType="num">
                                      <p:cBhvr additive="base">
                                        <p:cTn id="54" dur="500" fill="hold"/>
                                        <p:tgtEl>
                                          <p:spTgt spid="103"/>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04"/>
                                        </p:tgtEl>
                                        <p:attrNameLst>
                                          <p:attrName>style.visibility</p:attrName>
                                        </p:attrNameLst>
                                      </p:cBhvr>
                                      <p:to>
                                        <p:strVal val="visible"/>
                                      </p:to>
                                    </p:set>
                                    <p:anim calcmode="lin" valueType="num">
                                      <p:cBhvr additive="base">
                                        <p:cTn id="57" dur="500" fill="hold"/>
                                        <p:tgtEl>
                                          <p:spTgt spid="104"/>
                                        </p:tgtEl>
                                        <p:attrNameLst>
                                          <p:attrName>ppt_x</p:attrName>
                                        </p:attrNameLst>
                                      </p:cBhvr>
                                      <p:tavLst>
                                        <p:tav tm="0">
                                          <p:val>
                                            <p:strVal val="#ppt_x"/>
                                          </p:val>
                                        </p:tav>
                                        <p:tav tm="100000">
                                          <p:val>
                                            <p:strVal val="#ppt_x"/>
                                          </p:val>
                                        </p:tav>
                                      </p:tavLst>
                                    </p:anim>
                                    <p:anim calcmode="lin" valueType="num">
                                      <p:cBhvr additive="base">
                                        <p:cTn id="58" dur="500" fill="hold"/>
                                        <p:tgtEl>
                                          <p:spTgt spid="104"/>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05"/>
                                        </p:tgtEl>
                                        <p:attrNameLst>
                                          <p:attrName>style.visibility</p:attrName>
                                        </p:attrNameLst>
                                      </p:cBhvr>
                                      <p:to>
                                        <p:strVal val="visible"/>
                                      </p:to>
                                    </p:set>
                                    <p:anim calcmode="lin" valueType="num">
                                      <p:cBhvr additive="base">
                                        <p:cTn id="61" dur="500" fill="hold"/>
                                        <p:tgtEl>
                                          <p:spTgt spid="105"/>
                                        </p:tgtEl>
                                        <p:attrNameLst>
                                          <p:attrName>ppt_x</p:attrName>
                                        </p:attrNameLst>
                                      </p:cBhvr>
                                      <p:tavLst>
                                        <p:tav tm="0">
                                          <p:val>
                                            <p:strVal val="#ppt_x"/>
                                          </p:val>
                                        </p:tav>
                                        <p:tav tm="100000">
                                          <p:val>
                                            <p:strVal val="#ppt_x"/>
                                          </p:val>
                                        </p:tav>
                                      </p:tavLst>
                                    </p:anim>
                                    <p:anim calcmode="lin" valueType="num">
                                      <p:cBhvr additive="base">
                                        <p:cTn id="62" dur="500" fill="hold"/>
                                        <p:tgtEl>
                                          <p:spTgt spid="105"/>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106"/>
                                        </p:tgtEl>
                                        <p:attrNameLst>
                                          <p:attrName>style.visibility</p:attrName>
                                        </p:attrNameLst>
                                      </p:cBhvr>
                                      <p:to>
                                        <p:strVal val="visible"/>
                                      </p:to>
                                    </p:set>
                                    <p:anim calcmode="lin" valueType="num">
                                      <p:cBhvr additive="base">
                                        <p:cTn id="65" dur="500" fill="hold"/>
                                        <p:tgtEl>
                                          <p:spTgt spid="106"/>
                                        </p:tgtEl>
                                        <p:attrNameLst>
                                          <p:attrName>ppt_x</p:attrName>
                                        </p:attrNameLst>
                                      </p:cBhvr>
                                      <p:tavLst>
                                        <p:tav tm="0">
                                          <p:val>
                                            <p:strVal val="#ppt_x"/>
                                          </p:val>
                                        </p:tav>
                                        <p:tav tm="100000">
                                          <p:val>
                                            <p:strVal val="#ppt_x"/>
                                          </p:val>
                                        </p:tav>
                                      </p:tavLst>
                                    </p:anim>
                                    <p:anim calcmode="lin" valueType="num">
                                      <p:cBhvr additive="base">
                                        <p:cTn id="66" dur="500" fill="hold"/>
                                        <p:tgtEl>
                                          <p:spTgt spid="106"/>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107"/>
                                        </p:tgtEl>
                                        <p:attrNameLst>
                                          <p:attrName>style.visibility</p:attrName>
                                        </p:attrNameLst>
                                      </p:cBhvr>
                                      <p:to>
                                        <p:strVal val="visible"/>
                                      </p:to>
                                    </p:set>
                                    <p:anim calcmode="lin" valueType="num">
                                      <p:cBhvr additive="base">
                                        <p:cTn id="69" dur="500" fill="hold"/>
                                        <p:tgtEl>
                                          <p:spTgt spid="107"/>
                                        </p:tgtEl>
                                        <p:attrNameLst>
                                          <p:attrName>ppt_x</p:attrName>
                                        </p:attrNameLst>
                                      </p:cBhvr>
                                      <p:tavLst>
                                        <p:tav tm="0">
                                          <p:val>
                                            <p:strVal val="#ppt_x"/>
                                          </p:val>
                                        </p:tav>
                                        <p:tav tm="100000">
                                          <p:val>
                                            <p:strVal val="#ppt_x"/>
                                          </p:val>
                                        </p:tav>
                                      </p:tavLst>
                                    </p:anim>
                                    <p:anim calcmode="lin" valueType="num">
                                      <p:cBhvr additive="base">
                                        <p:cTn id="70" dur="500" fill="hold"/>
                                        <p:tgtEl>
                                          <p:spTgt spid="107"/>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108"/>
                                        </p:tgtEl>
                                        <p:attrNameLst>
                                          <p:attrName>style.visibility</p:attrName>
                                        </p:attrNameLst>
                                      </p:cBhvr>
                                      <p:to>
                                        <p:strVal val="visible"/>
                                      </p:to>
                                    </p:set>
                                    <p:anim calcmode="lin" valueType="num">
                                      <p:cBhvr additive="base">
                                        <p:cTn id="73" dur="500" fill="hold"/>
                                        <p:tgtEl>
                                          <p:spTgt spid="108"/>
                                        </p:tgtEl>
                                        <p:attrNameLst>
                                          <p:attrName>ppt_x</p:attrName>
                                        </p:attrNameLst>
                                      </p:cBhvr>
                                      <p:tavLst>
                                        <p:tav tm="0">
                                          <p:val>
                                            <p:strVal val="#ppt_x"/>
                                          </p:val>
                                        </p:tav>
                                        <p:tav tm="100000">
                                          <p:val>
                                            <p:strVal val="#ppt_x"/>
                                          </p:val>
                                        </p:tav>
                                      </p:tavLst>
                                    </p:anim>
                                    <p:anim calcmode="lin" valueType="num">
                                      <p:cBhvr additive="base">
                                        <p:cTn id="74" dur="500" fill="hold"/>
                                        <p:tgtEl>
                                          <p:spTgt spid="108"/>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109"/>
                                        </p:tgtEl>
                                        <p:attrNameLst>
                                          <p:attrName>style.visibility</p:attrName>
                                        </p:attrNameLst>
                                      </p:cBhvr>
                                      <p:to>
                                        <p:strVal val="visible"/>
                                      </p:to>
                                    </p:set>
                                    <p:anim calcmode="lin" valueType="num">
                                      <p:cBhvr additive="base">
                                        <p:cTn id="77" dur="500" fill="hold"/>
                                        <p:tgtEl>
                                          <p:spTgt spid="109"/>
                                        </p:tgtEl>
                                        <p:attrNameLst>
                                          <p:attrName>ppt_x</p:attrName>
                                        </p:attrNameLst>
                                      </p:cBhvr>
                                      <p:tavLst>
                                        <p:tav tm="0">
                                          <p:val>
                                            <p:strVal val="#ppt_x"/>
                                          </p:val>
                                        </p:tav>
                                        <p:tav tm="100000">
                                          <p:val>
                                            <p:strVal val="#ppt_x"/>
                                          </p:val>
                                        </p:tav>
                                      </p:tavLst>
                                    </p:anim>
                                    <p:anim calcmode="lin" valueType="num">
                                      <p:cBhvr additive="base">
                                        <p:cTn id="78"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34"/>
                                        </p:tgtEl>
                                        <p:attrNameLst>
                                          <p:attrName>style.visibility</p:attrName>
                                        </p:attrNameLst>
                                      </p:cBhvr>
                                      <p:to>
                                        <p:strVal val="visible"/>
                                      </p:to>
                                    </p:set>
                                    <p:anim calcmode="lin" valueType="num">
                                      <p:cBhvr additive="base">
                                        <p:cTn id="83" dur="500" fill="hold"/>
                                        <p:tgtEl>
                                          <p:spTgt spid="34"/>
                                        </p:tgtEl>
                                        <p:attrNameLst>
                                          <p:attrName>ppt_x</p:attrName>
                                        </p:attrNameLst>
                                      </p:cBhvr>
                                      <p:tavLst>
                                        <p:tav tm="0">
                                          <p:val>
                                            <p:strVal val="#ppt_x"/>
                                          </p:val>
                                        </p:tav>
                                        <p:tav tm="100000">
                                          <p:val>
                                            <p:strVal val="#ppt_x"/>
                                          </p:val>
                                        </p:tav>
                                      </p:tavLst>
                                    </p:anim>
                                    <p:anim calcmode="lin" valueType="num">
                                      <p:cBhvr additive="base">
                                        <p:cTn id="8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36"/>
                                        </p:tgtEl>
                                        <p:attrNameLst>
                                          <p:attrName>style.visibility</p:attrName>
                                        </p:attrNameLst>
                                      </p:cBhvr>
                                      <p:to>
                                        <p:strVal val="visible"/>
                                      </p:to>
                                    </p:set>
                                    <p:anim calcmode="lin" valueType="num">
                                      <p:cBhvr additive="base">
                                        <p:cTn id="89" dur="500" fill="hold"/>
                                        <p:tgtEl>
                                          <p:spTgt spid="36"/>
                                        </p:tgtEl>
                                        <p:attrNameLst>
                                          <p:attrName>ppt_x</p:attrName>
                                        </p:attrNameLst>
                                      </p:cBhvr>
                                      <p:tavLst>
                                        <p:tav tm="0">
                                          <p:val>
                                            <p:strVal val="#ppt_x"/>
                                          </p:val>
                                        </p:tav>
                                        <p:tav tm="100000">
                                          <p:val>
                                            <p:strVal val="#ppt_x"/>
                                          </p:val>
                                        </p:tav>
                                      </p:tavLst>
                                    </p:anim>
                                    <p:anim calcmode="lin" valueType="num">
                                      <p:cBhvr additive="base">
                                        <p:cTn id="9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113"/>
                                        </p:tgtEl>
                                        <p:attrNameLst>
                                          <p:attrName>style.visibility</p:attrName>
                                        </p:attrNameLst>
                                      </p:cBhvr>
                                      <p:to>
                                        <p:strVal val="visible"/>
                                      </p:to>
                                    </p:set>
                                    <p:anim calcmode="lin" valueType="num">
                                      <p:cBhvr additive="base">
                                        <p:cTn id="95" dur="500" fill="hold"/>
                                        <p:tgtEl>
                                          <p:spTgt spid="113"/>
                                        </p:tgtEl>
                                        <p:attrNameLst>
                                          <p:attrName>ppt_x</p:attrName>
                                        </p:attrNameLst>
                                      </p:cBhvr>
                                      <p:tavLst>
                                        <p:tav tm="0">
                                          <p:val>
                                            <p:strVal val="#ppt_x"/>
                                          </p:val>
                                        </p:tav>
                                        <p:tav tm="100000">
                                          <p:val>
                                            <p:strVal val="#ppt_x"/>
                                          </p:val>
                                        </p:tav>
                                      </p:tavLst>
                                    </p:anim>
                                    <p:anim calcmode="lin" valueType="num">
                                      <p:cBhvr additive="base">
                                        <p:cTn id="96"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114"/>
                                        </p:tgtEl>
                                        <p:attrNameLst>
                                          <p:attrName>style.visibility</p:attrName>
                                        </p:attrNameLst>
                                      </p:cBhvr>
                                      <p:to>
                                        <p:strVal val="visible"/>
                                      </p:to>
                                    </p:set>
                                    <p:anim calcmode="lin" valueType="num">
                                      <p:cBhvr additive="base">
                                        <p:cTn id="101" dur="500" fill="hold"/>
                                        <p:tgtEl>
                                          <p:spTgt spid="114"/>
                                        </p:tgtEl>
                                        <p:attrNameLst>
                                          <p:attrName>ppt_x</p:attrName>
                                        </p:attrNameLst>
                                      </p:cBhvr>
                                      <p:tavLst>
                                        <p:tav tm="0">
                                          <p:val>
                                            <p:strVal val="#ppt_x"/>
                                          </p:val>
                                        </p:tav>
                                        <p:tav tm="100000">
                                          <p:val>
                                            <p:strVal val="#ppt_x"/>
                                          </p:val>
                                        </p:tav>
                                      </p:tavLst>
                                    </p:anim>
                                    <p:anim calcmode="lin" valueType="num">
                                      <p:cBhvr additive="base">
                                        <p:cTn id="102"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118"/>
                                        </p:tgtEl>
                                        <p:attrNameLst>
                                          <p:attrName>style.visibility</p:attrName>
                                        </p:attrNameLst>
                                      </p:cBhvr>
                                      <p:to>
                                        <p:strVal val="visible"/>
                                      </p:to>
                                    </p:set>
                                    <p:anim calcmode="lin" valueType="num">
                                      <p:cBhvr additive="base">
                                        <p:cTn id="107" dur="500" fill="hold"/>
                                        <p:tgtEl>
                                          <p:spTgt spid="118"/>
                                        </p:tgtEl>
                                        <p:attrNameLst>
                                          <p:attrName>ppt_x</p:attrName>
                                        </p:attrNameLst>
                                      </p:cBhvr>
                                      <p:tavLst>
                                        <p:tav tm="0">
                                          <p:val>
                                            <p:strVal val="#ppt_x"/>
                                          </p:val>
                                        </p:tav>
                                        <p:tav tm="100000">
                                          <p:val>
                                            <p:strVal val="#ppt_x"/>
                                          </p:val>
                                        </p:tav>
                                      </p:tavLst>
                                    </p:anim>
                                    <p:anim calcmode="lin" valueType="num">
                                      <p:cBhvr additive="base">
                                        <p:cTn id="108"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119"/>
                                        </p:tgtEl>
                                        <p:attrNameLst>
                                          <p:attrName>style.visibility</p:attrName>
                                        </p:attrNameLst>
                                      </p:cBhvr>
                                      <p:to>
                                        <p:strVal val="visible"/>
                                      </p:to>
                                    </p:set>
                                    <p:anim calcmode="lin" valueType="num">
                                      <p:cBhvr additive="base">
                                        <p:cTn id="113" dur="500" fill="hold"/>
                                        <p:tgtEl>
                                          <p:spTgt spid="119"/>
                                        </p:tgtEl>
                                        <p:attrNameLst>
                                          <p:attrName>ppt_x</p:attrName>
                                        </p:attrNameLst>
                                      </p:cBhvr>
                                      <p:tavLst>
                                        <p:tav tm="0">
                                          <p:val>
                                            <p:strVal val="#ppt_x"/>
                                          </p:val>
                                        </p:tav>
                                        <p:tav tm="100000">
                                          <p:val>
                                            <p:strVal val="#ppt_x"/>
                                          </p:val>
                                        </p:tav>
                                      </p:tavLst>
                                    </p:anim>
                                    <p:anim calcmode="lin" valueType="num">
                                      <p:cBhvr additive="base">
                                        <p:cTn id="114" dur="500" fill="hold"/>
                                        <p:tgtEl>
                                          <p:spTgt spid="119"/>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grpId="0" nodeType="clickEffect">
                                  <p:stCondLst>
                                    <p:cond delay="0"/>
                                  </p:stCondLst>
                                  <p:childTnLst>
                                    <p:set>
                                      <p:cBhvr>
                                        <p:cTn id="118" dur="1" fill="hold">
                                          <p:stCondLst>
                                            <p:cond delay="0"/>
                                          </p:stCondLst>
                                        </p:cTn>
                                        <p:tgtEl>
                                          <p:spTgt spid="121"/>
                                        </p:tgtEl>
                                        <p:attrNameLst>
                                          <p:attrName>style.visibility</p:attrName>
                                        </p:attrNameLst>
                                      </p:cBhvr>
                                      <p:to>
                                        <p:strVal val="visible"/>
                                      </p:to>
                                    </p:set>
                                    <p:anim calcmode="lin" valueType="num">
                                      <p:cBhvr additive="base">
                                        <p:cTn id="119" dur="500" fill="hold"/>
                                        <p:tgtEl>
                                          <p:spTgt spid="121"/>
                                        </p:tgtEl>
                                        <p:attrNameLst>
                                          <p:attrName>ppt_x</p:attrName>
                                        </p:attrNameLst>
                                      </p:cBhvr>
                                      <p:tavLst>
                                        <p:tav tm="0">
                                          <p:val>
                                            <p:strVal val="#ppt_x"/>
                                          </p:val>
                                        </p:tav>
                                        <p:tav tm="100000">
                                          <p:val>
                                            <p:strVal val="#ppt_x"/>
                                          </p:val>
                                        </p:tav>
                                      </p:tavLst>
                                    </p:anim>
                                    <p:anim calcmode="lin" valueType="num">
                                      <p:cBhvr additive="base">
                                        <p:cTn id="120" dur="500" fill="hold"/>
                                        <p:tgtEl>
                                          <p:spTgt spid="121"/>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grpId="0" nodeType="clickEffect">
                                  <p:stCondLst>
                                    <p:cond delay="0"/>
                                  </p:stCondLst>
                                  <p:childTnLst>
                                    <p:set>
                                      <p:cBhvr>
                                        <p:cTn id="124" dur="1" fill="hold">
                                          <p:stCondLst>
                                            <p:cond delay="0"/>
                                          </p:stCondLst>
                                        </p:cTn>
                                        <p:tgtEl>
                                          <p:spTgt spid="122"/>
                                        </p:tgtEl>
                                        <p:attrNameLst>
                                          <p:attrName>style.visibility</p:attrName>
                                        </p:attrNameLst>
                                      </p:cBhvr>
                                      <p:to>
                                        <p:strVal val="visible"/>
                                      </p:to>
                                    </p:set>
                                    <p:anim calcmode="lin" valueType="num">
                                      <p:cBhvr additive="base">
                                        <p:cTn id="125" dur="500" fill="hold"/>
                                        <p:tgtEl>
                                          <p:spTgt spid="122"/>
                                        </p:tgtEl>
                                        <p:attrNameLst>
                                          <p:attrName>ppt_x</p:attrName>
                                        </p:attrNameLst>
                                      </p:cBhvr>
                                      <p:tavLst>
                                        <p:tav tm="0">
                                          <p:val>
                                            <p:strVal val="#ppt_x"/>
                                          </p:val>
                                        </p:tav>
                                        <p:tav tm="100000">
                                          <p:val>
                                            <p:strVal val="#ppt_x"/>
                                          </p:val>
                                        </p:tav>
                                      </p:tavLst>
                                    </p:anim>
                                    <p:anim calcmode="lin" valueType="num">
                                      <p:cBhvr additive="base">
                                        <p:cTn id="126" dur="500" fill="hold"/>
                                        <p:tgtEl>
                                          <p:spTgt spid="1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6" grpId="0" animBg="1"/>
      <p:bldP spid="113" grpId="0" animBg="1"/>
      <p:bldP spid="114" grpId="0" animBg="1"/>
      <p:bldP spid="118" grpId="0" animBg="1"/>
      <p:bldP spid="119" grpId="0" animBg="1"/>
      <p:bldP spid="121" grpId="0" animBg="1"/>
      <p:bldP spid="12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6</a:t>
            </a:r>
            <a:r>
              <a:rPr lang="zh-CN" altLang="en-US" dirty="0" smtClean="0">
                <a:latin typeface="黑体" pitchFamily="49" charset="-122"/>
                <a:ea typeface="黑体" pitchFamily="49" charset="-122"/>
              </a:rPr>
              <a:t> 图的边集数组存储</a:t>
            </a:r>
            <a:r>
              <a:rPr lang="zh-CN" altLang="en-US" dirty="0">
                <a:latin typeface="黑体" pitchFamily="49" charset="-122"/>
                <a:ea typeface="黑体" pitchFamily="49" charset="-122"/>
              </a:rPr>
              <a:t>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3" name="组 2"/>
          <p:cNvGrpSpPr/>
          <p:nvPr/>
        </p:nvGrpSpPr>
        <p:grpSpPr>
          <a:xfrm>
            <a:off x="288033" y="1124743"/>
            <a:ext cx="8388423" cy="679997"/>
            <a:chOff x="-1129749" y="989582"/>
            <a:chExt cx="8388423" cy="679997"/>
          </a:xfrm>
        </p:grpSpPr>
        <p:sp>
          <p:nvSpPr>
            <p:cNvPr id="20" name="文本框 19"/>
            <p:cNvSpPr txBox="1"/>
            <p:nvPr/>
          </p:nvSpPr>
          <p:spPr>
            <a:xfrm>
              <a:off x="-1129749" y="1023248"/>
              <a:ext cx="2051719" cy="646331"/>
            </a:xfrm>
            <a:prstGeom prst="rect">
              <a:avLst/>
            </a:prstGeom>
            <a:noFill/>
          </p:spPr>
          <p:txBody>
            <a:bodyPr wrap="square" rtlCol="0">
              <a:spAutoFit/>
            </a:bodyPr>
            <a:lstStyle/>
            <a:p>
              <a:pPr algn="ctr"/>
              <a:r>
                <a:rPr kumimoji="1" lang="zh-CN" altLang="en-US" sz="3600" smtClean="0">
                  <a:solidFill>
                    <a:srgbClr val="02BAF8"/>
                  </a:solidFill>
                  <a:latin typeface="Microsoft YaHei" charset="-122"/>
                  <a:ea typeface="Microsoft YaHei" charset="-122"/>
                  <a:cs typeface="Microsoft YaHei" charset="-122"/>
                </a:rPr>
                <a:t>边集数组</a:t>
              </a:r>
              <a:endParaRPr kumimoji="1" lang="zh-CN" altLang="en-US" sz="3600" dirty="0">
                <a:solidFill>
                  <a:srgbClr val="02BAF8"/>
                </a:solidFill>
                <a:latin typeface="Microsoft YaHei" charset="-122"/>
                <a:ea typeface="Microsoft YaHei" charset="-122"/>
                <a:cs typeface="Microsoft YaHei" charset="-122"/>
              </a:endParaRPr>
            </a:p>
          </p:txBody>
        </p:sp>
        <p:cxnSp>
          <p:nvCxnSpPr>
            <p:cNvPr id="21" name="直线连接符 20"/>
            <p:cNvCxnSpPr/>
            <p:nvPr/>
          </p:nvCxnSpPr>
          <p:spPr>
            <a:xfrm>
              <a:off x="921969" y="989582"/>
              <a:ext cx="0" cy="576000"/>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993977" y="1061591"/>
              <a:ext cx="6264697" cy="48677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smtClean="0">
                  <a:solidFill>
                    <a:schemeClr val="tx1"/>
                  </a:solidFill>
                  <a:latin typeface="Microsoft YaHei" charset="-122"/>
                  <a:ea typeface="Microsoft YaHei" charset="-122"/>
                  <a:cs typeface="Microsoft YaHei" charset="-122"/>
                </a:rPr>
                <a:t>用一维数组存储图</a:t>
              </a:r>
              <a:r>
                <a:rPr kumimoji="1" lang="zh-CN" altLang="en-US" sz="2400" smtClean="0">
                  <a:solidFill>
                    <a:schemeClr val="tx1"/>
                  </a:solidFill>
                  <a:latin typeface="Microsoft YaHei" charset="-122"/>
                  <a:ea typeface="Microsoft YaHei" charset="-122"/>
                  <a:cs typeface="Microsoft YaHei" charset="-122"/>
                </a:rPr>
                <a:t>中所有边的表示方法</a:t>
              </a:r>
              <a:endParaRPr kumimoji="1" lang="zh-CN" altLang="en-US" sz="2400" dirty="0">
                <a:solidFill>
                  <a:schemeClr val="tx1"/>
                </a:solidFill>
                <a:latin typeface="Microsoft YaHei" charset="-122"/>
                <a:ea typeface="Microsoft YaHei" charset="-122"/>
                <a:cs typeface="Microsoft YaHei" charset="-122"/>
              </a:endParaRPr>
            </a:p>
          </p:txBody>
        </p:sp>
      </p:grpSp>
      <p:graphicFrame>
        <p:nvGraphicFramePr>
          <p:cNvPr id="56" name="Object 4"/>
          <p:cNvGraphicFramePr>
            <a:graphicFrameLocks noChangeAspect="1"/>
          </p:cNvGraphicFramePr>
          <p:nvPr>
            <p:extLst>
              <p:ext uri="{D42A27DB-BD31-4B8C-83A1-F6EECF244321}">
                <p14:modId xmlns:p14="http://schemas.microsoft.com/office/powerpoint/2010/main" val="1112802522"/>
              </p:ext>
            </p:extLst>
          </p:nvPr>
        </p:nvGraphicFramePr>
        <p:xfrm>
          <a:off x="3255618" y="2070812"/>
          <a:ext cx="2300456" cy="2690016"/>
        </p:xfrm>
        <a:graphic>
          <a:graphicData uri="http://schemas.openxmlformats.org/presentationml/2006/ole">
            <mc:AlternateContent xmlns:mc="http://schemas.openxmlformats.org/markup-compatibility/2006">
              <mc:Choice xmlns:v="urn:schemas-microsoft-com:vml" Requires="v">
                <p:oleObj spid="_x0000_s30758" r:id="rId3" imgW="2938902" imgH="1462140" progId="">
                  <p:embed/>
                </p:oleObj>
              </mc:Choice>
              <mc:Fallback>
                <p:oleObj r:id="rId3" imgW="2938902" imgH="146214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64557" b="16327"/>
                      <a:stretch>
                        <a:fillRect/>
                      </a:stretch>
                    </p:blipFill>
                    <p:spPr bwMode="auto">
                      <a:xfrm>
                        <a:off x="3255618" y="2070812"/>
                        <a:ext cx="2300456" cy="2690016"/>
                      </a:xfrm>
                      <a:prstGeom prst="rect">
                        <a:avLst/>
                      </a:prstGeom>
                      <a:noFill/>
                      <a:extLst/>
                    </p:spPr>
                  </p:pic>
                </p:oleObj>
              </mc:Fallback>
            </mc:AlternateContent>
          </a:graphicData>
        </a:graphic>
      </p:graphicFrame>
      <p:graphicFrame>
        <p:nvGraphicFramePr>
          <p:cNvPr id="57" name="Group 124"/>
          <p:cNvGraphicFramePr>
            <a:graphicFrameLocks noGrp="1"/>
          </p:cNvGraphicFramePr>
          <p:nvPr>
            <p:extLst>
              <p:ext uri="{D42A27DB-BD31-4B8C-83A1-F6EECF244321}">
                <p14:modId xmlns:p14="http://schemas.microsoft.com/office/powerpoint/2010/main" val="795570664"/>
              </p:ext>
            </p:extLst>
          </p:nvPr>
        </p:nvGraphicFramePr>
        <p:xfrm>
          <a:off x="971600" y="4745339"/>
          <a:ext cx="7467600" cy="1807783"/>
        </p:xfrm>
        <a:graphic>
          <a:graphicData uri="http://schemas.openxmlformats.org/drawingml/2006/table">
            <a:tbl>
              <a:tblPr/>
              <a:tblGrid>
                <a:gridCol w="933450"/>
                <a:gridCol w="933450"/>
                <a:gridCol w="933450"/>
                <a:gridCol w="933450"/>
                <a:gridCol w="933450"/>
                <a:gridCol w="933450"/>
                <a:gridCol w="933450"/>
                <a:gridCol w="933450"/>
              </a:tblGrid>
              <a:tr h="3937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1" i="0" u="none" strike="noStrike" cap="none" normalizeH="0" baseline="0" smtClean="0">
                        <a:ln>
                          <a:noFill/>
                        </a:ln>
                        <a:solidFill>
                          <a:schemeClr val="tx1"/>
                        </a:solidFill>
                        <a:effectLst/>
                        <a:latin typeface="Arial" charset="0"/>
                        <a:ea typeface="宋体" pitchFamily="2" charset="-122"/>
                      </a:endParaRPr>
                    </a:p>
                  </a:txBody>
                  <a:tcPr marL="90000" marR="90000" marT="46800" marB="46800" anchor="ctr" anchorCtr="1"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smtClean="0">
                          <a:ln>
                            <a:noFill/>
                          </a:ln>
                          <a:solidFill>
                            <a:schemeClr val="tx1"/>
                          </a:solidFill>
                          <a:effectLst/>
                          <a:latin typeface="Arial" charset="0"/>
                          <a:ea typeface="宋体" pitchFamily="2" charset="-122"/>
                        </a:rPr>
                        <a:t>0</a:t>
                      </a:r>
                    </a:p>
                  </a:txBody>
                  <a:tcPr marL="90000" marR="90000" marT="46800" marB="46800" anchor="ctr" anchorCtr="1"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smtClean="0">
                          <a:ln>
                            <a:noFill/>
                          </a:ln>
                          <a:solidFill>
                            <a:schemeClr val="tx1"/>
                          </a:solidFill>
                          <a:effectLst/>
                          <a:latin typeface="Arial" charset="0"/>
                          <a:ea typeface="宋体" pitchFamily="2" charset="-122"/>
                        </a:rPr>
                        <a:t>1</a:t>
                      </a:r>
                    </a:p>
                  </a:txBody>
                  <a:tcPr marL="90000" marR="90000" marT="46800" marB="46800" anchor="ctr" anchorCtr="1"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smtClean="0">
                          <a:ln>
                            <a:noFill/>
                          </a:ln>
                          <a:solidFill>
                            <a:schemeClr val="tx1"/>
                          </a:solidFill>
                          <a:effectLst/>
                          <a:latin typeface="Arial" charset="0"/>
                          <a:ea typeface="宋体" pitchFamily="2" charset="-122"/>
                        </a:rPr>
                        <a:t>2</a:t>
                      </a:r>
                    </a:p>
                  </a:txBody>
                  <a:tcPr marL="90000" marR="90000" marT="46800" marB="46800" anchor="ctr" anchorCtr="1"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smtClean="0">
                          <a:ln>
                            <a:noFill/>
                          </a:ln>
                          <a:solidFill>
                            <a:schemeClr val="tx1"/>
                          </a:solidFill>
                          <a:effectLst/>
                          <a:latin typeface="Arial" charset="0"/>
                          <a:ea typeface="宋体" pitchFamily="2" charset="-122"/>
                        </a:rPr>
                        <a:t>3</a:t>
                      </a:r>
                    </a:p>
                  </a:txBody>
                  <a:tcPr marL="90000" marR="90000" marT="46800" marB="46800" anchor="ctr" anchorCtr="1"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smtClean="0">
                          <a:ln>
                            <a:noFill/>
                          </a:ln>
                          <a:solidFill>
                            <a:schemeClr val="tx1"/>
                          </a:solidFill>
                          <a:effectLst/>
                          <a:latin typeface="Arial" charset="0"/>
                          <a:ea typeface="宋体" pitchFamily="2" charset="-122"/>
                        </a:rPr>
                        <a:t>4</a:t>
                      </a:r>
                    </a:p>
                  </a:txBody>
                  <a:tcPr marL="90000" marR="90000" marT="46800" marB="46800" anchor="ctr" anchorCtr="1"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smtClean="0">
                          <a:ln>
                            <a:noFill/>
                          </a:ln>
                          <a:solidFill>
                            <a:schemeClr val="tx1"/>
                          </a:solidFill>
                          <a:effectLst/>
                          <a:latin typeface="Arial" charset="0"/>
                          <a:ea typeface="宋体" pitchFamily="2" charset="-122"/>
                        </a:rPr>
                        <a:t>5</a:t>
                      </a:r>
                    </a:p>
                  </a:txBody>
                  <a:tcPr marL="90000" marR="90000" marT="46800" marB="46800" anchor="ctr" anchorCtr="1"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smtClean="0">
                          <a:ln>
                            <a:noFill/>
                          </a:ln>
                          <a:solidFill>
                            <a:schemeClr val="tx1"/>
                          </a:solidFill>
                          <a:effectLst/>
                          <a:latin typeface="Arial" charset="0"/>
                          <a:ea typeface="宋体" pitchFamily="2" charset="-122"/>
                        </a:rPr>
                        <a:t>6</a:t>
                      </a:r>
                    </a:p>
                  </a:txBody>
                  <a:tcPr marL="90000" marR="90000" marT="46800" marB="46800" anchor="ctr" anchorCtr="1"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644525">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800" b="1" i="0" u="none" strike="noStrike" cap="none" normalizeH="0" baseline="0" smtClean="0">
                          <a:ln>
                            <a:noFill/>
                          </a:ln>
                          <a:solidFill>
                            <a:schemeClr val="tx1"/>
                          </a:solidFill>
                          <a:effectLst/>
                          <a:latin typeface="Arial" charset="0"/>
                          <a:ea typeface="宋体" pitchFamily="2" charset="-122"/>
                        </a:rPr>
                        <a:t>起点</a:t>
                      </a: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1" i="0" u="none" strike="noStrike" cap="none" normalizeH="0" baseline="0" smtClean="0">
                        <a:ln>
                          <a:noFill/>
                        </a:ln>
                        <a:solidFill>
                          <a:schemeClr val="tx1"/>
                        </a:solidFill>
                        <a:effectLst/>
                        <a:latin typeface="Arial" charset="0"/>
                        <a:ea typeface="宋体"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1" i="0" u="none" strike="noStrike" cap="none" normalizeH="0" baseline="0" smtClean="0">
                        <a:ln>
                          <a:noFill/>
                        </a:ln>
                        <a:solidFill>
                          <a:schemeClr val="tx1"/>
                        </a:solidFill>
                        <a:effectLst/>
                        <a:latin typeface="Arial" charset="0"/>
                        <a:ea typeface="宋体"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1" i="0" u="none" strike="noStrike" cap="none" normalizeH="0" baseline="0" smtClean="0">
                        <a:ln>
                          <a:noFill/>
                        </a:ln>
                        <a:solidFill>
                          <a:schemeClr val="tx1"/>
                        </a:solidFill>
                        <a:effectLst/>
                        <a:latin typeface="Arial" charset="0"/>
                        <a:ea typeface="宋体"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1" i="0" u="none" strike="noStrike" cap="none" normalizeH="0" baseline="0" smtClean="0">
                        <a:ln>
                          <a:noFill/>
                        </a:ln>
                        <a:solidFill>
                          <a:schemeClr val="tx1"/>
                        </a:solidFill>
                        <a:effectLst/>
                        <a:latin typeface="Arial" charset="0"/>
                        <a:ea typeface="宋体"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1" i="0" u="none" strike="noStrike" cap="none" normalizeH="0" baseline="0" smtClean="0">
                        <a:ln>
                          <a:noFill/>
                        </a:ln>
                        <a:solidFill>
                          <a:schemeClr val="tx1"/>
                        </a:solidFill>
                        <a:effectLst/>
                        <a:latin typeface="Arial" charset="0"/>
                        <a:ea typeface="宋体"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1" i="0" u="none" strike="noStrike" cap="none" normalizeH="0" baseline="0" smtClean="0">
                        <a:ln>
                          <a:noFill/>
                        </a:ln>
                        <a:solidFill>
                          <a:schemeClr val="tx1"/>
                        </a:solidFill>
                        <a:effectLst/>
                        <a:latin typeface="Arial" charset="0"/>
                        <a:ea typeface="宋体"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1" i="0" u="none" strike="noStrike" cap="none" normalizeH="0" baseline="0" smtClean="0">
                        <a:ln>
                          <a:noFill/>
                        </a:ln>
                        <a:solidFill>
                          <a:schemeClr val="tx1"/>
                        </a:solidFill>
                        <a:effectLst/>
                        <a:latin typeface="Arial" charset="0"/>
                        <a:ea typeface="宋体"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4293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800" b="1" i="0" u="none" strike="noStrike" cap="none" normalizeH="0" baseline="0" smtClean="0">
                          <a:ln>
                            <a:noFill/>
                          </a:ln>
                          <a:solidFill>
                            <a:schemeClr val="tx1"/>
                          </a:solidFill>
                          <a:effectLst/>
                          <a:latin typeface="Arial" charset="0"/>
                          <a:ea typeface="宋体" pitchFamily="2" charset="-122"/>
                        </a:rPr>
                        <a:t>终点</a:t>
                      </a: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1" i="0" u="none" strike="noStrike" cap="none" normalizeH="0" baseline="0" smtClean="0">
                        <a:ln>
                          <a:noFill/>
                        </a:ln>
                        <a:solidFill>
                          <a:schemeClr val="tx1"/>
                        </a:solidFill>
                        <a:effectLst/>
                        <a:latin typeface="Arial" charset="0"/>
                        <a:ea typeface="宋体"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1" i="0" u="none" strike="noStrike" cap="none" normalizeH="0" baseline="0" smtClean="0">
                        <a:ln>
                          <a:noFill/>
                        </a:ln>
                        <a:solidFill>
                          <a:schemeClr val="tx1"/>
                        </a:solidFill>
                        <a:effectLst/>
                        <a:latin typeface="Arial" charset="0"/>
                        <a:ea typeface="宋体"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1" i="0" u="none" strike="noStrike" cap="none" normalizeH="0" baseline="0" smtClean="0">
                        <a:ln>
                          <a:noFill/>
                        </a:ln>
                        <a:solidFill>
                          <a:schemeClr val="tx1"/>
                        </a:solidFill>
                        <a:effectLst/>
                        <a:latin typeface="Arial" charset="0"/>
                        <a:ea typeface="宋体"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1" i="0" u="none" strike="noStrike" cap="none" normalizeH="0" baseline="0" smtClean="0">
                        <a:ln>
                          <a:noFill/>
                        </a:ln>
                        <a:solidFill>
                          <a:schemeClr val="tx1"/>
                        </a:solidFill>
                        <a:effectLst/>
                        <a:latin typeface="Arial" charset="0"/>
                        <a:ea typeface="宋体"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1" i="0" u="none" strike="noStrike" cap="none" normalizeH="0" baseline="0" smtClean="0">
                        <a:ln>
                          <a:noFill/>
                        </a:ln>
                        <a:solidFill>
                          <a:schemeClr val="tx1"/>
                        </a:solidFill>
                        <a:effectLst/>
                        <a:latin typeface="Arial" charset="0"/>
                        <a:ea typeface="宋体"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1" i="0" u="none" strike="noStrike" cap="none" normalizeH="0" baseline="0" smtClean="0">
                        <a:ln>
                          <a:noFill/>
                        </a:ln>
                        <a:solidFill>
                          <a:schemeClr val="tx1"/>
                        </a:solidFill>
                        <a:effectLst/>
                        <a:latin typeface="Arial" charset="0"/>
                        <a:ea typeface="宋体"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1" i="0" u="none" strike="noStrike" cap="none" normalizeH="0" baseline="0" smtClean="0">
                        <a:ln>
                          <a:noFill/>
                        </a:ln>
                        <a:solidFill>
                          <a:schemeClr val="tx1"/>
                        </a:solidFill>
                        <a:effectLst/>
                        <a:latin typeface="Arial" charset="0"/>
                        <a:ea typeface="宋体"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58" name="Group 175"/>
          <p:cNvGraphicFramePr>
            <a:graphicFrameLocks noGrp="1"/>
          </p:cNvGraphicFramePr>
          <p:nvPr>
            <p:extLst>
              <p:ext uri="{D42A27DB-BD31-4B8C-83A1-F6EECF244321}">
                <p14:modId xmlns:p14="http://schemas.microsoft.com/office/powerpoint/2010/main" val="922963626"/>
              </p:ext>
            </p:extLst>
          </p:nvPr>
        </p:nvGraphicFramePr>
        <p:xfrm>
          <a:off x="971600" y="4745339"/>
          <a:ext cx="7467600" cy="1807783"/>
        </p:xfrm>
        <a:graphic>
          <a:graphicData uri="http://schemas.openxmlformats.org/drawingml/2006/table">
            <a:tbl>
              <a:tblPr/>
              <a:tblGrid>
                <a:gridCol w="933450"/>
                <a:gridCol w="933450"/>
                <a:gridCol w="933450"/>
                <a:gridCol w="933450"/>
                <a:gridCol w="933450"/>
                <a:gridCol w="933450"/>
                <a:gridCol w="933450"/>
                <a:gridCol w="933450"/>
              </a:tblGrid>
              <a:tr h="511175">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1" i="0" u="none" strike="noStrike" cap="none" normalizeH="0" baseline="0" dirty="0" smtClean="0">
                        <a:ln>
                          <a:noFill/>
                        </a:ln>
                        <a:solidFill>
                          <a:schemeClr val="tx1"/>
                        </a:solidFill>
                        <a:effectLst/>
                        <a:latin typeface="Arial" charset="0"/>
                        <a:ea typeface="宋体" pitchFamily="2" charset="-122"/>
                      </a:endParaRPr>
                    </a:p>
                  </a:txBody>
                  <a:tcPr marL="90000" marR="90000" marT="46800" marB="46800" anchor="ctr" anchorCtr="1"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dirty="0" smtClean="0">
                          <a:ln>
                            <a:noFill/>
                          </a:ln>
                          <a:solidFill>
                            <a:schemeClr val="tx1"/>
                          </a:solidFill>
                          <a:effectLst/>
                          <a:latin typeface="Arial" charset="0"/>
                          <a:ea typeface="宋体" pitchFamily="2" charset="-122"/>
                        </a:rPr>
                        <a:t>0</a:t>
                      </a:r>
                    </a:p>
                  </a:txBody>
                  <a:tcPr marL="90000" marR="90000" marT="46800" marB="46800" anchor="ctr" anchorCtr="1"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smtClean="0">
                          <a:ln>
                            <a:noFill/>
                          </a:ln>
                          <a:solidFill>
                            <a:schemeClr val="tx1"/>
                          </a:solidFill>
                          <a:effectLst/>
                          <a:latin typeface="Arial" charset="0"/>
                          <a:ea typeface="宋体" pitchFamily="2" charset="-122"/>
                        </a:rPr>
                        <a:t>1</a:t>
                      </a:r>
                    </a:p>
                  </a:txBody>
                  <a:tcPr marL="90000" marR="90000" marT="46800" marB="46800" anchor="ctr" anchorCtr="1"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smtClean="0">
                          <a:ln>
                            <a:noFill/>
                          </a:ln>
                          <a:solidFill>
                            <a:schemeClr val="tx1"/>
                          </a:solidFill>
                          <a:effectLst/>
                          <a:latin typeface="Arial" charset="0"/>
                          <a:ea typeface="宋体" pitchFamily="2" charset="-122"/>
                        </a:rPr>
                        <a:t>2</a:t>
                      </a:r>
                    </a:p>
                  </a:txBody>
                  <a:tcPr marL="90000" marR="90000" marT="46800" marB="46800" anchor="ctr" anchorCtr="1"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smtClean="0">
                          <a:ln>
                            <a:noFill/>
                          </a:ln>
                          <a:solidFill>
                            <a:schemeClr val="tx1"/>
                          </a:solidFill>
                          <a:effectLst/>
                          <a:latin typeface="Arial" charset="0"/>
                          <a:ea typeface="宋体" pitchFamily="2" charset="-122"/>
                        </a:rPr>
                        <a:t>3</a:t>
                      </a:r>
                    </a:p>
                  </a:txBody>
                  <a:tcPr marL="90000" marR="90000" marT="46800" marB="46800" anchor="ctr" anchorCtr="1"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smtClean="0">
                          <a:ln>
                            <a:noFill/>
                          </a:ln>
                          <a:solidFill>
                            <a:schemeClr val="tx1"/>
                          </a:solidFill>
                          <a:effectLst/>
                          <a:latin typeface="Arial" charset="0"/>
                          <a:ea typeface="宋体" pitchFamily="2" charset="-122"/>
                        </a:rPr>
                        <a:t>4</a:t>
                      </a:r>
                    </a:p>
                  </a:txBody>
                  <a:tcPr marL="90000" marR="90000" marT="46800" marB="46800" anchor="ctr" anchorCtr="1"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smtClean="0">
                          <a:ln>
                            <a:noFill/>
                          </a:ln>
                          <a:solidFill>
                            <a:schemeClr val="tx1"/>
                          </a:solidFill>
                          <a:effectLst/>
                          <a:latin typeface="Arial" charset="0"/>
                          <a:ea typeface="宋体" pitchFamily="2" charset="-122"/>
                        </a:rPr>
                        <a:t>5</a:t>
                      </a:r>
                    </a:p>
                  </a:txBody>
                  <a:tcPr marL="90000" marR="90000" marT="46800" marB="46800" anchor="ctr" anchorCtr="1"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smtClean="0">
                          <a:ln>
                            <a:noFill/>
                          </a:ln>
                          <a:solidFill>
                            <a:schemeClr val="tx1"/>
                          </a:solidFill>
                          <a:effectLst/>
                          <a:latin typeface="Arial" charset="0"/>
                          <a:ea typeface="宋体" pitchFamily="2" charset="-122"/>
                        </a:rPr>
                        <a:t>6</a:t>
                      </a:r>
                    </a:p>
                  </a:txBody>
                  <a:tcPr marL="90000" marR="90000" marT="46800" marB="46800" anchor="ctr" anchorCtr="1"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644525">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800" b="1" i="0" u="none" strike="noStrike" cap="none" normalizeH="0" baseline="0" smtClean="0">
                          <a:ln>
                            <a:noFill/>
                          </a:ln>
                          <a:solidFill>
                            <a:schemeClr val="tx1"/>
                          </a:solidFill>
                          <a:effectLst/>
                          <a:latin typeface="Arial" charset="0"/>
                          <a:ea typeface="宋体" pitchFamily="2" charset="-122"/>
                        </a:rPr>
                        <a:t>起点</a:t>
                      </a: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smtClean="0">
                          <a:ln>
                            <a:noFill/>
                          </a:ln>
                          <a:solidFill>
                            <a:schemeClr val="tx1"/>
                          </a:solidFill>
                          <a:effectLst/>
                          <a:latin typeface="Arial" charset="0"/>
                          <a:ea typeface="宋体" pitchFamily="2" charset="-122"/>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dirty="0" smtClean="0">
                          <a:ln>
                            <a:noFill/>
                          </a:ln>
                          <a:solidFill>
                            <a:schemeClr val="tx1"/>
                          </a:solidFill>
                          <a:effectLst/>
                          <a:latin typeface="Arial" charset="0"/>
                          <a:ea typeface="宋体" pitchFamily="2" charset="-122"/>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smtClean="0">
                          <a:ln>
                            <a:noFill/>
                          </a:ln>
                          <a:solidFill>
                            <a:schemeClr val="tx1"/>
                          </a:solidFill>
                          <a:effectLst/>
                          <a:latin typeface="Arial" charset="0"/>
                          <a:ea typeface="宋体" pitchFamily="2" charset="-122"/>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smtClean="0">
                          <a:ln>
                            <a:noFill/>
                          </a:ln>
                          <a:solidFill>
                            <a:schemeClr val="tx1"/>
                          </a:solidFill>
                          <a:effectLst/>
                          <a:latin typeface="Arial" charset="0"/>
                          <a:ea typeface="宋体" pitchFamily="2" charset="-122"/>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smtClean="0">
                          <a:ln>
                            <a:noFill/>
                          </a:ln>
                          <a:solidFill>
                            <a:schemeClr val="tx1"/>
                          </a:solidFill>
                          <a:effectLst/>
                          <a:latin typeface="Arial" charset="0"/>
                          <a:ea typeface="宋体" pitchFamily="2" charset="-122"/>
                        </a:rPr>
                        <a:t>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smtClean="0">
                          <a:ln>
                            <a:noFill/>
                          </a:ln>
                          <a:solidFill>
                            <a:schemeClr val="tx1"/>
                          </a:solidFill>
                          <a:effectLst/>
                          <a:latin typeface="Arial" charset="0"/>
                          <a:ea typeface="宋体" pitchFamily="2" charset="-122"/>
                        </a:rPr>
                        <a:t>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smtClean="0">
                          <a:ln>
                            <a:noFill/>
                          </a:ln>
                          <a:solidFill>
                            <a:schemeClr val="tx1"/>
                          </a:solidFill>
                          <a:effectLst/>
                          <a:latin typeface="Arial" charset="0"/>
                          <a:ea typeface="宋体" pitchFamily="2" charset="-122"/>
                        </a:rPr>
                        <a:t>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4293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800" b="1" i="0" u="none" strike="noStrike" cap="none" normalizeH="0" baseline="0" smtClean="0">
                          <a:ln>
                            <a:noFill/>
                          </a:ln>
                          <a:solidFill>
                            <a:schemeClr val="tx1"/>
                          </a:solidFill>
                          <a:effectLst/>
                          <a:latin typeface="Arial" charset="0"/>
                          <a:ea typeface="宋体" pitchFamily="2" charset="-122"/>
                        </a:rPr>
                        <a:t>终点</a:t>
                      </a: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smtClean="0">
                          <a:ln>
                            <a:noFill/>
                          </a:ln>
                          <a:solidFill>
                            <a:schemeClr val="tx1"/>
                          </a:solidFill>
                          <a:effectLst/>
                          <a:latin typeface="Arial" charset="0"/>
                          <a:ea typeface="宋体" pitchFamily="2" charset="-122"/>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smtClean="0">
                          <a:ln>
                            <a:noFill/>
                          </a:ln>
                          <a:solidFill>
                            <a:schemeClr val="tx1"/>
                          </a:solidFill>
                          <a:effectLst/>
                          <a:latin typeface="Arial" charset="0"/>
                          <a:ea typeface="宋体" pitchFamily="2" charset="-122"/>
                        </a:rPr>
                        <a:t>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smtClean="0">
                          <a:ln>
                            <a:noFill/>
                          </a:ln>
                          <a:solidFill>
                            <a:schemeClr val="tx1"/>
                          </a:solidFill>
                          <a:effectLst/>
                          <a:latin typeface="Arial" charset="0"/>
                          <a:ea typeface="宋体" pitchFamily="2" charset="-122"/>
                        </a:rPr>
                        <a:t>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smtClean="0">
                          <a:ln>
                            <a:noFill/>
                          </a:ln>
                          <a:solidFill>
                            <a:schemeClr val="tx1"/>
                          </a:solidFill>
                          <a:effectLst/>
                          <a:latin typeface="Arial" charset="0"/>
                          <a:ea typeface="宋体" pitchFamily="2" charset="-122"/>
                        </a:rPr>
                        <a:t>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smtClean="0">
                          <a:ln>
                            <a:noFill/>
                          </a:ln>
                          <a:solidFill>
                            <a:schemeClr val="tx1"/>
                          </a:solidFill>
                          <a:effectLst/>
                          <a:latin typeface="Arial" charset="0"/>
                          <a:ea typeface="宋体" pitchFamily="2" charset="-122"/>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smtClean="0">
                          <a:ln>
                            <a:noFill/>
                          </a:ln>
                          <a:solidFill>
                            <a:schemeClr val="tx1"/>
                          </a:solidFill>
                          <a:effectLst/>
                          <a:latin typeface="Arial" charset="0"/>
                          <a:ea typeface="宋体" pitchFamily="2" charset="-122"/>
                        </a:rPr>
                        <a:t>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dirty="0" smtClean="0">
                          <a:ln>
                            <a:noFill/>
                          </a:ln>
                          <a:solidFill>
                            <a:schemeClr val="tx1"/>
                          </a:solidFill>
                          <a:effectLst/>
                          <a:latin typeface="Arial" charset="0"/>
                          <a:ea typeface="宋体" pitchFamily="2" charset="-122"/>
                        </a:rPr>
                        <a:t>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041211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6"/>
                                        </p:tgtEl>
                                        <p:attrNameLst>
                                          <p:attrName>style.visibility</p:attrName>
                                        </p:attrNameLst>
                                      </p:cBhvr>
                                      <p:to>
                                        <p:strVal val="visible"/>
                                      </p:to>
                                    </p:set>
                                    <p:anim calcmode="lin" valueType="num">
                                      <p:cBhvr additive="base">
                                        <p:cTn id="13" dur="500" fill="hold"/>
                                        <p:tgtEl>
                                          <p:spTgt spid="56"/>
                                        </p:tgtEl>
                                        <p:attrNameLst>
                                          <p:attrName>ppt_x</p:attrName>
                                        </p:attrNameLst>
                                      </p:cBhvr>
                                      <p:tavLst>
                                        <p:tav tm="0">
                                          <p:val>
                                            <p:strVal val="#ppt_x"/>
                                          </p:val>
                                        </p:tav>
                                        <p:tav tm="100000">
                                          <p:val>
                                            <p:strVal val="#ppt_x"/>
                                          </p:val>
                                        </p:tav>
                                      </p:tavLst>
                                    </p:anim>
                                    <p:anim calcmode="lin" valueType="num">
                                      <p:cBhvr additive="base">
                                        <p:cTn id="14"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wipe(left)">
                                      <p:cBhvr>
                                        <p:cTn id="19" dur="500"/>
                                        <p:tgtEl>
                                          <p:spTgt spid="5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wipe(left)">
                                      <p:cBhvr>
                                        <p:cTn id="24" dur="500"/>
                                        <p:tgtEl>
                                          <p:spTgt spid="58"/>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blinds(horizontal)">
                                      <p:cBhvr>
                                        <p:cTn id="2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6</a:t>
            </a:r>
            <a:r>
              <a:rPr lang="zh-CN" altLang="en-US" dirty="0" smtClean="0">
                <a:latin typeface="黑体" pitchFamily="49" charset="-122"/>
                <a:ea typeface="黑体" pitchFamily="49" charset="-122"/>
              </a:rPr>
              <a:t> 图的边集数组存储</a:t>
            </a:r>
            <a:r>
              <a:rPr lang="zh-CN" altLang="en-US" dirty="0">
                <a:latin typeface="黑体" pitchFamily="49" charset="-122"/>
                <a:ea typeface="黑体" pitchFamily="49" charset="-122"/>
              </a:rPr>
              <a:t>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3" name="组 2"/>
          <p:cNvGrpSpPr/>
          <p:nvPr/>
        </p:nvGrpSpPr>
        <p:grpSpPr>
          <a:xfrm>
            <a:off x="288033" y="1124743"/>
            <a:ext cx="8388423" cy="679997"/>
            <a:chOff x="-1129749" y="989582"/>
            <a:chExt cx="8388423" cy="679997"/>
          </a:xfrm>
        </p:grpSpPr>
        <p:sp>
          <p:nvSpPr>
            <p:cNvPr id="20" name="文本框 19"/>
            <p:cNvSpPr txBox="1"/>
            <p:nvPr/>
          </p:nvSpPr>
          <p:spPr>
            <a:xfrm>
              <a:off x="-1129749" y="1023248"/>
              <a:ext cx="2051719" cy="646331"/>
            </a:xfrm>
            <a:prstGeom prst="rect">
              <a:avLst/>
            </a:prstGeom>
            <a:noFill/>
          </p:spPr>
          <p:txBody>
            <a:bodyPr wrap="square" rtlCol="0">
              <a:spAutoFit/>
            </a:bodyPr>
            <a:lstStyle/>
            <a:p>
              <a:pPr algn="ctr"/>
              <a:r>
                <a:rPr kumimoji="1" lang="zh-CN" altLang="en-US" sz="3600" smtClean="0">
                  <a:solidFill>
                    <a:srgbClr val="02BAF8"/>
                  </a:solidFill>
                  <a:latin typeface="Microsoft YaHei" charset="-122"/>
                  <a:ea typeface="Microsoft YaHei" charset="-122"/>
                  <a:cs typeface="Microsoft YaHei" charset="-122"/>
                </a:rPr>
                <a:t>边集数组</a:t>
              </a:r>
              <a:endParaRPr kumimoji="1" lang="zh-CN" altLang="en-US" sz="3600" dirty="0">
                <a:solidFill>
                  <a:srgbClr val="02BAF8"/>
                </a:solidFill>
                <a:latin typeface="Microsoft YaHei" charset="-122"/>
                <a:ea typeface="Microsoft YaHei" charset="-122"/>
                <a:cs typeface="Microsoft YaHei" charset="-122"/>
              </a:endParaRPr>
            </a:p>
          </p:txBody>
        </p:sp>
        <p:cxnSp>
          <p:nvCxnSpPr>
            <p:cNvPr id="21" name="直线连接符 20"/>
            <p:cNvCxnSpPr/>
            <p:nvPr/>
          </p:nvCxnSpPr>
          <p:spPr>
            <a:xfrm>
              <a:off x="921969" y="989582"/>
              <a:ext cx="0" cy="576000"/>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993977" y="1061591"/>
              <a:ext cx="6264697" cy="48677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smtClean="0">
                  <a:solidFill>
                    <a:schemeClr val="tx1"/>
                  </a:solidFill>
                  <a:latin typeface="Microsoft YaHei" charset="-122"/>
                  <a:ea typeface="Microsoft YaHei" charset="-122"/>
                  <a:cs typeface="Microsoft YaHei" charset="-122"/>
                </a:rPr>
                <a:t>用一维数组存储图</a:t>
              </a:r>
              <a:r>
                <a:rPr kumimoji="1" lang="zh-CN" altLang="en-US" sz="2400" smtClean="0">
                  <a:solidFill>
                    <a:schemeClr val="tx1"/>
                  </a:solidFill>
                  <a:latin typeface="Microsoft YaHei" charset="-122"/>
                  <a:ea typeface="Microsoft YaHei" charset="-122"/>
                  <a:cs typeface="Microsoft YaHei" charset="-122"/>
                </a:rPr>
                <a:t>中所有边的表示方法</a:t>
              </a:r>
              <a:endParaRPr kumimoji="1" lang="zh-CN" altLang="en-US" sz="2400" dirty="0">
                <a:solidFill>
                  <a:schemeClr val="tx1"/>
                </a:solidFill>
                <a:latin typeface="Microsoft YaHei" charset="-122"/>
                <a:ea typeface="Microsoft YaHei" charset="-122"/>
                <a:cs typeface="Microsoft YaHei" charset="-122"/>
              </a:endParaRPr>
            </a:p>
          </p:txBody>
        </p:sp>
      </p:grpSp>
      <p:graphicFrame>
        <p:nvGraphicFramePr>
          <p:cNvPr id="12" name="Object 2"/>
          <p:cNvGraphicFramePr>
            <a:graphicFrameLocks noChangeAspect="1"/>
          </p:cNvGraphicFramePr>
          <p:nvPr>
            <p:extLst>
              <p:ext uri="{D42A27DB-BD31-4B8C-83A1-F6EECF244321}">
                <p14:modId xmlns:p14="http://schemas.microsoft.com/office/powerpoint/2010/main" val="39886644"/>
              </p:ext>
            </p:extLst>
          </p:nvPr>
        </p:nvGraphicFramePr>
        <p:xfrm>
          <a:off x="2647575" y="1804740"/>
          <a:ext cx="3810000" cy="2619375"/>
        </p:xfrm>
        <a:graphic>
          <a:graphicData uri="http://schemas.openxmlformats.org/presentationml/2006/ole">
            <mc:AlternateContent xmlns:mc="http://schemas.openxmlformats.org/markup-compatibility/2006">
              <mc:Choice xmlns:v="urn:schemas-microsoft-com:vml" Requires="v">
                <p:oleObj spid="_x0000_s31811" r:id="rId3" imgW="4355211" imgH="1220343" progId="">
                  <p:embed/>
                </p:oleObj>
              </mc:Choice>
              <mc:Fallback>
                <p:oleObj r:id="rId3" imgW="4355211" imgH="1220343"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r="68103" b="22124"/>
                      <a:stretch>
                        <a:fillRect/>
                      </a:stretch>
                    </p:blipFill>
                    <p:spPr bwMode="auto">
                      <a:xfrm>
                        <a:off x="2647575" y="1804740"/>
                        <a:ext cx="3810000" cy="2619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58"/>
          <p:cNvGraphicFramePr>
            <a:graphicFrameLocks noChangeAspect="1"/>
          </p:cNvGraphicFramePr>
          <p:nvPr>
            <p:extLst>
              <p:ext uri="{D42A27DB-BD31-4B8C-83A1-F6EECF244321}">
                <p14:modId xmlns:p14="http://schemas.microsoft.com/office/powerpoint/2010/main" val="1054196692"/>
              </p:ext>
            </p:extLst>
          </p:nvPr>
        </p:nvGraphicFramePr>
        <p:xfrm>
          <a:off x="899592" y="4314825"/>
          <a:ext cx="6477000" cy="2543175"/>
        </p:xfrm>
        <a:graphic>
          <a:graphicData uri="http://schemas.openxmlformats.org/presentationml/2006/ole">
            <mc:AlternateContent xmlns:mc="http://schemas.openxmlformats.org/markup-compatibility/2006">
              <mc:Choice xmlns:v="urn:schemas-microsoft-com:vml" Requires="v">
                <p:oleObj spid="_x0000_s31812" r:id="rId5" imgW="4355211" imgH="1220343" progId="">
                  <p:embed/>
                </p:oleObj>
              </mc:Choice>
              <mc:Fallback>
                <p:oleObj r:id="rId5" imgW="4355211" imgH="1220343"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47414" b="26682"/>
                      <a:stretch>
                        <a:fillRect/>
                      </a:stretch>
                    </p:blipFill>
                    <p:spPr bwMode="auto">
                      <a:xfrm>
                        <a:off x="899592" y="4314825"/>
                        <a:ext cx="6477000" cy="2543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97527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6</a:t>
            </a:r>
            <a:r>
              <a:rPr lang="zh-CN" altLang="en-US" dirty="0" smtClean="0">
                <a:latin typeface="黑体" pitchFamily="49" charset="-122"/>
                <a:ea typeface="黑体" pitchFamily="49" charset="-122"/>
              </a:rPr>
              <a:t> 图的边集数组存储</a:t>
            </a:r>
            <a:r>
              <a:rPr lang="zh-CN" altLang="en-US" dirty="0">
                <a:latin typeface="黑体" pitchFamily="49" charset="-122"/>
                <a:ea typeface="黑体" pitchFamily="49" charset="-122"/>
              </a:rPr>
              <a:t>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3" name="组 2"/>
          <p:cNvGrpSpPr/>
          <p:nvPr/>
        </p:nvGrpSpPr>
        <p:grpSpPr>
          <a:xfrm>
            <a:off x="288033" y="1124743"/>
            <a:ext cx="8388423" cy="679997"/>
            <a:chOff x="-1129749" y="989582"/>
            <a:chExt cx="8388423" cy="679997"/>
          </a:xfrm>
        </p:grpSpPr>
        <p:sp>
          <p:nvSpPr>
            <p:cNvPr id="20" name="文本框 19"/>
            <p:cNvSpPr txBox="1"/>
            <p:nvPr/>
          </p:nvSpPr>
          <p:spPr>
            <a:xfrm>
              <a:off x="-1129749" y="1023248"/>
              <a:ext cx="2051719" cy="646331"/>
            </a:xfrm>
            <a:prstGeom prst="rect">
              <a:avLst/>
            </a:prstGeom>
            <a:noFill/>
          </p:spPr>
          <p:txBody>
            <a:bodyPr wrap="square" rtlCol="0">
              <a:spAutoFit/>
            </a:bodyPr>
            <a:lstStyle/>
            <a:p>
              <a:pPr algn="ctr"/>
              <a:r>
                <a:rPr kumimoji="1" lang="zh-CN" altLang="en-US" sz="3600" smtClean="0">
                  <a:solidFill>
                    <a:srgbClr val="02BAF8"/>
                  </a:solidFill>
                  <a:latin typeface="Microsoft YaHei" charset="-122"/>
                  <a:ea typeface="Microsoft YaHei" charset="-122"/>
                  <a:cs typeface="Microsoft YaHei" charset="-122"/>
                </a:rPr>
                <a:t>边集数组</a:t>
              </a:r>
              <a:endParaRPr kumimoji="1" lang="zh-CN" altLang="en-US" sz="3600" dirty="0">
                <a:solidFill>
                  <a:srgbClr val="02BAF8"/>
                </a:solidFill>
                <a:latin typeface="Microsoft YaHei" charset="-122"/>
                <a:ea typeface="Microsoft YaHei" charset="-122"/>
                <a:cs typeface="Microsoft YaHei" charset="-122"/>
              </a:endParaRPr>
            </a:p>
          </p:txBody>
        </p:sp>
        <p:cxnSp>
          <p:nvCxnSpPr>
            <p:cNvPr id="21" name="直线连接符 20"/>
            <p:cNvCxnSpPr/>
            <p:nvPr/>
          </p:nvCxnSpPr>
          <p:spPr>
            <a:xfrm>
              <a:off x="921969" y="989582"/>
              <a:ext cx="0" cy="576000"/>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993977" y="1061591"/>
              <a:ext cx="6264697" cy="48677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smtClean="0">
                  <a:solidFill>
                    <a:schemeClr val="tx1"/>
                  </a:solidFill>
                  <a:latin typeface="Microsoft YaHei" charset="-122"/>
                  <a:ea typeface="Microsoft YaHei" charset="-122"/>
                  <a:cs typeface="Microsoft YaHei" charset="-122"/>
                </a:rPr>
                <a:t>用一维数组存储图</a:t>
              </a:r>
              <a:r>
                <a:rPr kumimoji="1" lang="zh-CN" altLang="en-US" sz="2400" smtClean="0">
                  <a:solidFill>
                    <a:schemeClr val="tx1"/>
                  </a:solidFill>
                  <a:latin typeface="Microsoft YaHei" charset="-122"/>
                  <a:ea typeface="Microsoft YaHei" charset="-122"/>
                  <a:cs typeface="Microsoft YaHei" charset="-122"/>
                </a:rPr>
                <a:t>中所有边的表示方法</a:t>
              </a:r>
              <a:endParaRPr kumimoji="1" lang="zh-CN" altLang="en-US" sz="2400" dirty="0">
                <a:solidFill>
                  <a:schemeClr val="tx1"/>
                </a:solidFill>
                <a:latin typeface="Microsoft YaHei" charset="-122"/>
                <a:ea typeface="Microsoft YaHei" charset="-122"/>
                <a:cs typeface="Microsoft YaHei" charset="-122"/>
              </a:endParaRPr>
            </a:p>
          </p:txBody>
        </p:sp>
      </p:grpSp>
      <p:pic>
        <p:nvPicPr>
          <p:cNvPr id="6" name="图片 5"/>
          <p:cNvPicPr>
            <a:picLocks noChangeAspect="1"/>
          </p:cNvPicPr>
          <p:nvPr/>
        </p:nvPicPr>
        <p:blipFill>
          <a:blip r:embed="rId2"/>
          <a:stretch>
            <a:fillRect/>
          </a:stretch>
        </p:blipFill>
        <p:spPr>
          <a:xfrm>
            <a:off x="1936375" y="2329979"/>
            <a:ext cx="5232400" cy="2921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4371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6</a:t>
            </a:r>
            <a:r>
              <a:rPr lang="zh-CN" altLang="en-US" dirty="0">
                <a:latin typeface="黑体" pitchFamily="49" charset="-122"/>
                <a:ea typeface="黑体" pitchFamily="49" charset="-122"/>
              </a:rPr>
              <a:t> 图的边集数组存储结构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12" name="组 11"/>
          <p:cNvGrpSpPr/>
          <p:nvPr/>
        </p:nvGrpSpPr>
        <p:grpSpPr>
          <a:xfrm>
            <a:off x="179512" y="964527"/>
            <a:ext cx="8928992" cy="910775"/>
            <a:chOff x="179512" y="964527"/>
            <a:chExt cx="8928992" cy="910775"/>
          </a:xfrm>
        </p:grpSpPr>
        <p:sp>
          <p:nvSpPr>
            <p:cNvPr id="37"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1</a:t>
              </a:r>
              <a:endParaRPr lang="en-US" sz="2400" dirty="0">
                <a:solidFill>
                  <a:prstClr val="white"/>
                </a:solidFill>
                <a:latin typeface="Microsoft YaHei" charset="-122"/>
                <a:ea typeface="Microsoft YaHei" charset="-122"/>
                <a:cs typeface="Microsoft YaHei" charset="-122"/>
              </a:endParaRPr>
            </a:p>
          </p:txBody>
        </p:sp>
        <p:sp>
          <p:nvSpPr>
            <p:cNvPr id="38" name="矩形 37"/>
            <p:cNvSpPr/>
            <p:nvPr/>
          </p:nvSpPr>
          <p:spPr>
            <a:xfrm>
              <a:off x="1043608" y="964527"/>
              <a:ext cx="8064896" cy="535531"/>
            </a:xfrm>
            <a:prstGeom prst="rect">
              <a:avLst/>
            </a:prstGeom>
          </p:spPr>
          <p:txBody>
            <a:bodyPr wrap="square">
              <a:spAutoFit/>
            </a:bodyPr>
            <a:lstStyle/>
            <a:p>
              <a:pPr>
                <a:lnSpc>
                  <a:spcPct val="120000"/>
                </a:lnSpc>
              </a:pPr>
              <a:r>
                <a:rPr lang="zh-CN" altLang="en-US" sz="2400" b="1" dirty="0" smtClean="0">
                  <a:latin typeface="Microsoft YaHei" charset="-122"/>
                  <a:ea typeface="Microsoft YaHei" charset="-122"/>
                  <a:cs typeface="Microsoft YaHei" charset="-122"/>
                </a:rPr>
                <a:t>初始化图的边集数组</a:t>
              </a:r>
              <a:endParaRPr lang="zh-CN" altLang="en-US" sz="2400" b="1" dirty="0">
                <a:latin typeface="Microsoft YaHei" charset="-122"/>
                <a:ea typeface="Microsoft YaHei" charset="-122"/>
                <a:cs typeface="Microsoft YaHei" charset="-122"/>
              </a:endParaRPr>
            </a:p>
          </p:txBody>
        </p:sp>
        <p:cxnSp>
          <p:nvCxnSpPr>
            <p:cNvPr id="39" name="直线连接符 38"/>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pic>
        <p:nvPicPr>
          <p:cNvPr id="6" name="图片 5"/>
          <p:cNvPicPr>
            <a:picLocks noChangeAspect="1"/>
          </p:cNvPicPr>
          <p:nvPr/>
        </p:nvPicPr>
        <p:blipFill>
          <a:blip r:embed="rId2"/>
          <a:stretch>
            <a:fillRect/>
          </a:stretch>
        </p:blipFill>
        <p:spPr>
          <a:xfrm>
            <a:off x="1993900" y="2146300"/>
            <a:ext cx="5156200" cy="2565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99802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1</a:t>
            </a:r>
            <a:r>
              <a:rPr lang="zh-CN" altLang="en-US" dirty="0" smtClean="0">
                <a:latin typeface="黑体" pitchFamily="49" charset="-122"/>
                <a:ea typeface="黑体" pitchFamily="49" charset="-122"/>
              </a:rPr>
              <a:t> 图的定义</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6" name="组 5"/>
          <p:cNvGrpSpPr/>
          <p:nvPr/>
        </p:nvGrpSpPr>
        <p:grpSpPr>
          <a:xfrm>
            <a:off x="1607248" y="1124744"/>
            <a:ext cx="5890654" cy="706553"/>
            <a:chOff x="1472771" y="1271764"/>
            <a:chExt cx="5987747" cy="706553"/>
          </a:xfrm>
        </p:grpSpPr>
        <p:sp>
          <p:nvSpPr>
            <p:cNvPr id="7" name="文本框 6"/>
            <p:cNvSpPr txBox="1"/>
            <p:nvPr/>
          </p:nvSpPr>
          <p:spPr>
            <a:xfrm>
              <a:off x="1472771" y="1331986"/>
              <a:ext cx="658754" cy="646331"/>
            </a:xfrm>
            <a:prstGeom prst="rect">
              <a:avLst/>
            </a:prstGeom>
            <a:noFill/>
          </p:spPr>
          <p:txBody>
            <a:bodyPr wrap="square" rtlCol="0">
              <a:spAutoFit/>
            </a:bodyPr>
            <a:lstStyle/>
            <a:p>
              <a:pPr algn="ctr"/>
              <a:r>
                <a:rPr kumimoji="1" lang="zh-CN" altLang="en-US" sz="3600" dirty="0" smtClean="0">
                  <a:solidFill>
                    <a:srgbClr val="02BAF8"/>
                  </a:solidFill>
                  <a:latin typeface="Microsoft YaHei" charset="-122"/>
                  <a:ea typeface="Microsoft YaHei" charset="-122"/>
                  <a:cs typeface="Microsoft YaHei" charset="-122"/>
                </a:rPr>
                <a:t>图</a:t>
              </a:r>
              <a:endParaRPr kumimoji="1" lang="zh-CN" altLang="en-US" sz="3600" dirty="0">
                <a:solidFill>
                  <a:srgbClr val="02BAF8"/>
                </a:solidFill>
                <a:latin typeface="Microsoft YaHei" charset="-122"/>
                <a:ea typeface="Microsoft YaHei" charset="-122"/>
                <a:cs typeface="Microsoft YaHei" charset="-122"/>
              </a:endParaRPr>
            </a:p>
          </p:txBody>
        </p:sp>
        <p:cxnSp>
          <p:nvCxnSpPr>
            <p:cNvPr id="8" name="直线连接符 7"/>
            <p:cNvCxnSpPr/>
            <p:nvPr/>
          </p:nvCxnSpPr>
          <p:spPr>
            <a:xfrm flipH="1">
              <a:off x="2172096" y="1271764"/>
              <a:ext cx="1736" cy="706553"/>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254975" y="1315558"/>
              <a:ext cx="5205543" cy="58941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smtClean="0">
                  <a:solidFill>
                    <a:schemeClr val="tx1"/>
                  </a:solidFill>
                  <a:latin typeface="Microsoft YaHei" charset="-122"/>
                  <a:ea typeface="Microsoft YaHei" charset="-122"/>
                  <a:cs typeface="Microsoft YaHei" charset="-122"/>
                </a:rPr>
                <a:t>非线性数据</a:t>
              </a:r>
              <a:r>
                <a:rPr kumimoji="1" lang="zh-CN" altLang="en-US" sz="2400" smtClean="0">
                  <a:solidFill>
                    <a:schemeClr val="tx1"/>
                  </a:solidFill>
                  <a:latin typeface="Microsoft YaHei" charset="-122"/>
                  <a:ea typeface="Microsoft YaHei" charset="-122"/>
                  <a:cs typeface="Microsoft YaHei" charset="-122"/>
                </a:rPr>
                <a:t>结构，表示多</a:t>
              </a:r>
              <a:r>
                <a:rPr kumimoji="1" lang="zh-CN" altLang="en-US" sz="2400" dirty="0" smtClean="0">
                  <a:solidFill>
                    <a:schemeClr val="tx1"/>
                  </a:solidFill>
                  <a:latin typeface="Microsoft YaHei" charset="-122"/>
                  <a:ea typeface="Microsoft YaHei" charset="-122"/>
                  <a:cs typeface="Microsoft YaHei" charset="-122"/>
                </a:rPr>
                <a:t>对多的关系</a:t>
              </a:r>
              <a:endParaRPr kumimoji="1" lang="zh-CN" altLang="en-US" sz="2400" dirty="0">
                <a:solidFill>
                  <a:schemeClr val="tx1"/>
                </a:solidFill>
                <a:latin typeface="Microsoft YaHei" charset="-122"/>
                <a:ea typeface="Microsoft YaHei" charset="-122"/>
                <a:cs typeface="Microsoft YaHei" charset="-122"/>
              </a:endParaRPr>
            </a:p>
          </p:txBody>
        </p:sp>
      </p:grpSp>
      <mc:AlternateContent xmlns:mc="http://schemas.openxmlformats.org/markup-compatibility/2006" xmlns:a14="http://schemas.microsoft.com/office/drawing/2010/main">
        <mc:Choice Requires="a14">
          <p:sp>
            <p:nvSpPr>
              <p:cNvPr id="3" name="文本框 2"/>
              <p:cNvSpPr txBox="1"/>
              <p:nvPr/>
            </p:nvSpPr>
            <p:spPr>
              <a:xfrm>
                <a:off x="3733536" y="2209642"/>
                <a:ext cx="163807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charset="0"/>
                        </a:rPr>
                        <m:t>𝐺</m:t>
                      </m:r>
                      <m:r>
                        <a:rPr kumimoji="1" lang="en-US" altLang="zh-CN" sz="2400" b="0" i="1" smtClean="0">
                          <a:latin typeface="Cambria Math" charset="0"/>
                        </a:rPr>
                        <m:t>=(</m:t>
                      </m:r>
                      <m:r>
                        <a:rPr kumimoji="1" lang="en-US" altLang="zh-CN" sz="2400" b="0" i="1" smtClean="0">
                          <a:latin typeface="Cambria Math" charset="0"/>
                        </a:rPr>
                        <m:t>𝑉</m:t>
                      </m:r>
                      <m:r>
                        <a:rPr kumimoji="1" lang="en-US" altLang="zh-CN" sz="2400" b="0" i="1" smtClean="0">
                          <a:latin typeface="Cambria Math" charset="0"/>
                        </a:rPr>
                        <m:t>,</m:t>
                      </m:r>
                      <m:r>
                        <a:rPr kumimoji="1" lang="en-US" altLang="zh-CN" sz="2400" b="0" i="1" smtClean="0">
                          <a:latin typeface="Cambria Math" charset="0"/>
                        </a:rPr>
                        <m:t>𝐸</m:t>
                      </m:r>
                      <m:r>
                        <a:rPr kumimoji="1" lang="en-US" altLang="zh-CN" sz="2400" b="0" i="1" smtClean="0">
                          <a:latin typeface="Cambria Math" charset="0"/>
                        </a:rPr>
                        <m:t>)</m:t>
                      </m:r>
                    </m:oMath>
                  </m:oMathPara>
                </a14:m>
                <a:endParaRPr kumimoji="1" lang="zh-CN" altLang="en-US" dirty="0"/>
              </a:p>
            </p:txBody>
          </p:sp>
        </mc:Choice>
        <mc:Fallback xmlns="">
          <p:sp>
            <p:nvSpPr>
              <p:cNvPr id="3" name="文本框 2"/>
              <p:cNvSpPr txBox="1">
                <a:spLocks noRot="1" noChangeAspect="1" noMove="1" noResize="1" noEditPoints="1" noAdjustHandles="1" noChangeArrowheads="1" noChangeShapeType="1" noTextEdit="1"/>
              </p:cNvSpPr>
              <p:nvPr/>
            </p:nvSpPr>
            <p:spPr>
              <a:xfrm>
                <a:off x="3733536" y="2209642"/>
                <a:ext cx="1638077" cy="461665"/>
              </a:xfrm>
              <a:prstGeom prst="rect">
                <a:avLst/>
              </a:prstGeom>
              <a:blipFill rotWithShape="0">
                <a:blip r:embed="rId2"/>
                <a:stretch>
                  <a:fillRect r="-743" b="-17105"/>
                </a:stretch>
              </a:blipFill>
            </p:spPr>
            <p:txBody>
              <a:bodyPr/>
              <a:lstStyle/>
              <a:p>
                <a:r>
                  <a:rPr lang="zh-CN" altLang="en-US">
                    <a:noFill/>
                  </a:rPr>
                  <a:t> </a:t>
                </a:r>
              </a:p>
            </p:txBody>
          </p:sp>
        </mc:Fallback>
      </mc:AlternateContent>
      <p:grpSp>
        <p:nvGrpSpPr>
          <p:cNvPr id="12" name="组 11"/>
          <p:cNvGrpSpPr/>
          <p:nvPr/>
        </p:nvGrpSpPr>
        <p:grpSpPr>
          <a:xfrm>
            <a:off x="-36512" y="2970312"/>
            <a:ext cx="5508104" cy="1172150"/>
            <a:chOff x="323528" y="2885711"/>
            <a:chExt cx="5508104" cy="1172150"/>
          </a:xfrm>
        </p:grpSpPr>
        <mc:AlternateContent xmlns:mc="http://schemas.openxmlformats.org/markup-compatibility/2006" xmlns:a14="http://schemas.microsoft.com/office/drawing/2010/main">
          <mc:Choice Requires="a14">
            <p:sp>
              <p:nvSpPr>
                <p:cNvPr id="31" name="TextBox 1"/>
                <p:cNvSpPr txBox="1"/>
                <p:nvPr/>
              </p:nvSpPr>
              <p:spPr>
                <a:xfrm>
                  <a:off x="323528" y="3633129"/>
                  <a:ext cx="5508104" cy="424732"/>
                </a:xfrm>
                <a:prstGeom prst="rect">
                  <a:avLst/>
                </a:prstGeom>
                <a:noFill/>
              </p:spPr>
              <p:txBody>
                <a:bodyPr wrap="square" lIns="91440" tIns="45720" rIns="91440" bIns="45720" rtlCol="0">
                  <a:spAutoFit/>
                </a:bodyPr>
                <a:lstStyle/>
                <a:p>
                  <a:pPr defTabSz="914377">
                    <a:lnSpc>
                      <a:spcPct val="120000"/>
                    </a:lnSpc>
                  </a:pPr>
                  <a14:m>
                    <m:oMathPara xmlns:m="http://schemas.openxmlformats.org/officeDocument/2006/math">
                      <m:oMathParaPr>
                        <m:jc m:val="centerGroup"/>
                      </m:oMathParaPr>
                      <m:oMath xmlns:m="http://schemas.openxmlformats.org/officeDocument/2006/math">
                        <m:r>
                          <a:rPr lang="en-US" altLang="zh-CN" b="0" i="1" dirty="0" smtClean="0">
                            <a:solidFill>
                              <a:schemeClr val="bg1">
                                <a:lumMod val="50000"/>
                              </a:schemeClr>
                            </a:solidFill>
                            <a:latin typeface="Cambria Math" charset="0"/>
                            <a:ea typeface="Microsoft YaHei" charset="-122"/>
                            <a:cs typeface="Microsoft YaHei" charset="-122"/>
                          </a:rPr>
                          <m:t>𝑉</m:t>
                        </m:r>
                        <m:r>
                          <a:rPr lang="en-US" altLang="zh-CN" b="0" i="1" dirty="0" smtClean="0">
                            <a:solidFill>
                              <a:schemeClr val="bg1">
                                <a:lumMod val="50000"/>
                              </a:schemeClr>
                            </a:solidFill>
                            <a:latin typeface="Cambria Math" charset="0"/>
                            <a:ea typeface="Microsoft YaHei" charset="-122"/>
                            <a:cs typeface="Microsoft YaHei" charset="-122"/>
                          </a:rPr>
                          <m:t>=</m:t>
                        </m:r>
                        <m:d>
                          <m:dPr>
                            <m:begChr m:val="{"/>
                            <m:endChr m:val="}"/>
                            <m:ctrlPr>
                              <a:rPr lang="hr-HR" altLang="zh-CN" b="0" i="1" dirty="0" smtClean="0">
                                <a:solidFill>
                                  <a:schemeClr val="bg1">
                                    <a:lumMod val="50000"/>
                                  </a:schemeClr>
                                </a:solidFill>
                                <a:latin typeface="Cambria Math" charset="0"/>
                                <a:ea typeface="Microsoft YaHei" charset="-122"/>
                                <a:cs typeface="Microsoft YaHei" charset="-122"/>
                              </a:rPr>
                            </m:ctrlPr>
                          </m:dPr>
                          <m:e>
                            <m:sSub>
                              <m:sSubPr>
                                <m:ctrlPr>
                                  <a:rPr lang="en-US" altLang="zh-CN" b="0" i="1" dirty="0" smtClean="0">
                                    <a:solidFill>
                                      <a:schemeClr val="bg1">
                                        <a:lumMod val="50000"/>
                                      </a:schemeClr>
                                    </a:solidFill>
                                    <a:latin typeface="Cambria Math" charset="0"/>
                                    <a:ea typeface="Microsoft YaHei" charset="-122"/>
                                    <a:cs typeface="Microsoft YaHei" charset="-122"/>
                                  </a:rPr>
                                </m:ctrlPr>
                              </m:sSubPr>
                              <m:e>
                                <m:r>
                                  <a:rPr lang="en-US" altLang="zh-CN" b="0" i="1" dirty="0" smtClean="0">
                                    <a:solidFill>
                                      <a:schemeClr val="bg1">
                                        <a:lumMod val="50000"/>
                                      </a:schemeClr>
                                    </a:solidFill>
                                    <a:latin typeface="Cambria Math" charset="0"/>
                                    <a:ea typeface="Microsoft YaHei" charset="-122"/>
                                    <a:cs typeface="Microsoft YaHei" charset="-122"/>
                                  </a:rPr>
                                  <m:t>𝑣</m:t>
                                </m:r>
                              </m:e>
                              <m:sub>
                                <m:r>
                                  <a:rPr lang="en-US" altLang="zh-CN" b="0" i="1" dirty="0" smtClean="0">
                                    <a:solidFill>
                                      <a:schemeClr val="bg1">
                                        <a:lumMod val="50000"/>
                                      </a:schemeClr>
                                    </a:solidFill>
                                    <a:latin typeface="Cambria Math" charset="0"/>
                                    <a:ea typeface="Microsoft YaHei" charset="-122"/>
                                    <a:cs typeface="Microsoft YaHei" charset="-122"/>
                                  </a:rPr>
                                  <m:t>𝑖</m:t>
                                </m:r>
                              </m:sub>
                            </m:sSub>
                          </m:e>
                          <m:e>
                            <m:r>
                              <a:rPr lang="en-US" altLang="zh-CN" i="1" dirty="0">
                                <a:solidFill>
                                  <a:schemeClr val="bg1">
                                    <a:lumMod val="50000"/>
                                  </a:schemeClr>
                                </a:solidFill>
                                <a:latin typeface="Cambria Math" charset="0"/>
                                <a:ea typeface="Microsoft YaHei" charset="-122"/>
                                <a:cs typeface="Microsoft YaHei" charset="-122"/>
                              </a:rPr>
                              <m:t>0</m:t>
                            </m:r>
                            <m:r>
                              <a:rPr lang="en-US" altLang="zh-CN" i="1" dirty="0">
                                <a:solidFill>
                                  <a:schemeClr val="bg1">
                                    <a:lumMod val="50000"/>
                                  </a:schemeClr>
                                </a:solidFill>
                                <a:latin typeface="Cambria Math" charset="0"/>
                                <a:ea typeface="Cambria Math" charset="0"/>
                                <a:cs typeface="Cambria Math" charset="0"/>
                              </a:rPr>
                              <m:t>≤</m:t>
                            </m:r>
                            <m:r>
                              <a:rPr lang="en-US" altLang="zh-CN" i="1" dirty="0">
                                <a:solidFill>
                                  <a:schemeClr val="bg1">
                                    <a:lumMod val="50000"/>
                                  </a:schemeClr>
                                </a:solidFill>
                                <a:latin typeface="Cambria Math" charset="0"/>
                                <a:ea typeface="Cambria Math" charset="0"/>
                                <a:cs typeface="Cambria Math" charset="0"/>
                              </a:rPr>
                              <m:t>𝑖</m:t>
                            </m:r>
                            <m:r>
                              <a:rPr lang="en-US" altLang="zh-CN" i="1" dirty="0">
                                <a:solidFill>
                                  <a:schemeClr val="bg1">
                                    <a:lumMod val="50000"/>
                                  </a:schemeClr>
                                </a:solidFill>
                                <a:latin typeface="Cambria Math" charset="0"/>
                                <a:ea typeface="Cambria Math" charset="0"/>
                                <a:cs typeface="Cambria Math" charset="0"/>
                              </a:rPr>
                              <m:t>≤</m:t>
                            </m:r>
                            <m:r>
                              <a:rPr lang="en-US" altLang="zh-CN" i="1" dirty="0">
                                <a:solidFill>
                                  <a:schemeClr val="bg1">
                                    <a:lumMod val="50000"/>
                                  </a:schemeClr>
                                </a:solidFill>
                                <a:latin typeface="Cambria Math" charset="0"/>
                                <a:ea typeface="Cambria Math" charset="0"/>
                                <a:cs typeface="Cambria Math" charset="0"/>
                              </a:rPr>
                              <m:t>𝑛</m:t>
                            </m:r>
                            <m:r>
                              <a:rPr lang="en-US" altLang="zh-CN" i="1" dirty="0">
                                <a:solidFill>
                                  <a:schemeClr val="bg1">
                                    <a:lumMod val="50000"/>
                                  </a:schemeClr>
                                </a:solidFill>
                                <a:latin typeface="Cambria Math" charset="0"/>
                                <a:ea typeface="Cambria Math" charset="0"/>
                                <a:cs typeface="Cambria Math" charset="0"/>
                              </a:rPr>
                              <m:t>−1,</m:t>
                            </m:r>
                            <m:r>
                              <a:rPr lang="en-US" altLang="zh-CN" i="1" dirty="0">
                                <a:solidFill>
                                  <a:schemeClr val="bg1">
                                    <a:lumMod val="50000"/>
                                  </a:schemeClr>
                                </a:solidFill>
                                <a:latin typeface="Cambria Math" charset="0"/>
                                <a:ea typeface="Cambria Math" charset="0"/>
                                <a:cs typeface="Cambria Math" charset="0"/>
                              </a:rPr>
                              <m:t>𝑛</m:t>
                            </m:r>
                            <m:r>
                              <a:rPr lang="en-US" altLang="zh-CN" i="1" dirty="0">
                                <a:solidFill>
                                  <a:schemeClr val="bg1">
                                    <a:lumMod val="50000"/>
                                  </a:schemeClr>
                                </a:solidFill>
                                <a:latin typeface="Cambria Math" charset="0"/>
                                <a:ea typeface="Cambria Math" charset="0"/>
                                <a:cs typeface="Cambria Math" charset="0"/>
                              </a:rPr>
                              <m:t>≥0,</m:t>
                            </m:r>
                            <m:sSub>
                              <m:sSubPr>
                                <m:ctrlPr>
                                  <a:rPr lang="en-US" altLang="zh-CN" i="1" dirty="0">
                                    <a:solidFill>
                                      <a:schemeClr val="bg1">
                                        <a:lumMod val="50000"/>
                                      </a:schemeClr>
                                    </a:solidFill>
                                    <a:latin typeface="Cambria Math" charset="0"/>
                                    <a:ea typeface="Cambria Math" charset="0"/>
                                    <a:cs typeface="Cambria Math" charset="0"/>
                                  </a:rPr>
                                </m:ctrlPr>
                              </m:sSubPr>
                              <m:e>
                                <m:r>
                                  <a:rPr lang="en-US" altLang="zh-CN" i="1" dirty="0">
                                    <a:solidFill>
                                      <a:schemeClr val="bg1">
                                        <a:lumMod val="50000"/>
                                      </a:schemeClr>
                                    </a:solidFill>
                                    <a:latin typeface="Cambria Math" charset="0"/>
                                    <a:ea typeface="Cambria Math" charset="0"/>
                                    <a:cs typeface="Cambria Math" charset="0"/>
                                  </a:rPr>
                                  <m:t>𝑣</m:t>
                                </m:r>
                              </m:e>
                              <m:sub>
                                <m:r>
                                  <a:rPr lang="en-US" altLang="zh-CN" i="1" dirty="0">
                                    <a:solidFill>
                                      <a:schemeClr val="bg1">
                                        <a:lumMod val="50000"/>
                                      </a:schemeClr>
                                    </a:solidFill>
                                    <a:latin typeface="Cambria Math" charset="0"/>
                                    <a:ea typeface="Cambria Math" charset="0"/>
                                    <a:cs typeface="Cambria Math" charset="0"/>
                                  </a:rPr>
                                  <m:t>𝑖</m:t>
                                </m:r>
                              </m:sub>
                            </m:sSub>
                            <m:r>
                              <a:rPr lang="en-US" altLang="zh-CN" i="1" dirty="0">
                                <a:solidFill>
                                  <a:schemeClr val="bg1">
                                    <a:lumMod val="50000"/>
                                  </a:schemeClr>
                                </a:solidFill>
                                <a:latin typeface="Cambria Math" charset="0"/>
                                <a:ea typeface="Cambria Math" charset="0"/>
                                <a:cs typeface="Cambria Math" charset="0"/>
                              </a:rPr>
                              <m:t>∈</m:t>
                            </m:r>
                            <m:r>
                              <a:rPr lang="en-US" altLang="zh-CN" i="1" dirty="0">
                                <a:solidFill>
                                  <a:schemeClr val="bg1">
                                    <a:lumMod val="50000"/>
                                  </a:schemeClr>
                                </a:solidFill>
                                <a:latin typeface="Cambria Math" charset="0"/>
                                <a:ea typeface="Cambria Math" charset="0"/>
                                <a:cs typeface="Cambria Math" charset="0"/>
                              </a:rPr>
                              <m:t>𝑉𝑒𝑟𝑡𝑒𝑥𝑇𝑦𝑝𝑒</m:t>
                            </m:r>
                          </m:e>
                        </m:d>
                      </m:oMath>
                    </m:oMathPara>
                  </a14:m>
                  <a:endParaRPr lang="zh-CN" altLang="en-US" dirty="0">
                    <a:solidFill>
                      <a:schemeClr val="bg1">
                        <a:lumMod val="50000"/>
                      </a:schemeClr>
                    </a:solidFill>
                    <a:latin typeface="Microsoft YaHei" charset="-122"/>
                    <a:ea typeface="Microsoft YaHei" charset="-122"/>
                    <a:cs typeface="Microsoft YaHei" charset="-122"/>
                  </a:endParaRPr>
                </a:p>
              </p:txBody>
            </p:sp>
          </mc:Choice>
          <mc:Fallback xmlns="">
            <p:sp>
              <p:nvSpPr>
                <p:cNvPr id="31" name="TextBox 1"/>
                <p:cNvSpPr txBox="1">
                  <a:spLocks noRot="1" noChangeAspect="1" noMove="1" noResize="1" noEditPoints="1" noAdjustHandles="1" noChangeArrowheads="1" noChangeShapeType="1" noTextEdit="1"/>
                </p:cNvSpPr>
                <p:nvPr/>
              </p:nvSpPr>
              <p:spPr>
                <a:xfrm>
                  <a:off x="323528" y="3633129"/>
                  <a:ext cx="5508104" cy="424732"/>
                </a:xfrm>
                <a:prstGeom prst="rect">
                  <a:avLst/>
                </a:prstGeom>
                <a:blipFill rotWithShape="0">
                  <a:blip r:embed="rId3"/>
                  <a:stretch>
                    <a:fillRect b="-4286"/>
                  </a:stretch>
                </a:blipFill>
              </p:spPr>
              <p:txBody>
                <a:bodyPr/>
                <a:lstStyle/>
                <a:p>
                  <a:r>
                    <a:rPr lang="zh-CN" altLang="en-US">
                      <a:noFill/>
                    </a:rPr>
                    <a:t> </a:t>
                  </a:r>
                </a:p>
              </p:txBody>
            </p:sp>
          </mc:Fallback>
        </mc:AlternateContent>
        <p:sp>
          <p:nvSpPr>
            <p:cNvPr id="33" name="Rounded Rectangle 2"/>
            <p:cNvSpPr/>
            <p:nvPr/>
          </p:nvSpPr>
          <p:spPr>
            <a:xfrm>
              <a:off x="725990" y="2885711"/>
              <a:ext cx="648000" cy="648000"/>
            </a:xfrm>
            <a:prstGeom prst="roundRect">
              <a:avLst/>
            </a:prstGeom>
            <a:solidFill>
              <a:srgbClr val="0FB49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i="1" dirty="0" smtClean="0">
                  <a:solidFill>
                    <a:prstClr val="white"/>
                  </a:solidFill>
                  <a:latin typeface="Microsoft YaHei" charset="-122"/>
                  <a:ea typeface="Microsoft YaHei" charset="-122"/>
                  <a:cs typeface="Microsoft YaHei" charset="-122"/>
                </a:rPr>
                <a:t>V</a:t>
              </a:r>
              <a:endParaRPr lang="en-US" sz="2400" i="1" dirty="0">
                <a:solidFill>
                  <a:prstClr val="white"/>
                </a:solidFill>
                <a:latin typeface="Microsoft YaHei" charset="-122"/>
                <a:ea typeface="Microsoft YaHei" charset="-122"/>
                <a:cs typeface="Microsoft YaHei" charset="-122"/>
              </a:endParaRPr>
            </a:p>
          </p:txBody>
        </p:sp>
        <p:sp>
          <p:nvSpPr>
            <p:cNvPr id="34" name="TextBox 13"/>
            <p:cNvSpPr txBox="1"/>
            <p:nvPr/>
          </p:nvSpPr>
          <p:spPr>
            <a:xfrm>
              <a:off x="1506475" y="3088874"/>
              <a:ext cx="1415772" cy="461665"/>
            </a:xfrm>
            <a:prstGeom prst="rect">
              <a:avLst/>
            </a:prstGeom>
            <a:noFill/>
          </p:spPr>
          <p:txBody>
            <a:bodyPr wrap="none" lIns="91440" tIns="45720" rIns="91440" bIns="45720" rtlCol="0">
              <a:spAutoFit/>
            </a:bodyPr>
            <a:lstStyle/>
            <a:p>
              <a:pPr defTabSz="914377"/>
              <a:r>
                <a:rPr lang="zh-CN" altLang="en-US" sz="2400" b="1" dirty="0" smtClean="0">
                  <a:solidFill>
                    <a:srgbClr val="44546A"/>
                  </a:solidFill>
                  <a:latin typeface="Microsoft YaHei" charset="-122"/>
                  <a:ea typeface="Microsoft YaHei" charset="-122"/>
                  <a:cs typeface="Microsoft YaHei" charset="-122"/>
                </a:rPr>
                <a:t>顶点集合</a:t>
              </a:r>
              <a:endParaRPr lang="en-US" sz="2400" b="1" dirty="0">
                <a:solidFill>
                  <a:srgbClr val="44546A"/>
                </a:solidFill>
                <a:latin typeface="Microsoft YaHei" charset="-122"/>
                <a:ea typeface="Microsoft YaHei" charset="-122"/>
                <a:cs typeface="Microsoft YaHei" charset="-122"/>
              </a:endParaRPr>
            </a:p>
          </p:txBody>
        </p:sp>
      </p:grpSp>
      <p:grpSp>
        <p:nvGrpSpPr>
          <p:cNvPr id="11" name="组 10"/>
          <p:cNvGrpSpPr/>
          <p:nvPr/>
        </p:nvGrpSpPr>
        <p:grpSpPr>
          <a:xfrm>
            <a:off x="5114406" y="2851816"/>
            <a:ext cx="3689706" cy="1562626"/>
            <a:chOff x="395536" y="4453988"/>
            <a:chExt cx="3689706" cy="1562626"/>
          </a:xfrm>
        </p:grpSpPr>
        <p:sp>
          <p:nvSpPr>
            <p:cNvPr id="37" name="Rounded Rectangle 2"/>
            <p:cNvSpPr/>
            <p:nvPr/>
          </p:nvSpPr>
          <p:spPr>
            <a:xfrm>
              <a:off x="752722" y="4453988"/>
              <a:ext cx="648000" cy="648000"/>
            </a:xfrm>
            <a:prstGeom prst="roundRect">
              <a:avLst/>
            </a:prstGeom>
            <a:solidFill>
              <a:srgbClr val="F7190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i="1" dirty="0" smtClean="0">
                  <a:solidFill>
                    <a:prstClr val="white"/>
                  </a:solidFill>
                  <a:latin typeface="Microsoft YaHei" charset="-122"/>
                  <a:ea typeface="Microsoft YaHei" charset="-122"/>
                  <a:cs typeface="Microsoft YaHei" charset="-122"/>
                </a:rPr>
                <a:t>E</a:t>
              </a:r>
              <a:endParaRPr lang="en-US" sz="2400" i="1" dirty="0">
                <a:solidFill>
                  <a:prstClr val="white"/>
                </a:solidFill>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40" name="TextBox 1"/>
                <p:cNvSpPr txBox="1"/>
                <p:nvPr/>
              </p:nvSpPr>
              <p:spPr>
                <a:xfrm>
                  <a:off x="395536" y="5158559"/>
                  <a:ext cx="3422204" cy="858055"/>
                </a:xfrm>
                <a:prstGeom prst="rect">
                  <a:avLst/>
                </a:prstGeom>
                <a:noFill/>
              </p:spPr>
              <p:txBody>
                <a:bodyPr wrap="square" lIns="91440" tIns="45720" rIns="91440" bIns="45720" rtlCol="0">
                  <a:spAutoFit/>
                </a:bodyPr>
                <a:lstStyle/>
                <a:p>
                  <a:pPr defTabSz="914377">
                    <a:lnSpc>
                      <a:spcPct val="120000"/>
                    </a:lnSpc>
                  </a:pPr>
                  <a14:m>
                    <m:oMathPara xmlns:m="http://schemas.openxmlformats.org/officeDocument/2006/math">
                      <m:oMathParaPr>
                        <m:jc m:val="centerGroup"/>
                      </m:oMathParaPr>
                      <m:oMath xmlns:m="http://schemas.openxmlformats.org/officeDocument/2006/math">
                        <m:r>
                          <m:rPr>
                            <m:sty m:val="p"/>
                          </m:rPr>
                          <a:rPr lang="en-US" altLang="zh-CN" i="1" smtClean="0">
                            <a:solidFill>
                              <a:schemeClr val="bg1">
                                <a:lumMod val="50000"/>
                              </a:schemeClr>
                            </a:solidFill>
                            <a:latin typeface="Cambria Math" charset="0"/>
                            <a:ea typeface="Microsoft YaHei" charset="-122"/>
                            <a:cs typeface="Microsoft YaHei" charset="-122"/>
                          </a:rPr>
                          <m:t>E</m:t>
                        </m:r>
                        <m:r>
                          <a:rPr lang="en-US" altLang="zh-CN" b="0" i="1" smtClean="0">
                            <a:solidFill>
                              <a:schemeClr val="bg1">
                                <a:lumMod val="50000"/>
                              </a:schemeClr>
                            </a:solidFill>
                            <a:latin typeface="Cambria Math" charset="0"/>
                            <a:ea typeface="Microsoft YaHei" charset="-122"/>
                            <a:cs typeface="Microsoft YaHei" charset="-122"/>
                          </a:rPr>
                          <m:t>=</m:t>
                        </m:r>
                        <m:d>
                          <m:dPr>
                            <m:begChr m:val="{"/>
                            <m:endChr m:val="}"/>
                            <m:ctrlPr>
                              <a:rPr lang="hr-HR" altLang="zh-CN" b="0" i="1" smtClean="0">
                                <a:solidFill>
                                  <a:schemeClr val="bg1">
                                    <a:lumMod val="50000"/>
                                  </a:schemeClr>
                                </a:solidFill>
                                <a:latin typeface="Cambria Math" charset="0"/>
                                <a:ea typeface="Microsoft YaHei" charset="-122"/>
                                <a:cs typeface="Microsoft YaHei" charset="-122"/>
                              </a:rPr>
                            </m:ctrlPr>
                          </m:dPr>
                          <m:e>
                            <m:d>
                              <m:dPr>
                                <m:begChr m:val="⟨"/>
                                <m:endChr m:val="⟩"/>
                                <m:ctrlPr>
                                  <a:rPr lang="hr-HR" altLang="zh-CN" b="0" i="1" smtClean="0">
                                    <a:solidFill>
                                      <a:schemeClr val="bg1">
                                        <a:lumMod val="50000"/>
                                      </a:schemeClr>
                                    </a:solidFill>
                                    <a:latin typeface="Cambria Math" charset="0"/>
                                    <a:ea typeface="Microsoft YaHei" charset="-122"/>
                                    <a:cs typeface="Microsoft YaHei" charset="-122"/>
                                  </a:rPr>
                                </m:ctrlPr>
                              </m:dPr>
                              <m:e>
                                <m:sSub>
                                  <m:sSubPr>
                                    <m:ctrlPr>
                                      <a:rPr lang="en-US" altLang="zh-CN" b="0" i="1" smtClean="0">
                                        <a:solidFill>
                                          <a:schemeClr val="bg1">
                                            <a:lumMod val="50000"/>
                                          </a:schemeClr>
                                        </a:solidFill>
                                        <a:latin typeface="Cambria Math" charset="0"/>
                                        <a:ea typeface="Microsoft YaHei" charset="-122"/>
                                        <a:cs typeface="Microsoft YaHei" charset="-122"/>
                                      </a:rPr>
                                    </m:ctrlPr>
                                  </m:sSubPr>
                                  <m:e>
                                    <m:r>
                                      <a:rPr lang="en-US" altLang="zh-CN" b="0" i="1" smtClean="0">
                                        <a:solidFill>
                                          <a:schemeClr val="bg1">
                                            <a:lumMod val="50000"/>
                                          </a:schemeClr>
                                        </a:solidFill>
                                        <a:latin typeface="Cambria Math" charset="0"/>
                                        <a:ea typeface="Microsoft YaHei" charset="-122"/>
                                        <a:cs typeface="Microsoft YaHei" charset="-122"/>
                                      </a:rPr>
                                      <m:t>𝑣</m:t>
                                    </m:r>
                                  </m:e>
                                  <m:sub>
                                    <m:r>
                                      <a:rPr lang="en-US" altLang="zh-CN" b="0" i="1" smtClean="0">
                                        <a:solidFill>
                                          <a:schemeClr val="bg1">
                                            <a:lumMod val="50000"/>
                                          </a:schemeClr>
                                        </a:solidFill>
                                        <a:latin typeface="Cambria Math" charset="0"/>
                                        <a:ea typeface="Microsoft YaHei" charset="-122"/>
                                        <a:cs typeface="Microsoft YaHei" charset="-122"/>
                                      </a:rPr>
                                      <m:t>𝑖</m:t>
                                    </m:r>
                                  </m:sub>
                                </m:sSub>
                                <m:r>
                                  <a:rPr lang="en-US" altLang="zh-CN" b="0" i="1" smtClean="0">
                                    <a:solidFill>
                                      <a:schemeClr val="bg1">
                                        <a:lumMod val="50000"/>
                                      </a:schemeClr>
                                    </a:solidFill>
                                    <a:latin typeface="Cambria Math" charset="0"/>
                                    <a:ea typeface="Microsoft YaHei" charset="-122"/>
                                    <a:cs typeface="Microsoft YaHei" charset="-122"/>
                                  </a:rPr>
                                  <m:t>,</m:t>
                                </m:r>
                                <m:sSub>
                                  <m:sSubPr>
                                    <m:ctrlPr>
                                      <a:rPr lang="en-US" altLang="zh-CN" b="0" i="1" smtClean="0">
                                        <a:solidFill>
                                          <a:schemeClr val="bg1">
                                            <a:lumMod val="50000"/>
                                          </a:schemeClr>
                                        </a:solidFill>
                                        <a:latin typeface="Cambria Math" charset="0"/>
                                        <a:ea typeface="Microsoft YaHei" charset="-122"/>
                                        <a:cs typeface="Microsoft YaHei" charset="-122"/>
                                      </a:rPr>
                                    </m:ctrlPr>
                                  </m:sSubPr>
                                  <m:e>
                                    <m:r>
                                      <a:rPr lang="en-US" altLang="zh-CN" b="0" i="1" smtClean="0">
                                        <a:solidFill>
                                          <a:schemeClr val="bg1">
                                            <a:lumMod val="50000"/>
                                          </a:schemeClr>
                                        </a:solidFill>
                                        <a:latin typeface="Cambria Math" charset="0"/>
                                        <a:ea typeface="Microsoft YaHei" charset="-122"/>
                                        <a:cs typeface="Microsoft YaHei" charset="-122"/>
                                      </a:rPr>
                                      <m:t>𝑣</m:t>
                                    </m:r>
                                  </m:e>
                                  <m:sub>
                                    <m:r>
                                      <a:rPr lang="en-US" altLang="zh-CN" b="0" i="1" smtClean="0">
                                        <a:solidFill>
                                          <a:schemeClr val="bg1">
                                            <a:lumMod val="50000"/>
                                          </a:schemeClr>
                                        </a:solidFill>
                                        <a:latin typeface="Cambria Math" charset="0"/>
                                        <a:ea typeface="Microsoft YaHei" charset="-122"/>
                                        <a:cs typeface="Microsoft YaHei" charset="-122"/>
                                      </a:rPr>
                                      <m:t>𝑗</m:t>
                                    </m:r>
                                  </m:sub>
                                </m:sSub>
                              </m:e>
                            </m:d>
                          </m:e>
                          <m:e>
                            <m:sSub>
                              <m:sSubPr>
                                <m:ctrlPr>
                                  <a:rPr lang="en-US" altLang="zh-CN" i="1">
                                    <a:solidFill>
                                      <a:schemeClr val="bg1">
                                        <a:lumMod val="50000"/>
                                      </a:schemeClr>
                                    </a:solidFill>
                                    <a:latin typeface="Cambria Math" charset="0"/>
                                    <a:ea typeface="Microsoft YaHei" charset="-122"/>
                                    <a:cs typeface="Microsoft YaHei" charset="-122"/>
                                  </a:rPr>
                                </m:ctrlPr>
                              </m:sSubPr>
                              <m:e>
                                <m:r>
                                  <a:rPr lang="en-US" altLang="zh-CN" i="1">
                                    <a:solidFill>
                                      <a:schemeClr val="bg1">
                                        <a:lumMod val="50000"/>
                                      </a:schemeClr>
                                    </a:solidFill>
                                    <a:latin typeface="Cambria Math" charset="0"/>
                                    <a:ea typeface="Microsoft YaHei" charset="-122"/>
                                    <a:cs typeface="Microsoft YaHei" charset="-122"/>
                                  </a:rPr>
                                  <m:t>𝑣</m:t>
                                </m:r>
                              </m:e>
                              <m:sub>
                                <m:r>
                                  <a:rPr lang="en-US" altLang="zh-CN" i="1">
                                    <a:solidFill>
                                      <a:schemeClr val="bg1">
                                        <a:lumMod val="50000"/>
                                      </a:schemeClr>
                                    </a:solidFill>
                                    <a:latin typeface="Cambria Math" charset="0"/>
                                    <a:ea typeface="Microsoft YaHei" charset="-122"/>
                                    <a:cs typeface="Microsoft YaHei" charset="-122"/>
                                  </a:rPr>
                                  <m:t>𝑖</m:t>
                                </m:r>
                              </m:sub>
                            </m:sSub>
                            <m:r>
                              <a:rPr lang="en-US" altLang="zh-CN" i="1" smtClean="0">
                                <a:solidFill>
                                  <a:schemeClr val="bg1">
                                    <a:lumMod val="50000"/>
                                  </a:schemeClr>
                                </a:solidFill>
                                <a:latin typeface="Cambria Math" charset="0"/>
                                <a:ea typeface="Cambria Math" charset="0"/>
                                <a:cs typeface="Cambria Math" charset="0"/>
                              </a:rPr>
                              <m:t>∈</m:t>
                            </m:r>
                            <m:r>
                              <a:rPr lang="en-US" altLang="zh-CN" b="0" i="1" smtClean="0">
                                <a:solidFill>
                                  <a:schemeClr val="bg1">
                                    <a:lumMod val="50000"/>
                                  </a:schemeClr>
                                </a:solidFill>
                                <a:latin typeface="Cambria Math" charset="0"/>
                                <a:ea typeface="Cambria Math" charset="0"/>
                                <a:cs typeface="Cambria Math" charset="0"/>
                              </a:rPr>
                              <m:t>𝑉</m:t>
                            </m:r>
                            <m:r>
                              <a:rPr lang="en-US" altLang="zh-CN" b="0" i="1" smtClean="0">
                                <a:solidFill>
                                  <a:schemeClr val="bg1">
                                    <a:lumMod val="50000"/>
                                  </a:schemeClr>
                                </a:solidFill>
                                <a:latin typeface="Cambria Math" charset="0"/>
                                <a:ea typeface="Cambria Math" charset="0"/>
                                <a:cs typeface="Cambria Math" charset="0"/>
                              </a:rPr>
                              <m:t>,</m:t>
                            </m:r>
                            <m:sSub>
                              <m:sSubPr>
                                <m:ctrlPr>
                                  <a:rPr lang="en-US" altLang="zh-CN" i="1">
                                    <a:solidFill>
                                      <a:schemeClr val="bg1">
                                        <a:lumMod val="50000"/>
                                      </a:schemeClr>
                                    </a:solidFill>
                                    <a:latin typeface="Cambria Math" charset="0"/>
                                    <a:ea typeface="Microsoft YaHei" charset="-122"/>
                                    <a:cs typeface="Microsoft YaHei" charset="-122"/>
                                  </a:rPr>
                                </m:ctrlPr>
                              </m:sSubPr>
                              <m:e>
                                <m:r>
                                  <a:rPr lang="en-US" altLang="zh-CN" i="1">
                                    <a:solidFill>
                                      <a:schemeClr val="bg1">
                                        <a:lumMod val="50000"/>
                                      </a:schemeClr>
                                    </a:solidFill>
                                    <a:latin typeface="Cambria Math" charset="0"/>
                                    <a:ea typeface="Microsoft YaHei" charset="-122"/>
                                    <a:cs typeface="Microsoft YaHei" charset="-122"/>
                                  </a:rPr>
                                  <m:t>𝑣</m:t>
                                </m:r>
                              </m:e>
                              <m:sub>
                                <m:r>
                                  <a:rPr lang="en-US" altLang="zh-CN" b="0" i="1" smtClean="0">
                                    <a:solidFill>
                                      <a:schemeClr val="bg1">
                                        <a:lumMod val="50000"/>
                                      </a:schemeClr>
                                    </a:solidFill>
                                    <a:latin typeface="Cambria Math" charset="0"/>
                                    <a:ea typeface="Microsoft YaHei" charset="-122"/>
                                    <a:cs typeface="Microsoft YaHei" charset="-122"/>
                                  </a:rPr>
                                  <m:t>𝑗</m:t>
                                </m:r>
                              </m:sub>
                            </m:sSub>
                            <m:r>
                              <a:rPr lang="en-US" altLang="zh-CN" i="1" smtClean="0">
                                <a:solidFill>
                                  <a:schemeClr val="bg1">
                                    <a:lumMod val="50000"/>
                                  </a:schemeClr>
                                </a:solidFill>
                                <a:latin typeface="Cambria Math" charset="0"/>
                                <a:ea typeface="Cambria Math" charset="0"/>
                                <a:cs typeface="Cambria Math" charset="0"/>
                              </a:rPr>
                              <m:t>∈</m:t>
                            </m:r>
                            <m:r>
                              <a:rPr lang="en-US" altLang="zh-CN" b="0" i="1" smtClean="0">
                                <a:solidFill>
                                  <a:schemeClr val="bg1">
                                    <a:lumMod val="50000"/>
                                  </a:schemeClr>
                                </a:solidFill>
                                <a:latin typeface="Cambria Math" charset="0"/>
                                <a:ea typeface="Cambria Math" charset="0"/>
                                <a:cs typeface="Cambria Math" charset="0"/>
                              </a:rPr>
                              <m:t>𝑉</m:t>
                            </m:r>
                          </m:e>
                        </m:d>
                      </m:oMath>
                    </m:oMathPara>
                  </a14:m>
                  <a:endParaRPr lang="en-US" altLang="zh-CN" dirty="0" smtClean="0">
                    <a:solidFill>
                      <a:schemeClr val="bg1">
                        <a:lumMod val="50000"/>
                      </a:schemeClr>
                    </a:solidFill>
                    <a:latin typeface="Microsoft YaHei" charset="-122"/>
                    <a:ea typeface="Microsoft YaHei" charset="-122"/>
                    <a:cs typeface="Microsoft YaHei" charset="-122"/>
                  </a:endParaRPr>
                </a:p>
                <a:p>
                  <a:pPr defTabSz="914377">
                    <a:lnSpc>
                      <a:spcPct val="120000"/>
                    </a:lnSpc>
                  </a:pPr>
                  <a14:m>
                    <m:oMathPara xmlns:m="http://schemas.openxmlformats.org/officeDocument/2006/math">
                      <m:oMathParaPr>
                        <m:jc m:val="centerGroup"/>
                      </m:oMathParaPr>
                      <m:oMath xmlns:m="http://schemas.openxmlformats.org/officeDocument/2006/math">
                        <m:r>
                          <m:rPr>
                            <m:sty m:val="p"/>
                          </m:rPr>
                          <a:rPr lang="en-US" altLang="zh-CN" i="1">
                            <a:solidFill>
                              <a:schemeClr val="bg1">
                                <a:lumMod val="50000"/>
                              </a:schemeClr>
                            </a:solidFill>
                            <a:latin typeface="Cambria Math" charset="0"/>
                            <a:ea typeface="Microsoft YaHei" charset="-122"/>
                            <a:cs typeface="Microsoft YaHei" charset="-122"/>
                          </a:rPr>
                          <m:t>E</m:t>
                        </m:r>
                        <m:r>
                          <a:rPr lang="en-US" altLang="zh-CN" i="1">
                            <a:solidFill>
                              <a:schemeClr val="bg1">
                                <a:lumMod val="50000"/>
                              </a:schemeClr>
                            </a:solidFill>
                            <a:latin typeface="Cambria Math" charset="0"/>
                            <a:ea typeface="Microsoft YaHei" charset="-122"/>
                            <a:cs typeface="Microsoft YaHei" charset="-122"/>
                          </a:rPr>
                          <m:t>=</m:t>
                        </m:r>
                        <m:d>
                          <m:dPr>
                            <m:begChr m:val="{"/>
                            <m:endChr m:val="}"/>
                            <m:ctrlPr>
                              <a:rPr lang="hr-HR" altLang="zh-CN" i="1">
                                <a:solidFill>
                                  <a:schemeClr val="bg1">
                                    <a:lumMod val="50000"/>
                                  </a:schemeClr>
                                </a:solidFill>
                                <a:latin typeface="Cambria Math" charset="0"/>
                                <a:ea typeface="Microsoft YaHei" charset="-122"/>
                                <a:cs typeface="Microsoft YaHei" charset="-122"/>
                              </a:rPr>
                            </m:ctrlPr>
                          </m:dPr>
                          <m:e>
                            <m:d>
                              <m:dPr>
                                <m:ctrlPr>
                                  <a:rPr lang="mr-IN" altLang="zh-CN" i="1" smtClean="0">
                                    <a:solidFill>
                                      <a:schemeClr val="bg1">
                                        <a:lumMod val="50000"/>
                                      </a:schemeClr>
                                    </a:solidFill>
                                    <a:latin typeface="Cambria Math" charset="0"/>
                                    <a:ea typeface="Microsoft YaHei" charset="-122"/>
                                    <a:cs typeface="Microsoft YaHei" charset="-122"/>
                                  </a:rPr>
                                </m:ctrlPr>
                              </m:dPr>
                              <m:e>
                                <m:sSub>
                                  <m:sSubPr>
                                    <m:ctrlPr>
                                      <a:rPr lang="en-US" altLang="zh-CN" i="1">
                                        <a:solidFill>
                                          <a:schemeClr val="bg1">
                                            <a:lumMod val="50000"/>
                                          </a:schemeClr>
                                        </a:solidFill>
                                        <a:latin typeface="Cambria Math" charset="0"/>
                                        <a:ea typeface="Microsoft YaHei" charset="-122"/>
                                        <a:cs typeface="Microsoft YaHei" charset="-122"/>
                                      </a:rPr>
                                    </m:ctrlPr>
                                  </m:sSubPr>
                                  <m:e>
                                    <m:r>
                                      <a:rPr lang="en-US" altLang="zh-CN" i="1">
                                        <a:solidFill>
                                          <a:schemeClr val="bg1">
                                            <a:lumMod val="50000"/>
                                          </a:schemeClr>
                                        </a:solidFill>
                                        <a:latin typeface="Cambria Math" charset="0"/>
                                        <a:ea typeface="Microsoft YaHei" charset="-122"/>
                                        <a:cs typeface="Microsoft YaHei" charset="-122"/>
                                      </a:rPr>
                                      <m:t>𝑣</m:t>
                                    </m:r>
                                  </m:e>
                                  <m:sub>
                                    <m:r>
                                      <a:rPr lang="en-US" altLang="zh-CN" i="1">
                                        <a:solidFill>
                                          <a:schemeClr val="bg1">
                                            <a:lumMod val="50000"/>
                                          </a:schemeClr>
                                        </a:solidFill>
                                        <a:latin typeface="Cambria Math" charset="0"/>
                                        <a:ea typeface="Microsoft YaHei" charset="-122"/>
                                        <a:cs typeface="Microsoft YaHei" charset="-122"/>
                                      </a:rPr>
                                      <m:t>𝑖</m:t>
                                    </m:r>
                                  </m:sub>
                                </m:sSub>
                                <m:r>
                                  <a:rPr lang="en-US" altLang="zh-CN" i="1">
                                    <a:solidFill>
                                      <a:schemeClr val="bg1">
                                        <a:lumMod val="50000"/>
                                      </a:schemeClr>
                                    </a:solidFill>
                                    <a:latin typeface="Cambria Math" charset="0"/>
                                    <a:ea typeface="Microsoft YaHei" charset="-122"/>
                                    <a:cs typeface="Microsoft YaHei" charset="-122"/>
                                  </a:rPr>
                                  <m:t>,</m:t>
                                </m:r>
                                <m:sSub>
                                  <m:sSubPr>
                                    <m:ctrlPr>
                                      <a:rPr lang="en-US" altLang="zh-CN" i="1">
                                        <a:solidFill>
                                          <a:schemeClr val="bg1">
                                            <a:lumMod val="50000"/>
                                          </a:schemeClr>
                                        </a:solidFill>
                                        <a:latin typeface="Cambria Math" charset="0"/>
                                        <a:ea typeface="Microsoft YaHei" charset="-122"/>
                                        <a:cs typeface="Microsoft YaHei" charset="-122"/>
                                      </a:rPr>
                                    </m:ctrlPr>
                                  </m:sSubPr>
                                  <m:e>
                                    <m:r>
                                      <a:rPr lang="en-US" altLang="zh-CN" i="1">
                                        <a:solidFill>
                                          <a:schemeClr val="bg1">
                                            <a:lumMod val="50000"/>
                                          </a:schemeClr>
                                        </a:solidFill>
                                        <a:latin typeface="Cambria Math" charset="0"/>
                                        <a:ea typeface="Microsoft YaHei" charset="-122"/>
                                        <a:cs typeface="Microsoft YaHei" charset="-122"/>
                                      </a:rPr>
                                      <m:t>𝑣</m:t>
                                    </m:r>
                                  </m:e>
                                  <m:sub>
                                    <m:r>
                                      <a:rPr lang="en-US" altLang="zh-CN" i="1">
                                        <a:solidFill>
                                          <a:schemeClr val="bg1">
                                            <a:lumMod val="50000"/>
                                          </a:schemeClr>
                                        </a:solidFill>
                                        <a:latin typeface="Cambria Math" charset="0"/>
                                        <a:ea typeface="Microsoft YaHei" charset="-122"/>
                                        <a:cs typeface="Microsoft YaHei" charset="-122"/>
                                      </a:rPr>
                                      <m:t>𝑗</m:t>
                                    </m:r>
                                  </m:sub>
                                </m:sSub>
                              </m:e>
                            </m:d>
                          </m:e>
                          <m:e>
                            <m:sSub>
                              <m:sSubPr>
                                <m:ctrlPr>
                                  <a:rPr lang="en-US" altLang="zh-CN" i="1">
                                    <a:solidFill>
                                      <a:schemeClr val="bg1">
                                        <a:lumMod val="50000"/>
                                      </a:schemeClr>
                                    </a:solidFill>
                                    <a:latin typeface="Cambria Math" charset="0"/>
                                    <a:ea typeface="Microsoft YaHei" charset="-122"/>
                                    <a:cs typeface="Microsoft YaHei" charset="-122"/>
                                  </a:rPr>
                                </m:ctrlPr>
                              </m:sSubPr>
                              <m:e>
                                <m:r>
                                  <a:rPr lang="en-US" altLang="zh-CN" i="1">
                                    <a:solidFill>
                                      <a:schemeClr val="bg1">
                                        <a:lumMod val="50000"/>
                                      </a:schemeClr>
                                    </a:solidFill>
                                    <a:latin typeface="Cambria Math" charset="0"/>
                                    <a:ea typeface="Microsoft YaHei" charset="-122"/>
                                    <a:cs typeface="Microsoft YaHei" charset="-122"/>
                                  </a:rPr>
                                  <m:t>𝑣</m:t>
                                </m:r>
                              </m:e>
                              <m:sub>
                                <m:r>
                                  <a:rPr lang="en-US" altLang="zh-CN" i="1">
                                    <a:solidFill>
                                      <a:schemeClr val="bg1">
                                        <a:lumMod val="50000"/>
                                      </a:schemeClr>
                                    </a:solidFill>
                                    <a:latin typeface="Cambria Math" charset="0"/>
                                    <a:ea typeface="Microsoft YaHei" charset="-122"/>
                                    <a:cs typeface="Microsoft YaHei" charset="-122"/>
                                  </a:rPr>
                                  <m:t>𝑖</m:t>
                                </m:r>
                              </m:sub>
                            </m:sSub>
                            <m:r>
                              <a:rPr lang="en-US" altLang="zh-CN" i="1">
                                <a:solidFill>
                                  <a:schemeClr val="bg1">
                                    <a:lumMod val="50000"/>
                                  </a:schemeClr>
                                </a:solidFill>
                                <a:latin typeface="Cambria Math" charset="0"/>
                                <a:ea typeface="Cambria Math" charset="0"/>
                                <a:cs typeface="Cambria Math" charset="0"/>
                              </a:rPr>
                              <m:t>∈</m:t>
                            </m:r>
                            <m:r>
                              <a:rPr lang="en-US" altLang="zh-CN" i="1">
                                <a:solidFill>
                                  <a:schemeClr val="bg1">
                                    <a:lumMod val="50000"/>
                                  </a:schemeClr>
                                </a:solidFill>
                                <a:latin typeface="Cambria Math" charset="0"/>
                                <a:ea typeface="Cambria Math" charset="0"/>
                                <a:cs typeface="Cambria Math" charset="0"/>
                              </a:rPr>
                              <m:t>𝑉</m:t>
                            </m:r>
                            <m:r>
                              <a:rPr lang="en-US" altLang="zh-CN" i="1">
                                <a:solidFill>
                                  <a:schemeClr val="bg1">
                                    <a:lumMod val="50000"/>
                                  </a:schemeClr>
                                </a:solidFill>
                                <a:latin typeface="Cambria Math" charset="0"/>
                                <a:ea typeface="Cambria Math" charset="0"/>
                                <a:cs typeface="Cambria Math" charset="0"/>
                              </a:rPr>
                              <m:t>,</m:t>
                            </m:r>
                            <m:sSub>
                              <m:sSubPr>
                                <m:ctrlPr>
                                  <a:rPr lang="en-US" altLang="zh-CN" i="1">
                                    <a:solidFill>
                                      <a:schemeClr val="bg1">
                                        <a:lumMod val="50000"/>
                                      </a:schemeClr>
                                    </a:solidFill>
                                    <a:latin typeface="Cambria Math" charset="0"/>
                                    <a:ea typeface="Microsoft YaHei" charset="-122"/>
                                    <a:cs typeface="Microsoft YaHei" charset="-122"/>
                                  </a:rPr>
                                </m:ctrlPr>
                              </m:sSubPr>
                              <m:e>
                                <m:r>
                                  <a:rPr lang="en-US" altLang="zh-CN" i="1">
                                    <a:solidFill>
                                      <a:schemeClr val="bg1">
                                        <a:lumMod val="50000"/>
                                      </a:schemeClr>
                                    </a:solidFill>
                                    <a:latin typeface="Cambria Math" charset="0"/>
                                    <a:ea typeface="Microsoft YaHei" charset="-122"/>
                                    <a:cs typeface="Microsoft YaHei" charset="-122"/>
                                  </a:rPr>
                                  <m:t>𝑣</m:t>
                                </m:r>
                              </m:e>
                              <m:sub>
                                <m:r>
                                  <a:rPr lang="en-US" altLang="zh-CN" i="1">
                                    <a:solidFill>
                                      <a:schemeClr val="bg1">
                                        <a:lumMod val="50000"/>
                                      </a:schemeClr>
                                    </a:solidFill>
                                    <a:latin typeface="Cambria Math" charset="0"/>
                                    <a:ea typeface="Microsoft YaHei" charset="-122"/>
                                    <a:cs typeface="Microsoft YaHei" charset="-122"/>
                                  </a:rPr>
                                  <m:t>𝑗</m:t>
                                </m:r>
                              </m:sub>
                            </m:sSub>
                            <m:r>
                              <a:rPr lang="en-US" altLang="zh-CN" i="1">
                                <a:solidFill>
                                  <a:schemeClr val="bg1">
                                    <a:lumMod val="50000"/>
                                  </a:schemeClr>
                                </a:solidFill>
                                <a:latin typeface="Cambria Math" charset="0"/>
                                <a:ea typeface="Cambria Math" charset="0"/>
                                <a:cs typeface="Cambria Math" charset="0"/>
                              </a:rPr>
                              <m:t>∈</m:t>
                            </m:r>
                            <m:r>
                              <a:rPr lang="en-US" altLang="zh-CN" i="1">
                                <a:solidFill>
                                  <a:schemeClr val="bg1">
                                    <a:lumMod val="50000"/>
                                  </a:schemeClr>
                                </a:solidFill>
                                <a:latin typeface="Cambria Math" charset="0"/>
                                <a:ea typeface="Cambria Math" charset="0"/>
                                <a:cs typeface="Cambria Math" charset="0"/>
                              </a:rPr>
                              <m:t>𝑉</m:t>
                            </m:r>
                          </m:e>
                        </m:d>
                      </m:oMath>
                    </m:oMathPara>
                  </a14:m>
                  <a:endParaRPr lang="en-US" altLang="zh-CN" dirty="0">
                    <a:solidFill>
                      <a:schemeClr val="bg1">
                        <a:lumMod val="50000"/>
                      </a:schemeClr>
                    </a:solidFill>
                    <a:latin typeface="Microsoft YaHei" charset="-122"/>
                    <a:ea typeface="Cambria Math" charset="0"/>
                    <a:cs typeface="Cambria Math" charset="0"/>
                  </a:endParaRPr>
                </a:p>
              </p:txBody>
            </p:sp>
          </mc:Choice>
          <mc:Fallback xmlns="">
            <p:sp>
              <p:nvSpPr>
                <p:cNvPr id="40" name="TextBox 1"/>
                <p:cNvSpPr txBox="1">
                  <a:spLocks noRot="1" noChangeAspect="1" noMove="1" noResize="1" noEditPoints="1" noAdjustHandles="1" noChangeArrowheads="1" noChangeShapeType="1" noTextEdit="1"/>
                </p:cNvSpPr>
                <p:nvPr/>
              </p:nvSpPr>
              <p:spPr>
                <a:xfrm>
                  <a:off x="395536" y="5158559"/>
                  <a:ext cx="3422204" cy="858055"/>
                </a:xfrm>
                <a:prstGeom prst="rect">
                  <a:avLst/>
                </a:prstGeom>
                <a:blipFill rotWithShape="0">
                  <a:blip r:embed="rId4"/>
                  <a:stretch>
                    <a:fillRect b="-2128"/>
                  </a:stretch>
                </a:blipFill>
              </p:spPr>
              <p:txBody>
                <a:bodyPr/>
                <a:lstStyle/>
                <a:p>
                  <a:r>
                    <a:rPr lang="zh-CN" altLang="en-US">
                      <a:noFill/>
                    </a:rPr>
                    <a:t> </a:t>
                  </a:r>
                </a:p>
              </p:txBody>
            </p:sp>
          </mc:Fallback>
        </mc:AlternateContent>
        <p:sp>
          <p:nvSpPr>
            <p:cNvPr id="41" name="TextBox 13"/>
            <p:cNvSpPr txBox="1"/>
            <p:nvPr/>
          </p:nvSpPr>
          <p:spPr>
            <a:xfrm>
              <a:off x="1526528" y="4658629"/>
              <a:ext cx="2558714" cy="461665"/>
            </a:xfrm>
            <a:prstGeom prst="rect">
              <a:avLst/>
            </a:prstGeom>
            <a:noFill/>
          </p:spPr>
          <p:txBody>
            <a:bodyPr wrap="none" lIns="91440" tIns="45720" rIns="91440" bIns="45720" rtlCol="0">
              <a:spAutoFit/>
            </a:bodyPr>
            <a:lstStyle/>
            <a:p>
              <a:pPr defTabSz="914377"/>
              <a:r>
                <a:rPr lang="en-US" altLang="zh-CN" sz="2400" b="1" dirty="0" smtClean="0">
                  <a:solidFill>
                    <a:srgbClr val="44546A"/>
                  </a:solidFill>
                  <a:latin typeface="Microsoft YaHei" charset="-122"/>
                  <a:ea typeface="Microsoft YaHei" charset="-122"/>
                  <a:cs typeface="Microsoft YaHei" charset="-122"/>
                </a:rPr>
                <a:t>V</a:t>
              </a:r>
              <a:r>
                <a:rPr lang="zh-CN" altLang="en-US" sz="2400" b="1" dirty="0" smtClean="0">
                  <a:solidFill>
                    <a:srgbClr val="44546A"/>
                  </a:solidFill>
                  <a:latin typeface="Microsoft YaHei" charset="-122"/>
                  <a:ea typeface="Microsoft YaHei" charset="-122"/>
                  <a:cs typeface="Microsoft YaHei" charset="-122"/>
                </a:rPr>
                <a:t>上二元关系集合</a:t>
              </a:r>
              <a:endParaRPr lang="en-US" sz="2400" b="1" dirty="0">
                <a:solidFill>
                  <a:srgbClr val="44546A"/>
                </a:solidFill>
                <a:latin typeface="Microsoft YaHei" charset="-122"/>
                <a:ea typeface="Microsoft YaHei" charset="-122"/>
                <a:cs typeface="Microsoft YaHei" charset="-122"/>
              </a:endParaRPr>
            </a:p>
          </p:txBody>
        </p:sp>
      </p:grpSp>
      <p:sp>
        <p:nvSpPr>
          <p:cNvPr id="65" name="线形标注 1 (带边框和强调线) 64"/>
          <p:cNvSpPr/>
          <p:nvPr/>
        </p:nvSpPr>
        <p:spPr>
          <a:xfrm>
            <a:off x="3059832" y="4869160"/>
            <a:ext cx="1404004" cy="648072"/>
          </a:xfrm>
          <a:prstGeom prst="accentBorderCallout1">
            <a:avLst>
              <a:gd name="adj1" fmla="val 63454"/>
              <a:gd name="adj2" fmla="val 110521"/>
              <a:gd name="adj3" fmla="val -161836"/>
              <a:gd name="adj4" fmla="val 171422"/>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latin typeface="Microsoft YaHei" charset="-122"/>
                <a:ea typeface="Microsoft YaHei" charset="-122"/>
                <a:cs typeface="Microsoft YaHei" charset="-122"/>
              </a:rPr>
              <a:t>有向图</a:t>
            </a:r>
            <a:endParaRPr kumimoji="1" lang="zh-CN" altLang="en-US" sz="2400" dirty="0">
              <a:latin typeface="Microsoft YaHei" charset="-122"/>
              <a:ea typeface="Microsoft YaHei" charset="-122"/>
              <a:cs typeface="Microsoft YaHei" charset="-122"/>
            </a:endParaRPr>
          </a:p>
        </p:txBody>
      </p:sp>
      <p:sp>
        <p:nvSpPr>
          <p:cNvPr id="66" name="线形标注 1 (带边框和强调线) 65"/>
          <p:cNvSpPr/>
          <p:nvPr/>
        </p:nvSpPr>
        <p:spPr>
          <a:xfrm>
            <a:off x="7027468" y="4869160"/>
            <a:ext cx="1404004" cy="648072"/>
          </a:xfrm>
          <a:prstGeom prst="accentBorderCallout1">
            <a:avLst>
              <a:gd name="adj1" fmla="val 67373"/>
              <a:gd name="adj2" fmla="val -8880"/>
              <a:gd name="adj3" fmla="val -81491"/>
              <a:gd name="adj4" fmla="val -100849"/>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smtClean="0">
                <a:latin typeface="Microsoft YaHei" charset="-122"/>
                <a:ea typeface="Microsoft YaHei" charset="-122"/>
                <a:cs typeface="Microsoft YaHei" charset="-122"/>
              </a:rPr>
              <a:t>无向</a:t>
            </a:r>
            <a:r>
              <a:rPr kumimoji="1" lang="zh-CN" altLang="en-US" sz="2400" dirty="0" smtClean="0">
                <a:latin typeface="Microsoft YaHei" charset="-122"/>
                <a:ea typeface="Microsoft YaHei" charset="-122"/>
                <a:cs typeface="Microsoft YaHei" charset="-122"/>
              </a:rPr>
              <a:t>图</a:t>
            </a:r>
            <a:endParaRPr kumimoji="1" lang="zh-CN" altLang="en-US" sz="2400" dirty="0">
              <a:latin typeface="Microsoft YaHei" charset="-122"/>
              <a:ea typeface="Microsoft YaHei" charset="-122"/>
              <a:cs typeface="Microsoft YaHei" charset="-122"/>
            </a:endParaRPr>
          </a:p>
        </p:txBody>
      </p:sp>
      <p:grpSp>
        <p:nvGrpSpPr>
          <p:cNvPr id="67" name="组 66"/>
          <p:cNvGrpSpPr/>
          <p:nvPr/>
        </p:nvGrpSpPr>
        <p:grpSpPr>
          <a:xfrm>
            <a:off x="207001" y="5929468"/>
            <a:ext cx="4176464" cy="706553"/>
            <a:chOff x="533866" y="1271764"/>
            <a:chExt cx="4245303" cy="706553"/>
          </a:xfrm>
        </p:grpSpPr>
        <p:sp>
          <p:nvSpPr>
            <p:cNvPr id="68" name="文本框 67"/>
            <p:cNvSpPr txBox="1"/>
            <p:nvPr/>
          </p:nvSpPr>
          <p:spPr>
            <a:xfrm>
              <a:off x="533866" y="1331986"/>
              <a:ext cx="1597658" cy="646331"/>
            </a:xfrm>
            <a:prstGeom prst="rect">
              <a:avLst/>
            </a:prstGeom>
            <a:noFill/>
          </p:spPr>
          <p:txBody>
            <a:bodyPr wrap="square" rtlCol="0">
              <a:spAutoFit/>
            </a:bodyPr>
            <a:lstStyle/>
            <a:p>
              <a:pPr algn="ctr"/>
              <a:r>
                <a:rPr kumimoji="1" lang="zh-CN" altLang="en-US" sz="3600" dirty="0" smtClean="0">
                  <a:solidFill>
                    <a:srgbClr val="02BAF8"/>
                  </a:solidFill>
                  <a:latin typeface="Microsoft YaHei" charset="-122"/>
                  <a:ea typeface="Microsoft YaHei" charset="-122"/>
                  <a:cs typeface="Microsoft YaHei" charset="-122"/>
                </a:rPr>
                <a:t>有向图</a:t>
              </a:r>
              <a:endParaRPr kumimoji="1" lang="zh-CN" altLang="en-US" sz="3600" dirty="0">
                <a:solidFill>
                  <a:srgbClr val="02BAF8"/>
                </a:solidFill>
                <a:latin typeface="Microsoft YaHei" charset="-122"/>
                <a:ea typeface="Microsoft YaHei" charset="-122"/>
                <a:cs typeface="Microsoft YaHei" charset="-122"/>
              </a:endParaRPr>
            </a:p>
          </p:txBody>
        </p:sp>
        <p:cxnSp>
          <p:nvCxnSpPr>
            <p:cNvPr id="69" name="直线连接符 68"/>
            <p:cNvCxnSpPr/>
            <p:nvPr/>
          </p:nvCxnSpPr>
          <p:spPr>
            <a:xfrm flipH="1">
              <a:off x="2172096" y="1271764"/>
              <a:ext cx="1736" cy="706553"/>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70" name="矩形 69"/>
            <p:cNvSpPr/>
            <p:nvPr/>
          </p:nvSpPr>
          <p:spPr>
            <a:xfrm>
              <a:off x="2254975" y="1315558"/>
              <a:ext cx="2524194" cy="58941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smtClean="0">
                  <a:solidFill>
                    <a:schemeClr val="tx1"/>
                  </a:solidFill>
                  <a:latin typeface="Microsoft YaHei" charset="-122"/>
                  <a:ea typeface="Microsoft YaHei" charset="-122"/>
                  <a:cs typeface="Microsoft YaHei" charset="-122"/>
                </a:rPr>
                <a:t>边</a:t>
              </a:r>
              <a:r>
                <a:rPr kumimoji="1" lang="zh-CN" altLang="en-US" sz="2400" smtClean="0">
                  <a:solidFill>
                    <a:schemeClr val="tx1"/>
                  </a:solidFill>
                  <a:latin typeface="Microsoft YaHei" charset="-122"/>
                  <a:ea typeface="Microsoft YaHei" charset="-122"/>
                  <a:cs typeface="Microsoft YaHei" charset="-122"/>
                </a:rPr>
                <a:t>集中为有向边</a:t>
              </a:r>
              <a:endParaRPr kumimoji="1" lang="zh-CN" altLang="en-US" sz="2400" dirty="0">
                <a:solidFill>
                  <a:schemeClr val="tx1"/>
                </a:solidFill>
                <a:latin typeface="Microsoft YaHei" charset="-122"/>
                <a:ea typeface="Microsoft YaHei" charset="-122"/>
                <a:cs typeface="Microsoft YaHei" charset="-122"/>
              </a:endParaRPr>
            </a:p>
          </p:txBody>
        </p:sp>
      </p:grpSp>
      <p:grpSp>
        <p:nvGrpSpPr>
          <p:cNvPr id="71" name="组 70"/>
          <p:cNvGrpSpPr/>
          <p:nvPr/>
        </p:nvGrpSpPr>
        <p:grpSpPr>
          <a:xfrm>
            <a:off x="4600440" y="5914692"/>
            <a:ext cx="4176464" cy="706553"/>
            <a:chOff x="533866" y="1271764"/>
            <a:chExt cx="4245303" cy="706553"/>
          </a:xfrm>
        </p:grpSpPr>
        <p:sp>
          <p:nvSpPr>
            <p:cNvPr id="72" name="文本框 71"/>
            <p:cNvSpPr txBox="1"/>
            <p:nvPr/>
          </p:nvSpPr>
          <p:spPr>
            <a:xfrm>
              <a:off x="533866" y="1331986"/>
              <a:ext cx="1597658" cy="646331"/>
            </a:xfrm>
            <a:prstGeom prst="rect">
              <a:avLst/>
            </a:prstGeom>
            <a:noFill/>
          </p:spPr>
          <p:txBody>
            <a:bodyPr wrap="square" rtlCol="0">
              <a:spAutoFit/>
            </a:bodyPr>
            <a:lstStyle/>
            <a:p>
              <a:pPr algn="ctr"/>
              <a:r>
                <a:rPr kumimoji="1" lang="zh-CN" altLang="en-US" sz="3600" dirty="0" smtClean="0">
                  <a:solidFill>
                    <a:srgbClr val="02BAF8"/>
                  </a:solidFill>
                  <a:latin typeface="Microsoft YaHei" charset="-122"/>
                  <a:ea typeface="Microsoft YaHei" charset="-122"/>
                  <a:cs typeface="Microsoft YaHei" charset="-122"/>
                </a:rPr>
                <a:t>无向图</a:t>
              </a:r>
              <a:endParaRPr kumimoji="1" lang="zh-CN" altLang="en-US" sz="3600" dirty="0">
                <a:solidFill>
                  <a:srgbClr val="02BAF8"/>
                </a:solidFill>
                <a:latin typeface="Microsoft YaHei" charset="-122"/>
                <a:ea typeface="Microsoft YaHei" charset="-122"/>
                <a:cs typeface="Microsoft YaHei" charset="-122"/>
              </a:endParaRPr>
            </a:p>
          </p:txBody>
        </p:sp>
        <p:cxnSp>
          <p:nvCxnSpPr>
            <p:cNvPr id="73" name="直线连接符 72"/>
            <p:cNvCxnSpPr/>
            <p:nvPr/>
          </p:nvCxnSpPr>
          <p:spPr>
            <a:xfrm flipH="1">
              <a:off x="2172096" y="1271764"/>
              <a:ext cx="1736" cy="706553"/>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74" name="矩形 73"/>
            <p:cNvSpPr/>
            <p:nvPr/>
          </p:nvSpPr>
          <p:spPr>
            <a:xfrm>
              <a:off x="2254975" y="1315558"/>
              <a:ext cx="2524194" cy="58941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smtClean="0">
                  <a:solidFill>
                    <a:schemeClr val="tx1"/>
                  </a:solidFill>
                  <a:latin typeface="Microsoft YaHei" charset="-122"/>
                  <a:ea typeface="Microsoft YaHei" charset="-122"/>
                  <a:cs typeface="Microsoft YaHei" charset="-122"/>
                </a:rPr>
                <a:t>边集中为无向边</a:t>
              </a:r>
              <a:endParaRPr kumimoji="1" lang="zh-CN" altLang="en-US" sz="2400" dirty="0">
                <a:solidFill>
                  <a:schemeClr val="tx1"/>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358341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65"/>
                                        </p:tgtEl>
                                        <p:attrNameLst>
                                          <p:attrName>style.visibility</p:attrName>
                                        </p:attrNameLst>
                                      </p:cBhvr>
                                      <p:to>
                                        <p:strVal val="visible"/>
                                      </p:to>
                                    </p:set>
                                    <p:anim calcmode="lin" valueType="num">
                                      <p:cBhvr additive="base">
                                        <p:cTn id="29" dur="500" fill="hold"/>
                                        <p:tgtEl>
                                          <p:spTgt spid="65"/>
                                        </p:tgtEl>
                                        <p:attrNameLst>
                                          <p:attrName>ppt_x</p:attrName>
                                        </p:attrNameLst>
                                      </p:cBhvr>
                                      <p:tavLst>
                                        <p:tav tm="0">
                                          <p:val>
                                            <p:strVal val="#ppt_x"/>
                                          </p:val>
                                        </p:tav>
                                        <p:tav tm="100000">
                                          <p:val>
                                            <p:strVal val="#ppt_x"/>
                                          </p:val>
                                        </p:tav>
                                      </p:tavLst>
                                    </p:anim>
                                    <p:anim calcmode="lin" valueType="num">
                                      <p:cBhvr additive="base">
                                        <p:cTn id="30"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66"/>
                                        </p:tgtEl>
                                        <p:attrNameLst>
                                          <p:attrName>style.visibility</p:attrName>
                                        </p:attrNameLst>
                                      </p:cBhvr>
                                      <p:to>
                                        <p:strVal val="visible"/>
                                      </p:to>
                                    </p:set>
                                    <p:anim calcmode="lin" valueType="num">
                                      <p:cBhvr additive="base">
                                        <p:cTn id="35" dur="500" fill="hold"/>
                                        <p:tgtEl>
                                          <p:spTgt spid="66"/>
                                        </p:tgtEl>
                                        <p:attrNameLst>
                                          <p:attrName>ppt_x</p:attrName>
                                        </p:attrNameLst>
                                      </p:cBhvr>
                                      <p:tavLst>
                                        <p:tav tm="0">
                                          <p:val>
                                            <p:strVal val="#ppt_x"/>
                                          </p:val>
                                        </p:tav>
                                        <p:tav tm="100000">
                                          <p:val>
                                            <p:strVal val="#ppt_x"/>
                                          </p:val>
                                        </p:tav>
                                      </p:tavLst>
                                    </p:anim>
                                    <p:anim calcmode="lin" valueType="num">
                                      <p:cBhvr additive="base">
                                        <p:cTn id="36"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67"/>
                                        </p:tgtEl>
                                        <p:attrNameLst>
                                          <p:attrName>style.visibility</p:attrName>
                                        </p:attrNameLst>
                                      </p:cBhvr>
                                      <p:to>
                                        <p:strVal val="visible"/>
                                      </p:to>
                                    </p:set>
                                    <p:anim calcmode="lin" valueType="num">
                                      <p:cBhvr additive="base">
                                        <p:cTn id="41" dur="500" fill="hold"/>
                                        <p:tgtEl>
                                          <p:spTgt spid="67"/>
                                        </p:tgtEl>
                                        <p:attrNameLst>
                                          <p:attrName>ppt_x</p:attrName>
                                        </p:attrNameLst>
                                      </p:cBhvr>
                                      <p:tavLst>
                                        <p:tav tm="0">
                                          <p:val>
                                            <p:strVal val="#ppt_x"/>
                                          </p:val>
                                        </p:tav>
                                        <p:tav tm="100000">
                                          <p:val>
                                            <p:strVal val="#ppt_x"/>
                                          </p:val>
                                        </p:tav>
                                      </p:tavLst>
                                    </p:anim>
                                    <p:anim calcmode="lin" valueType="num">
                                      <p:cBhvr additive="base">
                                        <p:cTn id="42"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71"/>
                                        </p:tgtEl>
                                        <p:attrNameLst>
                                          <p:attrName>style.visibility</p:attrName>
                                        </p:attrNameLst>
                                      </p:cBhvr>
                                      <p:to>
                                        <p:strVal val="visible"/>
                                      </p:to>
                                    </p:set>
                                    <p:anim calcmode="lin" valueType="num">
                                      <p:cBhvr additive="base">
                                        <p:cTn id="47" dur="500" fill="hold"/>
                                        <p:tgtEl>
                                          <p:spTgt spid="71"/>
                                        </p:tgtEl>
                                        <p:attrNameLst>
                                          <p:attrName>ppt_x</p:attrName>
                                        </p:attrNameLst>
                                      </p:cBhvr>
                                      <p:tavLst>
                                        <p:tav tm="0">
                                          <p:val>
                                            <p:strVal val="#ppt_x"/>
                                          </p:val>
                                        </p:tav>
                                        <p:tav tm="100000">
                                          <p:val>
                                            <p:strVal val="#ppt_x"/>
                                          </p:val>
                                        </p:tav>
                                      </p:tavLst>
                                    </p:anim>
                                    <p:anim calcmode="lin" valueType="num">
                                      <p:cBhvr additive="base">
                                        <p:cTn id="48"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5" grpId="0" animBg="1"/>
      <p:bldP spid="6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6</a:t>
            </a:r>
            <a:r>
              <a:rPr lang="zh-CN" altLang="en-US" dirty="0">
                <a:latin typeface="黑体" pitchFamily="49" charset="-122"/>
                <a:ea typeface="黑体" pitchFamily="49" charset="-122"/>
              </a:rPr>
              <a:t> 图的边集数组存储结构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12" name="组 11"/>
          <p:cNvGrpSpPr/>
          <p:nvPr/>
        </p:nvGrpSpPr>
        <p:grpSpPr>
          <a:xfrm>
            <a:off x="179512" y="964527"/>
            <a:ext cx="8928992" cy="910775"/>
            <a:chOff x="179512" y="964527"/>
            <a:chExt cx="8928992" cy="910775"/>
          </a:xfrm>
        </p:grpSpPr>
        <p:sp>
          <p:nvSpPr>
            <p:cNvPr id="37"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smtClean="0">
                  <a:solidFill>
                    <a:prstClr val="white"/>
                  </a:solidFill>
                  <a:latin typeface="Microsoft YaHei" charset="-122"/>
                  <a:ea typeface="Microsoft YaHei" charset="-122"/>
                  <a:cs typeface="Microsoft YaHei" charset="-122"/>
                </a:rPr>
                <a:t>2</a:t>
              </a:r>
              <a:endParaRPr lang="en-US" sz="2400" dirty="0">
                <a:solidFill>
                  <a:prstClr val="white"/>
                </a:solidFill>
                <a:latin typeface="Microsoft YaHei" charset="-122"/>
                <a:ea typeface="Microsoft YaHei" charset="-122"/>
                <a:cs typeface="Microsoft YaHei" charset="-122"/>
              </a:endParaRPr>
            </a:p>
          </p:txBody>
        </p:sp>
        <p:sp>
          <p:nvSpPr>
            <p:cNvPr id="38" name="矩形 37"/>
            <p:cNvSpPr/>
            <p:nvPr/>
          </p:nvSpPr>
          <p:spPr>
            <a:xfrm>
              <a:off x="1043608" y="964527"/>
              <a:ext cx="8064896" cy="535531"/>
            </a:xfrm>
            <a:prstGeom prst="rect">
              <a:avLst/>
            </a:prstGeom>
          </p:spPr>
          <p:txBody>
            <a:bodyPr wrap="square">
              <a:spAutoFit/>
            </a:bodyPr>
            <a:lstStyle/>
            <a:p>
              <a:pPr>
                <a:lnSpc>
                  <a:spcPct val="120000"/>
                </a:lnSpc>
              </a:pPr>
              <a:r>
                <a:rPr lang="zh-CN" altLang="en-US" sz="2400" b="1" dirty="0" smtClean="0">
                  <a:latin typeface="Microsoft YaHei" charset="-122"/>
                  <a:ea typeface="Microsoft YaHei" charset="-122"/>
                  <a:cs typeface="Microsoft YaHei" charset="-122"/>
                </a:rPr>
                <a:t>根据边集生成边集数组</a:t>
              </a:r>
              <a:endParaRPr lang="zh-CN" altLang="en-US" sz="2400" b="1" dirty="0">
                <a:latin typeface="Microsoft YaHei" charset="-122"/>
                <a:ea typeface="Microsoft YaHei" charset="-122"/>
                <a:cs typeface="Microsoft YaHei" charset="-122"/>
              </a:endParaRPr>
            </a:p>
          </p:txBody>
        </p:sp>
        <p:cxnSp>
          <p:nvCxnSpPr>
            <p:cNvPr id="39" name="直线连接符 38"/>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pic>
        <p:nvPicPr>
          <p:cNvPr id="3" name="图片 2"/>
          <p:cNvPicPr>
            <a:picLocks noChangeAspect="1"/>
          </p:cNvPicPr>
          <p:nvPr/>
        </p:nvPicPr>
        <p:blipFill>
          <a:blip r:embed="rId2"/>
          <a:stretch>
            <a:fillRect/>
          </a:stretch>
        </p:blipFill>
        <p:spPr>
          <a:xfrm>
            <a:off x="4340694" y="964527"/>
            <a:ext cx="4397426" cy="58052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76642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6</a:t>
            </a:r>
            <a:r>
              <a:rPr lang="zh-CN" altLang="en-US" dirty="0">
                <a:latin typeface="黑体" pitchFamily="49" charset="-122"/>
                <a:ea typeface="黑体" pitchFamily="49" charset="-122"/>
              </a:rPr>
              <a:t> 图的边集数组存储结构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12" name="组 11"/>
          <p:cNvGrpSpPr/>
          <p:nvPr/>
        </p:nvGrpSpPr>
        <p:grpSpPr>
          <a:xfrm>
            <a:off x="179512" y="964527"/>
            <a:ext cx="8928992" cy="910775"/>
            <a:chOff x="179512" y="964527"/>
            <a:chExt cx="8928992" cy="910775"/>
          </a:xfrm>
        </p:grpSpPr>
        <p:sp>
          <p:nvSpPr>
            <p:cNvPr id="37"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smtClean="0">
                  <a:solidFill>
                    <a:prstClr val="white"/>
                  </a:solidFill>
                  <a:latin typeface="Microsoft YaHei" charset="-122"/>
                  <a:ea typeface="Microsoft YaHei" charset="-122"/>
                  <a:cs typeface="Microsoft YaHei" charset="-122"/>
                </a:rPr>
                <a:t>3</a:t>
              </a:r>
              <a:endParaRPr lang="en-US" sz="2400" dirty="0">
                <a:solidFill>
                  <a:prstClr val="white"/>
                </a:solidFill>
                <a:latin typeface="Microsoft YaHei" charset="-122"/>
                <a:ea typeface="Microsoft YaHei" charset="-122"/>
                <a:cs typeface="Microsoft YaHei" charset="-122"/>
              </a:endParaRPr>
            </a:p>
          </p:txBody>
        </p:sp>
        <p:sp>
          <p:nvSpPr>
            <p:cNvPr id="38" name="矩形 37"/>
            <p:cNvSpPr/>
            <p:nvPr/>
          </p:nvSpPr>
          <p:spPr>
            <a:xfrm>
              <a:off x="1043608" y="964527"/>
              <a:ext cx="8064896" cy="535531"/>
            </a:xfrm>
            <a:prstGeom prst="rect">
              <a:avLst/>
            </a:prstGeom>
          </p:spPr>
          <p:txBody>
            <a:bodyPr wrap="square">
              <a:spAutoFit/>
            </a:bodyPr>
            <a:lstStyle/>
            <a:p>
              <a:pPr>
                <a:lnSpc>
                  <a:spcPct val="120000"/>
                </a:lnSpc>
              </a:pPr>
              <a:r>
                <a:rPr lang="zh-CN" altLang="en-US" sz="2400" b="1" dirty="0" smtClean="0">
                  <a:latin typeface="Microsoft YaHei" charset="-122"/>
                  <a:ea typeface="Microsoft YaHei" charset="-122"/>
                  <a:cs typeface="Microsoft YaHei" charset="-122"/>
                </a:rPr>
                <a:t>根据图的边集数组输出二元组表示</a:t>
              </a:r>
              <a:endParaRPr lang="zh-CN" altLang="en-US" sz="2400" b="1" dirty="0">
                <a:latin typeface="Microsoft YaHei" charset="-122"/>
                <a:ea typeface="Microsoft YaHei" charset="-122"/>
                <a:cs typeface="Microsoft YaHei" charset="-122"/>
              </a:endParaRPr>
            </a:p>
          </p:txBody>
        </p:sp>
        <p:cxnSp>
          <p:nvCxnSpPr>
            <p:cNvPr id="39" name="直线连接符 38"/>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pic>
        <p:nvPicPr>
          <p:cNvPr id="3" name="图片 2"/>
          <p:cNvPicPr>
            <a:picLocks noChangeAspect="1"/>
          </p:cNvPicPr>
          <p:nvPr/>
        </p:nvPicPr>
        <p:blipFill>
          <a:blip r:embed="rId2"/>
          <a:stretch>
            <a:fillRect/>
          </a:stretch>
        </p:blipFill>
        <p:spPr>
          <a:xfrm>
            <a:off x="2195736" y="1628800"/>
            <a:ext cx="5381491" cy="51526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1159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7</a:t>
            </a:r>
            <a:r>
              <a:rPr lang="zh-CN" altLang="en-US" dirty="0" smtClean="0">
                <a:latin typeface="黑体" pitchFamily="49" charset="-122"/>
                <a:ea typeface="黑体" pitchFamily="49" charset="-122"/>
              </a:rPr>
              <a:t> </a:t>
            </a:r>
            <a:r>
              <a:rPr lang="zh-CN" altLang="en-US" dirty="0">
                <a:latin typeface="黑体" pitchFamily="49" charset="-122"/>
                <a:ea typeface="黑体" pitchFamily="49" charset="-122"/>
              </a:rPr>
              <a:t>图</a:t>
            </a:r>
            <a:r>
              <a:rPr lang="zh-CN" altLang="en-US" dirty="0" smtClean="0">
                <a:latin typeface="黑体" pitchFamily="49" charset="-122"/>
                <a:ea typeface="黑体" pitchFamily="49" charset="-122"/>
              </a:rPr>
              <a:t>的存储结构比较</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extLst>
                  <p:ext uri="{D42A27DB-BD31-4B8C-83A1-F6EECF244321}">
                    <p14:modId xmlns:p14="http://schemas.microsoft.com/office/powerpoint/2010/main" val="1761602438"/>
                  </p:ext>
                </p:extLst>
              </p:nvPr>
            </p:nvGraphicFramePr>
            <p:xfrm>
              <a:off x="1067778" y="1484784"/>
              <a:ext cx="7176630" cy="3613578"/>
            </p:xfrm>
            <a:graphic>
              <a:graphicData uri="http://schemas.openxmlformats.org/drawingml/2006/table">
                <a:tbl>
                  <a:tblPr firstRow="1" bandRow="1">
                    <a:tableStyleId>{5C22544A-7EE6-4342-B048-85BDC9FD1C3A}</a:tableStyleId>
                  </a:tblPr>
                  <a:tblGrid>
                    <a:gridCol w="1435326"/>
                    <a:gridCol w="1435326"/>
                    <a:gridCol w="1435326"/>
                    <a:gridCol w="1435326"/>
                    <a:gridCol w="1435326"/>
                  </a:tblGrid>
                  <a:tr h="733258">
                    <a:tc rowSpan="2">
                      <a:txBody>
                        <a:bodyPr/>
                        <a:lstStyle/>
                        <a:p>
                          <a:pPr algn="ctr"/>
                          <a:r>
                            <a:rPr lang="zh-CN" altLang="en-US" dirty="0" smtClean="0">
                              <a:latin typeface="Microsoft YaHei" charset="-122"/>
                              <a:ea typeface="Microsoft YaHei" charset="-122"/>
                              <a:cs typeface="Microsoft YaHei" charset="-122"/>
                            </a:rPr>
                            <a:t>方法</a:t>
                          </a:r>
                          <a:endParaRPr lang="zh-CN" altLang="en-US" dirty="0">
                            <a:latin typeface="Microsoft YaHei" charset="-122"/>
                            <a:ea typeface="Microsoft YaHei" charset="-122"/>
                            <a:cs typeface="Microsoft YaHei" charset="-122"/>
                          </a:endParaRPr>
                        </a:p>
                      </a:txBody>
                      <a:tcPr anchor="ctr"/>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latin typeface="Microsoft YaHei" charset="-122"/>
                              <a:ea typeface="Microsoft YaHei" charset="-122"/>
                              <a:cs typeface="Microsoft YaHei" charset="-122"/>
                            </a:rPr>
                            <a:t>时间复杂度</a:t>
                          </a:r>
                        </a:p>
                        <a:p>
                          <a:pPr algn="ctr"/>
                          <a:endParaRPr lang="zh-CN" altLang="en-US" dirty="0">
                            <a:latin typeface="Microsoft YaHei" charset="-122"/>
                            <a:ea typeface="Microsoft YaHei" charset="-122"/>
                            <a:cs typeface="Microsoft YaHei" charset="-122"/>
                          </a:endParaRPr>
                        </a:p>
                      </a:txBody>
                      <a:tcPr anchor="ctr"/>
                    </a:tc>
                    <a:tc hMerge="1">
                      <a:txBody>
                        <a:bodyPr/>
                        <a:lstStyle/>
                        <a:p>
                          <a:pPr algn="ctr"/>
                          <a:endParaRPr lang="zh-CN" altLang="en-US" dirty="0">
                            <a:latin typeface="Microsoft YaHei" charset="-122"/>
                            <a:ea typeface="Microsoft YaHei" charset="-122"/>
                            <a:cs typeface="Microsoft YaHei" charset="-122"/>
                          </a:endParaRPr>
                        </a:p>
                      </a:txBody>
                      <a:tcPr anchor="ctr"/>
                    </a:tc>
                    <a:tc hMerge="1">
                      <a:txBody>
                        <a:bodyPr/>
                        <a:lstStyle/>
                        <a:p>
                          <a:pPr algn="ctr"/>
                          <a:endParaRPr lang="zh-CN" altLang="en-US" dirty="0">
                            <a:latin typeface="Microsoft YaHei" charset="-122"/>
                            <a:ea typeface="Microsoft YaHei" charset="-122"/>
                            <a:cs typeface="Microsoft YaHei" charset="-122"/>
                          </a:endParaRPr>
                        </a:p>
                      </a:txBody>
                      <a:tcPr anchor="ctr"/>
                    </a:tc>
                    <a:tc rowSpan="2">
                      <a:txBody>
                        <a:bodyPr/>
                        <a:lstStyle/>
                        <a:p>
                          <a:pPr algn="ctr"/>
                          <a:r>
                            <a:rPr lang="zh-CN" altLang="en-US" dirty="0" smtClean="0">
                              <a:latin typeface="Microsoft YaHei" charset="-122"/>
                              <a:ea typeface="Microsoft YaHei" charset="-122"/>
                              <a:cs typeface="Microsoft YaHei" charset="-122"/>
                            </a:rPr>
                            <a:t>空间复杂度</a:t>
                          </a:r>
                          <a:endParaRPr lang="zh-CN" altLang="en-US" dirty="0">
                            <a:latin typeface="Microsoft YaHei" charset="-122"/>
                            <a:ea typeface="Microsoft YaHei" charset="-122"/>
                            <a:cs typeface="Microsoft YaHei" charset="-122"/>
                          </a:endParaRPr>
                        </a:p>
                      </a:txBody>
                      <a:tcPr anchor="ctr"/>
                    </a:tc>
                  </a:tr>
                  <a:tr h="733258">
                    <a:tc vMerge="1">
                      <a:txBody>
                        <a:bodyPr/>
                        <a:lstStyle/>
                        <a:p>
                          <a:pPr algn="ctr"/>
                          <a:endParaRPr lang="zh-CN" altLang="en-US" dirty="0">
                            <a:latin typeface="Microsoft YaHei" charset="-122"/>
                            <a:ea typeface="Microsoft YaHei" charset="-122"/>
                            <a:cs typeface="Microsoft YaHei" charset="-122"/>
                          </a:endParaRPr>
                        </a:p>
                      </a:txBody>
                      <a:tcPr anchor="ctr"/>
                    </a:tc>
                    <a:tc>
                      <a:txBody>
                        <a:bodyPr/>
                        <a:lstStyle/>
                        <a:p>
                          <a:pPr algn="ctr"/>
                          <a:r>
                            <a:rPr lang="zh-CN" altLang="en-US" dirty="0" smtClean="0">
                              <a:latin typeface="Microsoft YaHei" charset="-122"/>
                              <a:ea typeface="Microsoft YaHei" charset="-122"/>
                              <a:cs typeface="Microsoft YaHei" charset="-122"/>
                            </a:rPr>
                            <a:t>查找边</a:t>
                          </a:r>
                          <a:endParaRPr lang="zh-CN" altLang="en-US" dirty="0">
                            <a:latin typeface="Microsoft YaHei" charset="-122"/>
                            <a:ea typeface="Microsoft YaHei" charset="-122"/>
                            <a:cs typeface="Microsoft YaHei" charset="-122"/>
                          </a:endParaRPr>
                        </a:p>
                      </a:txBody>
                      <a:tcPr anchor="ctr"/>
                    </a:tc>
                    <a:tc>
                      <a:txBody>
                        <a:bodyPr/>
                        <a:lstStyle/>
                        <a:p>
                          <a:pPr algn="ctr"/>
                          <a:r>
                            <a:rPr lang="zh-CN" altLang="en-US" dirty="0" smtClean="0">
                              <a:latin typeface="Microsoft YaHei" charset="-122"/>
                              <a:ea typeface="Microsoft YaHei" charset="-122"/>
                              <a:cs typeface="Microsoft YaHei" charset="-122"/>
                            </a:rPr>
                            <a:t>计算度</a:t>
                          </a:r>
                          <a:endParaRPr lang="zh-CN" altLang="en-US" dirty="0">
                            <a:latin typeface="Microsoft YaHei" charset="-122"/>
                            <a:ea typeface="Microsoft YaHei" charset="-122"/>
                            <a:cs typeface="Microsoft YaHei" charset="-122"/>
                          </a:endParaRPr>
                        </a:p>
                      </a:txBody>
                      <a:tcPr anchor="ctr"/>
                    </a:tc>
                    <a:tc>
                      <a:txBody>
                        <a:bodyPr/>
                        <a:lstStyle/>
                        <a:p>
                          <a:pPr algn="ctr"/>
                          <a:r>
                            <a:rPr lang="zh-CN" altLang="en-US" dirty="0" smtClean="0">
                              <a:latin typeface="Microsoft YaHei" charset="-122"/>
                              <a:ea typeface="Microsoft YaHei" charset="-122"/>
                              <a:cs typeface="Microsoft YaHei" charset="-122"/>
                            </a:rPr>
                            <a:t>查找邻接点</a:t>
                          </a:r>
                          <a:endParaRPr lang="zh-CN" altLang="en-US" dirty="0">
                            <a:latin typeface="Microsoft YaHei" charset="-122"/>
                            <a:ea typeface="Microsoft YaHei" charset="-122"/>
                            <a:cs typeface="Microsoft YaHei" charset="-122"/>
                          </a:endParaRPr>
                        </a:p>
                      </a:txBody>
                      <a:tcPr anchor="ctr"/>
                    </a:tc>
                    <a:tc vMerge="1">
                      <a:txBody>
                        <a:bodyPr/>
                        <a:lstStyle/>
                        <a:p>
                          <a:pPr algn="ctr"/>
                          <a:endParaRPr lang="zh-CN" altLang="en-US" dirty="0">
                            <a:latin typeface="Microsoft YaHei" charset="-122"/>
                            <a:ea typeface="Microsoft YaHei" charset="-122"/>
                            <a:cs typeface="Microsoft YaHei" charset="-122"/>
                          </a:endParaRPr>
                        </a:p>
                      </a:txBody>
                      <a:tcPr anchor="ctr"/>
                    </a:tc>
                  </a:tr>
                  <a:tr h="733258">
                    <a:tc>
                      <a:txBody>
                        <a:bodyPr/>
                        <a:lstStyle/>
                        <a:p>
                          <a:pPr algn="ctr"/>
                          <a:r>
                            <a:rPr lang="zh-CN" altLang="en-US" dirty="0" smtClean="0">
                              <a:latin typeface="Microsoft YaHei" charset="-122"/>
                              <a:ea typeface="Microsoft YaHei" charset="-122"/>
                              <a:cs typeface="Microsoft YaHei" charset="-122"/>
                            </a:rPr>
                            <a:t>邻接矩阵</a:t>
                          </a:r>
                          <a:endParaRPr lang="zh-CN" altLang="en-US" dirty="0">
                            <a:latin typeface="Microsoft YaHei" charset="-122"/>
                            <a:ea typeface="Microsoft YaHei"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charset="0"/>
                                    <a:ea typeface="Microsoft YaHei" charset="-122"/>
                                    <a:cs typeface="Microsoft YaHei" charset="-122"/>
                                  </a:rPr>
                                  <m:t>𝑂</m:t>
                                </m:r>
                                <m:r>
                                  <a:rPr lang="en-US" altLang="zh-CN" b="0" i="1" smtClean="0">
                                    <a:latin typeface="Cambria Math" charset="0"/>
                                    <a:ea typeface="Microsoft YaHei" charset="-122"/>
                                    <a:cs typeface="Microsoft YaHei" charset="-122"/>
                                  </a:rPr>
                                  <m:t>(1)</m:t>
                                </m:r>
                              </m:oMath>
                            </m:oMathPara>
                          </a14:m>
                          <a:endParaRPr lang="zh-CN" altLang="en-US" dirty="0">
                            <a:latin typeface="Microsoft YaHei" charset="-122"/>
                            <a:ea typeface="Microsoft YaHei"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charset="0"/>
                                    <a:ea typeface="Microsoft YaHei" charset="-122"/>
                                    <a:cs typeface="Microsoft YaHei" charset="-122"/>
                                  </a:rPr>
                                  <m:t>𝑂</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𝑛</m:t>
                                </m:r>
                                <m:r>
                                  <a:rPr lang="en-US" altLang="zh-CN" b="0" i="1" smtClean="0">
                                    <a:latin typeface="Cambria Math" charset="0"/>
                                    <a:ea typeface="Microsoft YaHei" charset="-122"/>
                                    <a:cs typeface="Microsoft YaHei" charset="-122"/>
                                  </a:rPr>
                                  <m:t>)</m:t>
                                </m:r>
                              </m:oMath>
                            </m:oMathPara>
                          </a14:m>
                          <a:endParaRPr lang="zh-CN" altLang="en-US" dirty="0">
                            <a:latin typeface="Microsoft YaHei" charset="-122"/>
                            <a:ea typeface="Microsoft YaHei"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charset="0"/>
                                    <a:ea typeface="Microsoft YaHei" charset="-122"/>
                                    <a:cs typeface="Microsoft YaHei" charset="-122"/>
                                  </a:rPr>
                                  <m:t>𝑂</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𝑛</m:t>
                                </m:r>
                                <m:r>
                                  <a:rPr lang="en-US" altLang="zh-CN" b="0" i="1" smtClean="0">
                                    <a:latin typeface="Cambria Math" charset="0"/>
                                    <a:ea typeface="Microsoft YaHei" charset="-122"/>
                                    <a:cs typeface="Microsoft YaHei" charset="-122"/>
                                  </a:rPr>
                                  <m:t>)</m:t>
                                </m:r>
                              </m:oMath>
                            </m:oMathPara>
                          </a14:m>
                          <a:endParaRPr lang="zh-CN" altLang="en-US" dirty="0">
                            <a:latin typeface="Microsoft YaHei" charset="-122"/>
                            <a:ea typeface="Microsoft YaHei"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charset="0"/>
                                    <a:ea typeface="Microsoft YaHei" charset="-122"/>
                                    <a:cs typeface="Microsoft YaHei" charset="-122"/>
                                  </a:rPr>
                                  <m:t>𝑂</m:t>
                                </m:r>
                                <m:r>
                                  <a:rPr lang="en-US" altLang="zh-CN" b="0" i="1" smtClean="0">
                                    <a:latin typeface="Cambria Math" charset="0"/>
                                    <a:ea typeface="Microsoft YaHei" charset="-122"/>
                                    <a:cs typeface="Microsoft YaHei" charset="-122"/>
                                  </a:rPr>
                                  <m:t>(</m:t>
                                </m:r>
                                <m:sSup>
                                  <m:sSupPr>
                                    <m:ctrlPr>
                                      <a:rPr lang="en-US" altLang="zh-CN" b="0" i="1" smtClean="0">
                                        <a:latin typeface="Cambria Math" charset="0"/>
                                        <a:ea typeface="Microsoft YaHei" charset="-122"/>
                                        <a:cs typeface="Microsoft YaHei" charset="-122"/>
                                      </a:rPr>
                                    </m:ctrlPr>
                                  </m:sSupPr>
                                  <m:e>
                                    <m:r>
                                      <a:rPr lang="en-US" altLang="zh-CN" b="0" i="1" smtClean="0">
                                        <a:latin typeface="Cambria Math" charset="0"/>
                                        <a:ea typeface="Microsoft YaHei" charset="-122"/>
                                        <a:cs typeface="Microsoft YaHei" charset="-122"/>
                                      </a:rPr>
                                      <m:t>𝑛</m:t>
                                    </m:r>
                                  </m:e>
                                  <m:sup>
                                    <m:r>
                                      <a:rPr lang="en-US" altLang="zh-CN" b="0" i="1" smtClean="0">
                                        <a:latin typeface="Cambria Math" charset="0"/>
                                        <a:ea typeface="Microsoft YaHei" charset="-122"/>
                                        <a:cs typeface="Microsoft YaHei" charset="-122"/>
                                      </a:rPr>
                                      <m:t>2</m:t>
                                    </m:r>
                                  </m:sup>
                                </m:sSup>
                                <m:r>
                                  <a:rPr lang="en-US" altLang="zh-CN" b="0" i="1" smtClean="0">
                                    <a:latin typeface="Cambria Math" charset="0"/>
                                    <a:ea typeface="Microsoft YaHei" charset="-122"/>
                                    <a:cs typeface="Microsoft YaHei" charset="-122"/>
                                  </a:rPr>
                                  <m:t>)</m:t>
                                </m:r>
                              </m:oMath>
                            </m:oMathPara>
                          </a14:m>
                          <a:endParaRPr lang="zh-CN" altLang="en-US" dirty="0">
                            <a:latin typeface="Microsoft YaHei" charset="-122"/>
                            <a:ea typeface="Microsoft YaHei" charset="-122"/>
                            <a:cs typeface="Microsoft YaHei" charset="-122"/>
                          </a:endParaRPr>
                        </a:p>
                      </a:txBody>
                      <a:tcPr anchor="ctr"/>
                    </a:tc>
                  </a:tr>
                  <a:tr h="680546">
                    <a:tc>
                      <a:txBody>
                        <a:bodyPr/>
                        <a:lstStyle/>
                        <a:p>
                          <a:pPr algn="ctr"/>
                          <a:r>
                            <a:rPr lang="zh-CN" altLang="en-US" dirty="0" smtClean="0">
                              <a:latin typeface="Microsoft YaHei" charset="-122"/>
                              <a:ea typeface="Microsoft YaHei" charset="-122"/>
                              <a:cs typeface="Microsoft YaHei" charset="-122"/>
                            </a:rPr>
                            <a:t>邻接表</a:t>
                          </a:r>
                          <a:endParaRPr lang="zh-CN" altLang="en-US" dirty="0">
                            <a:latin typeface="Microsoft YaHei" charset="-122"/>
                            <a:ea typeface="Microsoft YaHei"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charset="0"/>
                                    <a:ea typeface="Microsoft YaHei" charset="-122"/>
                                    <a:cs typeface="Microsoft YaHei" charset="-122"/>
                                  </a:rPr>
                                  <m:t>𝑂</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𝑒</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𝑛</m:t>
                                </m:r>
                                <m:r>
                                  <a:rPr lang="en-US" altLang="zh-CN" b="0" i="1" smtClean="0">
                                    <a:latin typeface="Cambria Math" charset="0"/>
                                    <a:ea typeface="Microsoft YaHei" charset="-122"/>
                                    <a:cs typeface="Microsoft YaHei" charset="-122"/>
                                  </a:rPr>
                                  <m:t>)</m:t>
                                </m:r>
                              </m:oMath>
                            </m:oMathPara>
                          </a14:m>
                          <a:endParaRPr lang="zh-CN" altLang="en-US" dirty="0">
                            <a:latin typeface="Microsoft YaHei" charset="-122"/>
                            <a:ea typeface="Microsoft YaHei"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charset="0"/>
                                    <a:ea typeface="Microsoft YaHei" charset="-122"/>
                                    <a:cs typeface="Microsoft YaHei" charset="-122"/>
                                  </a:rPr>
                                  <m:t>𝑂</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𝑒</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𝑛</m:t>
                                </m:r>
                                <m:r>
                                  <a:rPr lang="en-US" altLang="zh-CN" b="0" i="1" smtClean="0">
                                    <a:latin typeface="Cambria Math" charset="0"/>
                                    <a:ea typeface="Microsoft YaHei" charset="-122"/>
                                    <a:cs typeface="Microsoft YaHei" charset="-122"/>
                                  </a:rPr>
                                  <m:t>)</m:t>
                                </m:r>
                              </m:oMath>
                            </m:oMathPara>
                          </a14:m>
                          <a:endParaRPr lang="zh-CN" altLang="en-US" dirty="0">
                            <a:latin typeface="Microsoft YaHei" charset="-122"/>
                            <a:ea typeface="Microsoft YaHei" charset="-122"/>
                            <a:cs typeface="Microsoft YaHei" charset="-122"/>
                          </a:endParaRPr>
                        </a:p>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charset="0"/>
                                    <a:ea typeface="Microsoft YaHei" charset="-122"/>
                                    <a:cs typeface="Microsoft YaHei" charset="-122"/>
                                  </a:rPr>
                                  <m:t>𝑂</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𝑒</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𝑛</m:t>
                                </m:r>
                                <m:r>
                                  <a:rPr lang="en-US" altLang="zh-CN" b="0" i="1" smtClean="0">
                                    <a:latin typeface="Cambria Math" charset="0"/>
                                    <a:ea typeface="Microsoft YaHei" charset="-122"/>
                                    <a:cs typeface="Microsoft YaHei" charset="-122"/>
                                  </a:rPr>
                                  <m:t>)</m:t>
                                </m:r>
                              </m:oMath>
                            </m:oMathPara>
                          </a14:m>
                          <a:endParaRPr lang="zh-CN" altLang="en-US" dirty="0">
                            <a:latin typeface="Microsoft YaHei" charset="-122"/>
                            <a:ea typeface="Microsoft YaHei"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charset="0"/>
                                    <a:ea typeface="Microsoft YaHei" charset="-122"/>
                                    <a:cs typeface="Microsoft YaHei" charset="-122"/>
                                  </a:rPr>
                                  <m:t>𝑂</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𝑒</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𝑛</m:t>
                                </m:r>
                                <m:r>
                                  <a:rPr lang="en-US" altLang="zh-CN" b="0" i="1" smtClean="0">
                                    <a:latin typeface="Cambria Math" charset="0"/>
                                    <a:ea typeface="Microsoft YaHei" charset="-122"/>
                                    <a:cs typeface="Microsoft YaHei" charset="-122"/>
                                  </a:rPr>
                                  <m:t>)</m:t>
                                </m:r>
                              </m:oMath>
                            </m:oMathPara>
                          </a14:m>
                          <a:endParaRPr lang="zh-CN" altLang="en-US" dirty="0">
                            <a:latin typeface="Microsoft YaHei" charset="-122"/>
                            <a:ea typeface="Microsoft YaHei" charset="-122"/>
                            <a:cs typeface="Microsoft YaHei" charset="-122"/>
                          </a:endParaRPr>
                        </a:p>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charset="0"/>
                                    <a:ea typeface="Microsoft YaHei" charset="-122"/>
                                    <a:cs typeface="Microsoft YaHei" charset="-122"/>
                                  </a:rPr>
                                  <m:t>𝑂</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𝑒</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𝑛</m:t>
                                </m:r>
                                <m:r>
                                  <a:rPr lang="en-US" altLang="zh-CN" b="0" i="1" smtClean="0">
                                    <a:latin typeface="Cambria Math" charset="0"/>
                                    <a:ea typeface="Microsoft YaHei" charset="-122"/>
                                    <a:cs typeface="Microsoft YaHei" charset="-122"/>
                                  </a:rPr>
                                  <m:t>)</m:t>
                                </m:r>
                              </m:oMath>
                            </m:oMathPara>
                          </a14:m>
                          <a:endParaRPr lang="zh-CN" altLang="en-US" dirty="0">
                            <a:latin typeface="Microsoft YaHei" charset="-122"/>
                            <a:ea typeface="Microsoft YaHei"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charset="0"/>
                                    <a:ea typeface="Microsoft YaHei" charset="-122"/>
                                    <a:cs typeface="Microsoft YaHei" charset="-122"/>
                                  </a:rPr>
                                  <m:t>𝑂</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𝑒</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𝑛</m:t>
                                </m:r>
                                <m:r>
                                  <a:rPr lang="en-US" altLang="zh-CN" b="0" i="1" smtClean="0">
                                    <a:latin typeface="Cambria Math" charset="0"/>
                                    <a:ea typeface="Microsoft YaHei" charset="-122"/>
                                    <a:cs typeface="Microsoft YaHei" charset="-122"/>
                                  </a:rPr>
                                  <m:t>)</m:t>
                                </m:r>
                              </m:oMath>
                            </m:oMathPara>
                          </a14:m>
                          <a:endParaRPr lang="zh-CN" altLang="en-US" dirty="0">
                            <a:latin typeface="Microsoft YaHei" charset="-122"/>
                            <a:ea typeface="Microsoft YaHei" charset="-122"/>
                            <a:cs typeface="Microsoft YaHei" charset="-122"/>
                          </a:endParaRPr>
                        </a:p>
                      </a:txBody>
                      <a:tcPr anchor="ctr"/>
                    </a:tc>
                  </a:tr>
                  <a:tr h="733258">
                    <a:tc>
                      <a:txBody>
                        <a:bodyPr/>
                        <a:lstStyle/>
                        <a:p>
                          <a:pPr algn="ctr"/>
                          <a:r>
                            <a:rPr lang="zh-CN" altLang="en-US" dirty="0" smtClean="0">
                              <a:latin typeface="Microsoft YaHei" charset="-122"/>
                              <a:ea typeface="Microsoft YaHei" charset="-122"/>
                              <a:cs typeface="Microsoft YaHei" charset="-122"/>
                            </a:rPr>
                            <a:t>边集数组</a:t>
                          </a:r>
                          <a:endParaRPr lang="zh-CN" altLang="en-US" dirty="0">
                            <a:latin typeface="Microsoft YaHei" charset="-122"/>
                            <a:ea typeface="Microsoft YaHei"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charset="0"/>
                                    <a:ea typeface="Microsoft YaHei" charset="-122"/>
                                    <a:cs typeface="Microsoft YaHei" charset="-122"/>
                                  </a:rPr>
                                  <m:t>𝑂</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𝑒</m:t>
                                </m:r>
                                <m:r>
                                  <a:rPr lang="en-US" altLang="zh-CN" b="0" i="1" smtClean="0">
                                    <a:latin typeface="Cambria Math" charset="0"/>
                                    <a:ea typeface="Microsoft YaHei" charset="-122"/>
                                    <a:cs typeface="Microsoft YaHei" charset="-122"/>
                                  </a:rPr>
                                  <m:t>)</m:t>
                                </m:r>
                              </m:oMath>
                            </m:oMathPara>
                          </a14:m>
                          <a:endParaRPr lang="zh-CN" altLang="en-US" dirty="0">
                            <a:latin typeface="Microsoft YaHei" charset="-122"/>
                            <a:ea typeface="Microsoft YaHei"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charset="0"/>
                                    <a:ea typeface="Microsoft YaHei" charset="-122"/>
                                    <a:cs typeface="Microsoft YaHei" charset="-122"/>
                                  </a:rPr>
                                  <m:t>𝑂</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𝑒</m:t>
                                </m:r>
                                <m:r>
                                  <a:rPr lang="en-US" altLang="zh-CN" b="0" i="1" smtClean="0">
                                    <a:latin typeface="Cambria Math" charset="0"/>
                                    <a:ea typeface="Microsoft YaHei" charset="-122"/>
                                    <a:cs typeface="Microsoft YaHei" charset="-122"/>
                                  </a:rPr>
                                  <m:t>)</m:t>
                                </m:r>
                              </m:oMath>
                            </m:oMathPara>
                          </a14:m>
                          <a:endParaRPr lang="zh-CN" altLang="en-US" dirty="0">
                            <a:latin typeface="Microsoft YaHei" charset="-122"/>
                            <a:ea typeface="Microsoft YaHei"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charset="0"/>
                                    <a:ea typeface="Microsoft YaHei" charset="-122"/>
                                    <a:cs typeface="Microsoft YaHei" charset="-122"/>
                                  </a:rPr>
                                  <m:t>𝑂</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𝑒</m:t>
                                </m:r>
                                <m:r>
                                  <a:rPr lang="en-US" altLang="zh-CN" b="0" i="1" smtClean="0">
                                    <a:latin typeface="Cambria Math" charset="0"/>
                                    <a:ea typeface="Microsoft YaHei" charset="-122"/>
                                    <a:cs typeface="Microsoft YaHei" charset="-122"/>
                                  </a:rPr>
                                  <m:t>)</m:t>
                                </m:r>
                              </m:oMath>
                            </m:oMathPara>
                          </a14:m>
                          <a:endParaRPr lang="zh-CN" altLang="en-US" dirty="0">
                            <a:latin typeface="Microsoft YaHei" charset="-122"/>
                            <a:ea typeface="Microsoft YaHei"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charset="0"/>
                                    <a:ea typeface="Microsoft YaHei" charset="-122"/>
                                    <a:cs typeface="Microsoft YaHei" charset="-122"/>
                                  </a:rPr>
                                  <m:t>𝑂</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𝑒</m:t>
                                </m:r>
                                <m:r>
                                  <a:rPr lang="en-US" altLang="zh-CN" b="0" i="1" smtClean="0">
                                    <a:latin typeface="Cambria Math" charset="0"/>
                                    <a:ea typeface="Microsoft YaHei" charset="-122"/>
                                    <a:cs typeface="Microsoft YaHei" charset="-122"/>
                                  </a:rPr>
                                  <m:t>)</m:t>
                                </m:r>
                              </m:oMath>
                            </m:oMathPara>
                          </a14:m>
                          <a:endParaRPr lang="zh-CN" altLang="en-US" dirty="0">
                            <a:latin typeface="Microsoft YaHei" charset="-122"/>
                            <a:ea typeface="Microsoft YaHei" charset="-122"/>
                            <a:cs typeface="Microsoft YaHei" charset="-122"/>
                          </a:endParaRPr>
                        </a:p>
                      </a:txBody>
                      <a:tcPr anchor="ctr"/>
                    </a:tc>
                  </a:tr>
                </a:tbl>
              </a:graphicData>
            </a:graphic>
          </p:graphicFrame>
        </mc:Choice>
        <mc:Fallback xmlns="">
          <p:graphicFrame>
            <p:nvGraphicFramePr>
              <p:cNvPr id="6" name="表格 5"/>
              <p:cNvGraphicFramePr>
                <a:graphicFrameLocks noGrp="1"/>
              </p:cNvGraphicFramePr>
              <p:nvPr>
                <p:extLst>
                  <p:ext uri="{D42A27DB-BD31-4B8C-83A1-F6EECF244321}">
                    <p14:modId xmlns:p14="http://schemas.microsoft.com/office/powerpoint/2010/main" val="1761602438"/>
                  </p:ext>
                </p:extLst>
              </p:nvPr>
            </p:nvGraphicFramePr>
            <p:xfrm>
              <a:off x="1067778" y="1484784"/>
              <a:ext cx="7176630" cy="3613578"/>
            </p:xfrm>
            <a:graphic>
              <a:graphicData uri="http://schemas.openxmlformats.org/drawingml/2006/table">
                <a:tbl>
                  <a:tblPr firstRow="1" bandRow="1">
                    <a:tableStyleId>{5C22544A-7EE6-4342-B048-85BDC9FD1C3A}</a:tableStyleId>
                  </a:tblPr>
                  <a:tblGrid>
                    <a:gridCol w="1435326"/>
                    <a:gridCol w="1435326"/>
                    <a:gridCol w="1435326"/>
                    <a:gridCol w="1435326"/>
                    <a:gridCol w="1435326"/>
                  </a:tblGrid>
                  <a:tr h="733258">
                    <a:tc rowSpan="2">
                      <a:txBody>
                        <a:bodyPr/>
                        <a:lstStyle/>
                        <a:p>
                          <a:pPr algn="ctr"/>
                          <a:r>
                            <a:rPr lang="zh-CN" altLang="en-US" dirty="0" smtClean="0">
                              <a:latin typeface="Microsoft YaHei" charset="-122"/>
                              <a:ea typeface="Microsoft YaHei" charset="-122"/>
                              <a:cs typeface="Microsoft YaHei" charset="-122"/>
                            </a:rPr>
                            <a:t>方法</a:t>
                          </a:r>
                          <a:endParaRPr lang="zh-CN" altLang="en-US" dirty="0">
                            <a:latin typeface="Microsoft YaHei" charset="-122"/>
                            <a:ea typeface="Microsoft YaHei" charset="-122"/>
                            <a:cs typeface="Microsoft YaHei" charset="-122"/>
                          </a:endParaRPr>
                        </a:p>
                      </a:txBody>
                      <a:tcPr anchor="ctr"/>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latin typeface="Microsoft YaHei" charset="-122"/>
                              <a:ea typeface="Microsoft YaHei" charset="-122"/>
                              <a:cs typeface="Microsoft YaHei" charset="-122"/>
                            </a:rPr>
                            <a:t>时间复杂度</a:t>
                          </a:r>
                        </a:p>
                        <a:p>
                          <a:pPr algn="ctr"/>
                          <a:endParaRPr lang="zh-CN" altLang="en-US" dirty="0">
                            <a:latin typeface="Microsoft YaHei" charset="-122"/>
                            <a:ea typeface="Microsoft YaHei" charset="-122"/>
                            <a:cs typeface="Microsoft YaHei" charset="-122"/>
                          </a:endParaRPr>
                        </a:p>
                      </a:txBody>
                      <a:tcPr anchor="ctr"/>
                    </a:tc>
                    <a:tc hMerge="1">
                      <a:txBody>
                        <a:bodyPr/>
                        <a:lstStyle/>
                        <a:p>
                          <a:pPr algn="ctr"/>
                          <a:endParaRPr lang="zh-CN" altLang="en-US" dirty="0">
                            <a:latin typeface="Microsoft YaHei" charset="-122"/>
                            <a:ea typeface="Microsoft YaHei" charset="-122"/>
                            <a:cs typeface="Microsoft YaHei" charset="-122"/>
                          </a:endParaRPr>
                        </a:p>
                      </a:txBody>
                      <a:tcPr anchor="ctr"/>
                    </a:tc>
                    <a:tc hMerge="1">
                      <a:txBody>
                        <a:bodyPr/>
                        <a:lstStyle/>
                        <a:p>
                          <a:pPr algn="ctr"/>
                          <a:endParaRPr lang="zh-CN" altLang="en-US" dirty="0">
                            <a:latin typeface="Microsoft YaHei" charset="-122"/>
                            <a:ea typeface="Microsoft YaHei" charset="-122"/>
                            <a:cs typeface="Microsoft YaHei" charset="-122"/>
                          </a:endParaRPr>
                        </a:p>
                      </a:txBody>
                      <a:tcPr anchor="ctr"/>
                    </a:tc>
                    <a:tc rowSpan="2">
                      <a:txBody>
                        <a:bodyPr/>
                        <a:lstStyle/>
                        <a:p>
                          <a:pPr algn="ctr"/>
                          <a:r>
                            <a:rPr lang="zh-CN" altLang="en-US" dirty="0" smtClean="0">
                              <a:latin typeface="Microsoft YaHei" charset="-122"/>
                              <a:ea typeface="Microsoft YaHei" charset="-122"/>
                              <a:cs typeface="Microsoft YaHei" charset="-122"/>
                            </a:rPr>
                            <a:t>空间复杂度</a:t>
                          </a:r>
                          <a:endParaRPr lang="zh-CN" altLang="en-US" dirty="0">
                            <a:latin typeface="Microsoft YaHei" charset="-122"/>
                            <a:ea typeface="Microsoft YaHei" charset="-122"/>
                            <a:cs typeface="Microsoft YaHei" charset="-122"/>
                          </a:endParaRPr>
                        </a:p>
                      </a:txBody>
                      <a:tcPr anchor="ctr"/>
                    </a:tc>
                  </a:tr>
                  <a:tr h="733258">
                    <a:tc vMerge="1">
                      <a:txBody>
                        <a:bodyPr/>
                        <a:lstStyle/>
                        <a:p>
                          <a:pPr algn="ctr"/>
                          <a:endParaRPr lang="zh-CN" altLang="en-US" dirty="0">
                            <a:latin typeface="Microsoft YaHei" charset="-122"/>
                            <a:ea typeface="Microsoft YaHei" charset="-122"/>
                            <a:cs typeface="Microsoft YaHei" charset="-122"/>
                          </a:endParaRPr>
                        </a:p>
                      </a:txBody>
                      <a:tcPr anchor="ctr"/>
                    </a:tc>
                    <a:tc>
                      <a:txBody>
                        <a:bodyPr/>
                        <a:lstStyle/>
                        <a:p>
                          <a:pPr algn="ctr"/>
                          <a:r>
                            <a:rPr lang="zh-CN" altLang="en-US" dirty="0" smtClean="0">
                              <a:latin typeface="Microsoft YaHei" charset="-122"/>
                              <a:ea typeface="Microsoft YaHei" charset="-122"/>
                              <a:cs typeface="Microsoft YaHei" charset="-122"/>
                            </a:rPr>
                            <a:t>查找边</a:t>
                          </a:r>
                          <a:endParaRPr lang="zh-CN" altLang="en-US" dirty="0">
                            <a:latin typeface="Microsoft YaHei" charset="-122"/>
                            <a:ea typeface="Microsoft YaHei" charset="-122"/>
                            <a:cs typeface="Microsoft YaHei" charset="-122"/>
                          </a:endParaRPr>
                        </a:p>
                      </a:txBody>
                      <a:tcPr anchor="ctr"/>
                    </a:tc>
                    <a:tc>
                      <a:txBody>
                        <a:bodyPr/>
                        <a:lstStyle/>
                        <a:p>
                          <a:pPr algn="ctr"/>
                          <a:r>
                            <a:rPr lang="zh-CN" altLang="en-US" dirty="0" smtClean="0">
                              <a:latin typeface="Microsoft YaHei" charset="-122"/>
                              <a:ea typeface="Microsoft YaHei" charset="-122"/>
                              <a:cs typeface="Microsoft YaHei" charset="-122"/>
                            </a:rPr>
                            <a:t>计算度</a:t>
                          </a:r>
                          <a:endParaRPr lang="zh-CN" altLang="en-US" dirty="0">
                            <a:latin typeface="Microsoft YaHei" charset="-122"/>
                            <a:ea typeface="Microsoft YaHei" charset="-122"/>
                            <a:cs typeface="Microsoft YaHei" charset="-122"/>
                          </a:endParaRPr>
                        </a:p>
                      </a:txBody>
                      <a:tcPr anchor="ctr"/>
                    </a:tc>
                    <a:tc>
                      <a:txBody>
                        <a:bodyPr/>
                        <a:lstStyle/>
                        <a:p>
                          <a:pPr algn="ctr"/>
                          <a:r>
                            <a:rPr lang="zh-CN" altLang="en-US" dirty="0" smtClean="0">
                              <a:latin typeface="Microsoft YaHei" charset="-122"/>
                              <a:ea typeface="Microsoft YaHei" charset="-122"/>
                              <a:cs typeface="Microsoft YaHei" charset="-122"/>
                            </a:rPr>
                            <a:t>查找邻接点</a:t>
                          </a:r>
                          <a:endParaRPr lang="zh-CN" altLang="en-US" dirty="0">
                            <a:latin typeface="Microsoft YaHei" charset="-122"/>
                            <a:ea typeface="Microsoft YaHei" charset="-122"/>
                            <a:cs typeface="Microsoft YaHei" charset="-122"/>
                          </a:endParaRPr>
                        </a:p>
                      </a:txBody>
                      <a:tcPr anchor="ctr"/>
                    </a:tc>
                    <a:tc vMerge="1">
                      <a:txBody>
                        <a:bodyPr/>
                        <a:lstStyle/>
                        <a:p>
                          <a:pPr algn="ctr"/>
                          <a:endParaRPr lang="zh-CN" altLang="en-US" dirty="0">
                            <a:latin typeface="Microsoft YaHei" charset="-122"/>
                            <a:ea typeface="Microsoft YaHei" charset="-122"/>
                            <a:cs typeface="Microsoft YaHei" charset="-122"/>
                          </a:endParaRPr>
                        </a:p>
                      </a:txBody>
                      <a:tcPr anchor="ctr"/>
                    </a:tc>
                  </a:tr>
                  <a:tr h="733258">
                    <a:tc>
                      <a:txBody>
                        <a:bodyPr/>
                        <a:lstStyle/>
                        <a:p>
                          <a:pPr algn="ctr"/>
                          <a:r>
                            <a:rPr lang="zh-CN" altLang="en-US" dirty="0" smtClean="0">
                              <a:latin typeface="Microsoft YaHei" charset="-122"/>
                              <a:ea typeface="Microsoft YaHei" charset="-122"/>
                              <a:cs typeface="Microsoft YaHei" charset="-122"/>
                            </a:rPr>
                            <a:t>邻接矩阵</a:t>
                          </a:r>
                          <a:endParaRPr lang="zh-CN" altLang="en-US" dirty="0">
                            <a:latin typeface="Microsoft YaHei" charset="-122"/>
                            <a:ea typeface="Microsoft YaHei" charset="-122"/>
                            <a:cs typeface="Microsoft YaHei" charset="-122"/>
                          </a:endParaRPr>
                        </a:p>
                      </a:txBody>
                      <a:tcPr anchor="ctr"/>
                    </a:tc>
                    <a:tc>
                      <a:txBody>
                        <a:bodyPr/>
                        <a:lstStyle/>
                        <a:p>
                          <a:endParaRPr lang="zh-CN"/>
                        </a:p>
                      </a:txBody>
                      <a:tcPr anchor="ctr">
                        <a:blipFill rotWithShape="0">
                          <a:blip r:embed="rId2"/>
                          <a:stretch>
                            <a:fillRect l="-100851" t="-200000" r="-302553" b="-193388"/>
                          </a:stretch>
                        </a:blipFill>
                      </a:tcPr>
                    </a:tc>
                    <a:tc>
                      <a:txBody>
                        <a:bodyPr/>
                        <a:lstStyle/>
                        <a:p>
                          <a:endParaRPr lang="zh-CN"/>
                        </a:p>
                      </a:txBody>
                      <a:tcPr anchor="ctr">
                        <a:blipFill rotWithShape="0">
                          <a:blip r:embed="rId2"/>
                          <a:stretch>
                            <a:fillRect l="-200000" t="-200000" r="-201271" b="-193388"/>
                          </a:stretch>
                        </a:blipFill>
                      </a:tcPr>
                    </a:tc>
                    <a:tc>
                      <a:txBody>
                        <a:bodyPr/>
                        <a:lstStyle/>
                        <a:p>
                          <a:endParaRPr lang="zh-CN"/>
                        </a:p>
                      </a:txBody>
                      <a:tcPr anchor="ctr">
                        <a:blipFill rotWithShape="0">
                          <a:blip r:embed="rId2"/>
                          <a:stretch>
                            <a:fillRect l="-301277" t="-200000" r="-102128" b="-193388"/>
                          </a:stretch>
                        </a:blipFill>
                      </a:tcPr>
                    </a:tc>
                    <a:tc>
                      <a:txBody>
                        <a:bodyPr/>
                        <a:lstStyle/>
                        <a:p>
                          <a:endParaRPr lang="zh-CN"/>
                        </a:p>
                      </a:txBody>
                      <a:tcPr anchor="ctr">
                        <a:blipFill rotWithShape="0">
                          <a:blip r:embed="rId2"/>
                          <a:stretch>
                            <a:fillRect l="-399576" t="-200000" r="-1695" b="-193388"/>
                          </a:stretch>
                        </a:blipFill>
                      </a:tcPr>
                    </a:tc>
                  </a:tr>
                  <a:tr h="680546">
                    <a:tc>
                      <a:txBody>
                        <a:bodyPr/>
                        <a:lstStyle/>
                        <a:p>
                          <a:pPr algn="ctr"/>
                          <a:r>
                            <a:rPr lang="zh-CN" altLang="en-US" dirty="0" smtClean="0">
                              <a:latin typeface="Microsoft YaHei" charset="-122"/>
                              <a:ea typeface="Microsoft YaHei" charset="-122"/>
                              <a:cs typeface="Microsoft YaHei" charset="-122"/>
                            </a:rPr>
                            <a:t>邻接表</a:t>
                          </a:r>
                          <a:endParaRPr lang="zh-CN" altLang="en-US" dirty="0">
                            <a:latin typeface="Microsoft YaHei" charset="-122"/>
                            <a:ea typeface="Microsoft YaHei" charset="-122"/>
                            <a:cs typeface="Microsoft YaHei" charset="-122"/>
                          </a:endParaRPr>
                        </a:p>
                      </a:txBody>
                      <a:tcPr anchor="ctr"/>
                    </a:tc>
                    <a:tc>
                      <a:txBody>
                        <a:bodyPr/>
                        <a:lstStyle/>
                        <a:p>
                          <a:endParaRPr lang="zh-CN"/>
                        </a:p>
                      </a:txBody>
                      <a:tcPr anchor="ctr">
                        <a:blipFill rotWithShape="0">
                          <a:blip r:embed="rId2"/>
                          <a:stretch>
                            <a:fillRect l="-100851" t="-327027" r="-302553" b="-110811"/>
                          </a:stretch>
                        </a:blipFill>
                      </a:tcPr>
                    </a:tc>
                    <a:tc>
                      <a:txBody>
                        <a:bodyPr/>
                        <a:lstStyle/>
                        <a:p>
                          <a:endParaRPr lang="zh-CN"/>
                        </a:p>
                      </a:txBody>
                      <a:tcPr anchor="ctr">
                        <a:blipFill rotWithShape="0">
                          <a:blip r:embed="rId2"/>
                          <a:stretch>
                            <a:fillRect l="-200000" t="-327027" r="-201271" b="-110811"/>
                          </a:stretch>
                        </a:blipFill>
                      </a:tcPr>
                    </a:tc>
                    <a:tc>
                      <a:txBody>
                        <a:bodyPr/>
                        <a:lstStyle/>
                        <a:p>
                          <a:endParaRPr lang="zh-CN"/>
                        </a:p>
                      </a:txBody>
                      <a:tcPr anchor="ctr">
                        <a:blipFill rotWithShape="0">
                          <a:blip r:embed="rId2"/>
                          <a:stretch>
                            <a:fillRect l="-301277" t="-327027" r="-102128" b="-110811"/>
                          </a:stretch>
                        </a:blipFill>
                      </a:tcPr>
                    </a:tc>
                    <a:tc>
                      <a:txBody>
                        <a:bodyPr/>
                        <a:lstStyle/>
                        <a:p>
                          <a:endParaRPr lang="zh-CN"/>
                        </a:p>
                      </a:txBody>
                      <a:tcPr anchor="ctr">
                        <a:blipFill rotWithShape="0">
                          <a:blip r:embed="rId2"/>
                          <a:stretch>
                            <a:fillRect l="-399576" t="-327027" r="-1695" b="-110811"/>
                          </a:stretch>
                        </a:blipFill>
                      </a:tcPr>
                    </a:tc>
                  </a:tr>
                  <a:tr h="733258">
                    <a:tc>
                      <a:txBody>
                        <a:bodyPr/>
                        <a:lstStyle/>
                        <a:p>
                          <a:pPr algn="ctr"/>
                          <a:r>
                            <a:rPr lang="zh-CN" altLang="en-US" dirty="0" smtClean="0">
                              <a:latin typeface="Microsoft YaHei" charset="-122"/>
                              <a:ea typeface="Microsoft YaHei" charset="-122"/>
                              <a:cs typeface="Microsoft YaHei" charset="-122"/>
                            </a:rPr>
                            <a:t>边集数组</a:t>
                          </a:r>
                          <a:endParaRPr lang="zh-CN" altLang="en-US" dirty="0">
                            <a:latin typeface="Microsoft YaHei" charset="-122"/>
                            <a:ea typeface="Microsoft YaHei" charset="-122"/>
                            <a:cs typeface="Microsoft YaHei" charset="-122"/>
                          </a:endParaRPr>
                        </a:p>
                      </a:txBody>
                      <a:tcPr anchor="ctr"/>
                    </a:tc>
                    <a:tc>
                      <a:txBody>
                        <a:bodyPr/>
                        <a:lstStyle/>
                        <a:p>
                          <a:endParaRPr lang="zh-CN"/>
                        </a:p>
                      </a:txBody>
                      <a:tcPr anchor="ctr">
                        <a:blipFill rotWithShape="0">
                          <a:blip r:embed="rId2"/>
                          <a:stretch>
                            <a:fillRect l="-100851" t="-391736" r="-302553" b="-1653"/>
                          </a:stretch>
                        </a:blipFill>
                      </a:tcPr>
                    </a:tc>
                    <a:tc>
                      <a:txBody>
                        <a:bodyPr/>
                        <a:lstStyle/>
                        <a:p>
                          <a:endParaRPr lang="zh-CN"/>
                        </a:p>
                      </a:txBody>
                      <a:tcPr anchor="ctr">
                        <a:blipFill rotWithShape="0">
                          <a:blip r:embed="rId2"/>
                          <a:stretch>
                            <a:fillRect l="-200000" t="-391736" r="-201271" b="-1653"/>
                          </a:stretch>
                        </a:blipFill>
                      </a:tcPr>
                    </a:tc>
                    <a:tc>
                      <a:txBody>
                        <a:bodyPr/>
                        <a:lstStyle/>
                        <a:p>
                          <a:endParaRPr lang="zh-CN"/>
                        </a:p>
                      </a:txBody>
                      <a:tcPr anchor="ctr">
                        <a:blipFill rotWithShape="0">
                          <a:blip r:embed="rId2"/>
                          <a:stretch>
                            <a:fillRect l="-301277" t="-391736" r="-102128" b="-1653"/>
                          </a:stretch>
                        </a:blipFill>
                      </a:tcPr>
                    </a:tc>
                    <a:tc>
                      <a:txBody>
                        <a:bodyPr/>
                        <a:lstStyle/>
                        <a:p>
                          <a:endParaRPr lang="zh-CN"/>
                        </a:p>
                      </a:txBody>
                      <a:tcPr anchor="ctr">
                        <a:blipFill rotWithShape="0">
                          <a:blip r:embed="rId2"/>
                          <a:stretch>
                            <a:fillRect l="-399576" t="-391736" r="-1695" b="-1653"/>
                          </a:stretch>
                        </a:blipFill>
                      </a:tcPr>
                    </a:tc>
                  </a:tr>
                </a:tbl>
              </a:graphicData>
            </a:graphic>
          </p:graphicFrame>
        </mc:Fallback>
      </mc:AlternateContent>
      <p:sp>
        <p:nvSpPr>
          <p:cNvPr id="7" name="矩形 6"/>
          <p:cNvSpPr/>
          <p:nvPr/>
        </p:nvSpPr>
        <p:spPr>
          <a:xfrm>
            <a:off x="615262" y="5592267"/>
            <a:ext cx="8081661" cy="638732"/>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2400" dirty="0" smtClean="0">
                <a:latin typeface="Microsoft YaHei" charset="-122"/>
                <a:ea typeface="Microsoft YaHei" charset="-122"/>
                <a:cs typeface="Microsoft YaHei" charset="-122"/>
              </a:rPr>
              <a:t>图的邻接矩阵是唯一的，而邻接表和边集数</a:t>
            </a:r>
            <a:r>
              <a:rPr kumimoji="1" lang="zh-CN" altLang="en-US" sz="2400" smtClean="0">
                <a:latin typeface="Microsoft YaHei" charset="-122"/>
                <a:ea typeface="Microsoft YaHei" charset="-122"/>
                <a:cs typeface="Microsoft YaHei" charset="-122"/>
              </a:rPr>
              <a:t>组是不唯一的</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605051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p:tgtEl>
                                          <p:spTgt spid="7"/>
                                        </p:tgtEl>
                                        <p:attrNameLst>
                                          <p:attrName>ppt_y</p:attrName>
                                        </p:attrNameLst>
                                      </p:cBhvr>
                                      <p:tavLst>
                                        <p:tav tm="0">
                                          <p:val>
                                            <p:strVal val="#ppt_y+#ppt_h*1.125000"/>
                                          </p:val>
                                        </p:tav>
                                        <p:tav tm="100000">
                                          <p:val>
                                            <p:strVal val="#ppt_y"/>
                                          </p:val>
                                        </p:tav>
                                      </p:tavLst>
                                    </p:anim>
                                    <p:animEffect transition="in" filter="wipe(up)">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7</a:t>
            </a:r>
            <a:r>
              <a:rPr lang="zh-CN" altLang="en-US" dirty="0" smtClean="0">
                <a:latin typeface="黑体" pitchFamily="49" charset="-122"/>
                <a:ea typeface="黑体" pitchFamily="49" charset="-122"/>
              </a:rPr>
              <a:t> </a:t>
            </a:r>
            <a:r>
              <a:rPr lang="zh-CN" altLang="en-US" dirty="0">
                <a:latin typeface="黑体" pitchFamily="49" charset="-122"/>
                <a:ea typeface="黑体" pitchFamily="49" charset="-122"/>
              </a:rPr>
              <a:t>图</a:t>
            </a:r>
            <a:r>
              <a:rPr lang="zh-CN" altLang="en-US" dirty="0" smtClean="0">
                <a:latin typeface="黑体" pitchFamily="49" charset="-122"/>
                <a:ea typeface="黑体" pitchFamily="49" charset="-122"/>
              </a:rPr>
              <a:t>的存储结构比较</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7" name="组 6"/>
          <p:cNvGrpSpPr/>
          <p:nvPr/>
        </p:nvGrpSpPr>
        <p:grpSpPr>
          <a:xfrm>
            <a:off x="865791" y="1412776"/>
            <a:ext cx="7776863" cy="1007991"/>
            <a:chOff x="179512" y="964527"/>
            <a:chExt cx="7776863" cy="1007991"/>
          </a:xfrm>
        </p:grpSpPr>
        <p:sp>
          <p:nvSpPr>
            <p:cNvPr id="8" name="Rounded Rectangle 6"/>
            <p:cNvSpPr/>
            <p:nvPr/>
          </p:nvSpPr>
          <p:spPr>
            <a:xfrm>
              <a:off x="179512" y="1052736"/>
              <a:ext cx="1008112" cy="919782"/>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smtClean="0">
                  <a:solidFill>
                    <a:prstClr val="white"/>
                  </a:solidFill>
                  <a:latin typeface="Microsoft YaHei" charset="-122"/>
                  <a:ea typeface="Microsoft YaHei" charset="-122"/>
                  <a:cs typeface="Microsoft YaHei" charset="-122"/>
                </a:rPr>
                <a:t>邻接矩阵</a:t>
              </a:r>
              <a:endParaRPr lang="en-US" sz="2400" dirty="0">
                <a:solidFill>
                  <a:prstClr val="white"/>
                </a:solidFill>
                <a:latin typeface="Microsoft YaHei" charset="-122"/>
                <a:ea typeface="Microsoft YaHei" charset="-122"/>
                <a:cs typeface="Microsoft YaHei" charset="-122"/>
              </a:endParaRPr>
            </a:p>
          </p:txBody>
        </p:sp>
        <p:sp>
          <p:nvSpPr>
            <p:cNvPr id="9" name="矩形 8"/>
            <p:cNvSpPr/>
            <p:nvPr/>
          </p:nvSpPr>
          <p:spPr>
            <a:xfrm>
              <a:off x="1475656" y="964527"/>
              <a:ext cx="6480719" cy="535531"/>
            </a:xfrm>
            <a:prstGeom prst="rect">
              <a:avLst/>
            </a:prstGeom>
          </p:spPr>
          <p:txBody>
            <a:bodyPr wrap="square">
              <a:spAutoFit/>
            </a:bodyPr>
            <a:lstStyle/>
            <a:p>
              <a:pPr>
                <a:lnSpc>
                  <a:spcPct val="120000"/>
                </a:lnSpc>
              </a:pPr>
              <a:r>
                <a:rPr lang="zh-CN" altLang="en-US" sz="2400" b="1" dirty="0" smtClean="0">
                  <a:latin typeface="Microsoft YaHei" charset="-122"/>
                  <a:ea typeface="Microsoft YaHei" charset="-122"/>
                  <a:cs typeface="Microsoft YaHei" charset="-122"/>
                </a:rPr>
                <a:t>适合存储稠密图、易于查找边、</a:t>
              </a:r>
              <a:r>
                <a:rPr lang="zh-CN" altLang="en-US" sz="2400" b="1" smtClean="0">
                  <a:latin typeface="Microsoft YaHei" charset="-122"/>
                  <a:ea typeface="Microsoft YaHei" charset="-122"/>
                  <a:cs typeface="Microsoft YaHei" charset="-122"/>
                </a:rPr>
                <a:t>计算结点度</a:t>
              </a:r>
              <a:endParaRPr lang="zh-CN" altLang="en-US" sz="2400" b="1" dirty="0">
                <a:latin typeface="Microsoft YaHei" charset="-122"/>
                <a:ea typeface="Microsoft YaHei" charset="-122"/>
                <a:cs typeface="Microsoft YaHei" charset="-122"/>
              </a:endParaRPr>
            </a:p>
          </p:txBody>
        </p:sp>
        <p:cxnSp>
          <p:nvCxnSpPr>
            <p:cNvPr id="10" name="直线连接符 9"/>
            <p:cNvCxnSpPr/>
            <p:nvPr/>
          </p:nvCxnSpPr>
          <p:spPr>
            <a:xfrm>
              <a:off x="1331640" y="1102444"/>
              <a:ext cx="0" cy="87007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475656" y="1441136"/>
              <a:ext cx="3096344" cy="497957"/>
            </a:xfrm>
            <a:prstGeom prst="rect">
              <a:avLst/>
            </a:prstGeom>
          </p:spPr>
          <p:txBody>
            <a:bodyPr wrap="square">
              <a:spAutoFit/>
            </a:bodyPr>
            <a:lstStyle/>
            <a:p>
              <a:pPr>
                <a:lnSpc>
                  <a:spcPct val="120000"/>
                </a:lnSpc>
              </a:pPr>
              <a:r>
                <a:rPr lang="zh-CN" altLang="en-US" sz="2400" dirty="0" smtClean="0">
                  <a:latin typeface="Microsoft YaHei" charset="-122"/>
                  <a:ea typeface="Microsoft YaHei" charset="-122"/>
                  <a:cs typeface="Microsoft YaHei" charset="-122"/>
                </a:rPr>
                <a:t>不适合稀疏图</a:t>
              </a:r>
              <a:endParaRPr lang="zh-CN" altLang="en-US" sz="2400" dirty="0">
                <a:latin typeface="Microsoft YaHei" charset="-122"/>
                <a:ea typeface="Microsoft YaHei" charset="-122"/>
                <a:cs typeface="Microsoft YaHei" charset="-122"/>
              </a:endParaRPr>
            </a:p>
          </p:txBody>
        </p:sp>
      </p:grpSp>
      <p:grpSp>
        <p:nvGrpSpPr>
          <p:cNvPr id="12" name="组 11"/>
          <p:cNvGrpSpPr/>
          <p:nvPr/>
        </p:nvGrpSpPr>
        <p:grpSpPr>
          <a:xfrm>
            <a:off x="865791" y="2782151"/>
            <a:ext cx="7776863" cy="1012140"/>
            <a:chOff x="179512" y="964527"/>
            <a:chExt cx="7776863" cy="1012140"/>
          </a:xfrm>
        </p:grpSpPr>
        <p:sp>
          <p:nvSpPr>
            <p:cNvPr id="13" name="Rounded Rectangle 6"/>
            <p:cNvSpPr/>
            <p:nvPr/>
          </p:nvSpPr>
          <p:spPr>
            <a:xfrm>
              <a:off x="179512" y="1052736"/>
              <a:ext cx="1008112" cy="919782"/>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smtClean="0">
                  <a:solidFill>
                    <a:prstClr val="white"/>
                  </a:solidFill>
                  <a:latin typeface="Microsoft YaHei" charset="-122"/>
                  <a:ea typeface="Microsoft YaHei" charset="-122"/>
                  <a:cs typeface="Microsoft YaHei" charset="-122"/>
                </a:rPr>
                <a:t>邻接表</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475656" y="964527"/>
              <a:ext cx="6480719" cy="497957"/>
            </a:xfrm>
            <a:prstGeom prst="rect">
              <a:avLst/>
            </a:prstGeom>
          </p:spPr>
          <p:txBody>
            <a:bodyPr wrap="square">
              <a:spAutoFit/>
            </a:bodyPr>
            <a:lstStyle/>
            <a:p>
              <a:pPr>
                <a:lnSpc>
                  <a:spcPct val="120000"/>
                </a:lnSpc>
              </a:pPr>
              <a:r>
                <a:rPr lang="zh-CN" altLang="en-US" sz="2400" b="1" dirty="0" smtClean="0">
                  <a:latin typeface="Microsoft YaHei" charset="-122"/>
                  <a:ea typeface="Microsoft YaHei" charset="-122"/>
                  <a:cs typeface="Microsoft YaHei" charset="-122"/>
                </a:rPr>
                <a:t>适合存储稀疏图</a:t>
              </a:r>
              <a:endParaRPr lang="zh-CN" altLang="en-US" sz="2400" b="1" dirty="0">
                <a:latin typeface="Microsoft YaHei" charset="-122"/>
                <a:ea typeface="Microsoft YaHei" charset="-122"/>
                <a:cs typeface="Microsoft YaHei" charset="-122"/>
              </a:endParaRPr>
            </a:p>
          </p:txBody>
        </p:sp>
        <p:cxnSp>
          <p:nvCxnSpPr>
            <p:cNvPr id="15" name="直线连接符 14"/>
            <p:cNvCxnSpPr/>
            <p:nvPr/>
          </p:nvCxnSpPr>
          <p:spPr>
            <a:xfrm>
              <a:off x="1331640" y="1102444"/>
              <a:ext cx="0" cy="87007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475655" y="1441136"/>
              <a:ext cx="4282273" cy="535531"/>
            </a:xfrm>
            <a:prstGeom prst="rect">
              <a:avLst/>
            </a:prstGeom>
          </p:spPr>
          <p:txBody>
            <a:bodyPr wrap="square">
              <a:spAutoFit/>
            </a:bodyPr>
            <a:lstStyle/>
            <a:p>
              <a:pPr>
                <a:lnSpc>
                  <a:spcPct val="120000"/>
                </a:lnSpc>
              </a:pPr>
              <a:r>
                <a:rPr lang="zh-CN" altLang="en-US" sz="2400" dirty="0" smtClean="0">
                  <a:latin typeface="Microsoft YaHei" charset="-122"/>
                  <a:ea typeface="Microsoft YaHei" charset="-122"/>
                  <a:cs typeface="Microsoft YaHei" charset="-122"/>
                </a:rPr>
                <a:t>有向图的入</a:t>
              </a:r>
              <a:r>
                <a:rPr lang="zh-CN" altLang="en-US" sz="2400" smtClean="0">
                  <a:latin typeface="Microsoft YaHei" charset="-122"/>
                  <a:ea typeface="Microsoft YaHei" charset="-122"/>
                  <a:cs typeface="Microsoft YaHei" charset="-122"/>
                </a:rPr>
                <a:t>边不易查找</a:t>
              </a:r>
              <a:endParaRPr lang="zh-CN" altLang="en-US" sz="2400" dirty="0">
                <a:latin typeface="Microsoft YaHei" charset="-122"/>
                <a:ea typeface="Microsoft YaHei" charset="-122"/>
                <a:cs typeface="Microsoft YaHei" charset="-122"/>
              </a:endParaRPr>
            </a:p>
          </p:txBody>
        </p:sp>
      </p:grpSp>
      <p:grpSp>
        <p:nvGrpSpPr>
          <p:cNvPr id="17" name="组 16"/>
          <p:cNvGrpSpPr/>
          <p:nvPr/>
        </p:nvGrpSpPr>
        <p:grpSpPr>
          <a:xfrm>
            <a:off x="864591" y="4155490"/>
            <a:ext cx="7776863" cy="1012140"/>
            <a:chOff x="179512" y="964527"/>
            <a:chExt cx="7776863" cy="1012140"/>
          </a:xfrm>
        </p:grpSpPr>
        <p:sp>
          <p:nvSpPr>
            <p:cNvPr id="18" name="Rounded Rectangle 6"/>
            <p:cNvSpPr/>
            <p:nvPr/>
          </p:nvSpPr>
          <p:spPr>
            <a:xfrm>
              <a:off x="179512" y="1052736"/>
              <a:ext cx="1008112" cy="919782"/>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smtClean="0">
                  <a:solidFill>
                    <a:prstClr val="white"/>
                  </a:solidFill>
                  <a:latin typeface="Microsoft YaHei" charset="-122"/>
                  <a:ea typeface="Microsoft YaHei" charset="-122"/>
                  <a:cs typeface="Microsoft YaHei" charset="-122"/>
                </a:rPr>
                <a:t>边集数组</a:t>
              </a:r>
              <a:endParaRPr lang="en-US" sz="2400" dirty="0">
                <a:solidFill>
                  <a:prstClr val="white"/>
                </a:solidFill>
                <a:latin typeface="Microsoft YaHei" charset="-122"/>
                <a:ea typeface="Microsoft YaHei" charset="-122"/>
                <a:cs typeface="Microsoft YaHei" charset="-122"/>
              </a:endParaRPr>
            </a:p>
          </p:txBody>
        </p:sp>
        <p:sp>
          <p:nvSpPr>
            <p:cNvPr id="19" name="矩形 18"/>
            <p:cNvSpPr/>
            <p:nvPr/>
          </p:nvSpPr>
          <p:spPr>
            <a:xfrm>
              <a:off x="1475656" y="964527"/>
              <a:ext cx="6480719" cy="497957"/>
            </a:xfrm>
            <a:prstGeom prst="rect">
              <a:avLst/>
            </a:prstGeom>
          </p:spPr>
          <p:txBody>
            <a:bodyPr wrap="square">
              <a:spAutoFit/>
            </a:bodyPr>
            <a:lstStyle/>
            <a:p>
              <a:pPr>
                <a:lnSpc>
                  <a:spcPct val="120000"/>
                </a:lnSpc>
              </a:pPr>
              <a:r>
                <a:rPr lang="zh-CN" altLang="en-US" sz="2400" b="1" dirty="0" smtClean="0">
                  <a:latin typeface="Microsoft YaHei" charset="-122"/>
                  <a:ea typeface="Microsoft YaHei" charset="-122"/>
                  <a:cs typeface="Microsoft YaHei" charset="-122"/>
                </a:rPr>
                <a:t>适合存储洗漱图、适合对边依次处理的情况</a:t>
              </a:r>
              <a:endParaRPr lang="zh-CN" altLang="en-US" sz="2400" b="1" dirty="0">
                <a:latin typeface="Microsoft YaHei" charset="-122"/>
                <a:ea typeface="Microsoft YaHei" charset="-122"/>
                <a:cs typeface="Microsoft YaHei" charset="-122"/>
              </a:endParaRPr>
            </a:p>
          </p:txBody>
        </p:sp>
        <p:cxnSp>
          <p:nvCxnSpPr>
            <p:cNvPr id="20" name="直线连接符 19"/>
            <p:cNvCxnSpPr/>
            <p:nvPr/>
          </p:nvCxnSpPr>
          <p:spPr>
            <a:xfrm>
              <a:off x="1331640" y="1102444"/>
              <a:ext cx="0" cy="87007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1475655" y="1441136"/>
              <a:ext cx="6044825" cy="535531"/>
            </a:xfrm>
            <a:prstGeom prst="rect">
              <a:avLst/>
            </a:prstGeom>
          </p:spPr>
          <p:txBody>
            <a:bodyPr wrap="square">
              <a:spAutoFit/>
            </a:bodyPr>
            <a:lstStyle/>
            <a:p>
              <a:pPr>
                <a:lnSpc>
                  <a:spcPct val="120000"/>
                </a:lnSpc>
              </a:pPr>
              <a:r>
                <a:rPr lang="zh-CN" altLang="en-US" sz="2400" dirty="0" smtClean="0">
                  <a:latin typeface="Microsoft YaHei" charset="-122"/>
                  <a:ea typeface="Microsoft YaHei" charset="-122"/>
                  <a:cs typeface="Microsoft YaHei" charset="-122"/>
                </a:rPr>
                <a:t>不适合堆顶点的运算或堆任一条</a:t>
              </a:r>
              <a:r>
                <a:rPr lang="zh-CN" altLang="en-US" sz="2400" smtClean="0">
                  <a:latin typeface="Microsoft YaHei" charset="-122"/>
                  <a:ea typeface="Microsoft YaHei" charset="-122"/>
                  <a:cs typeface="Microsoft YaHei" charset="-122"/>
                </a:rPr>
                <a:t>边的运算</a:t>
              </a:r>
              <a:endParaRPr lang="zh-CN" altLang="en-US" sz="2400" dirty="0">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2042617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主要内容</a:t>
            </a:r>
            <a:endParaRPr kumimoji="1" lang="zh-CN" altLang="en-US" dirty="0"/>
          </a:p>
        </p:txBody>
      </p:sp>
      <p:grpSp>
        <p:nvGrpSpPr>
          <p:cNvPr id="6" name="组 5"/>
          <p:cNvGrpSpPr/>
          <p:nvPr/>
        </p:nvGrpSpPr>
        <p:grpSpPr>
          <a:xfrm>
            <a:off x="1331640" y="2708920"/>
            <a:ext cx="7128792" cy="648072"/>
            <a:chOff x="1417600" y="1628800"/>
            <a:chExt cx="6624736" cy="648072"/>
          </a:xfrm>
        </p:grpSpPr>
        <p:sp>
          <p:nvSpPr>
            <p:cNvPr id="4"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2</a:t>
              </a:r>
              <a:r>
                <a:rPr lang="zh-CN" altLang="en-US" sz="2400" dirty="0" smtClean="0">
                  <a:solidFill>
                    <a:schemeClr val="tx1"/>
                  </a:solidFill>
                  <a:latin typeface="黑体" pitchFamily="49" charset="-122"/>
                  <a:ea typeface="黑体" pitchFamily="49" charset="-122"/>
                </a:rPr>
                <a:t>：图的遍历</a:t>
              </a:r>
              <a:endParaRPr lang="zh-CN" altLang="en-US" sz="2400" dirty="0">
                <a:solidFill>
                  <a:schemeClr val="tx1"/>
                </a:solidFill>
                <a:latin typeface="黑体" pitchFamily="49" charset="-122"/>
                <a:ea typeface="黑体" pitchFamily="49" charset="-122"/>
              </a:endParaRPr>
            </a:p>
          </p:txBody>
        </p:sp>
        <p:sp>
          <p:nvSpPr>
            <p:cNvPr id="5"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Arial" pitchFamily="34" charset="0"/>
                  <a:cs typeface="Arial" pitchFamily="34" charset="0"/>
                </a:rPr>
                <a:t>2</a:t>
              </a:r>
              <a:endParaRPr lang="zh-CN" altLang="en-US" sz="2400" dirty="0">
                <a:latin typeface="Arial" pitchFamily="34" charset="0"/>
                <a:cs typeface="Arial" pitchFamily="34" charset="0"/>
              </a:endParaRPr>
            </a:p>
          </p:txBody>
        </p:sp>
      </p:grpSp>
      <p:grpSp>
        <p:nvGrpSpPr>
          <p:cNvPr id="7" name="组 6"/>
          <p:cNvGrpSpPr/>
          <p:nvPr/>
        </p:nvGrpSpPr>
        <p:grpSpPr>
          <a:xfrm>
            <a:off x="1331640" y="1844824"/>
            <a:ext cx="7128792" cy="648072"/>
            <a:chOff x="1417600" y="1628800"/>
            <a:chExt cx="6624736" cy="648072"/>
          </a:xfrm>
        </p:grpSpPr>
        <p:sp>
          <p:nvSpPr>
            <p:cNvPr id="8"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chemeClr val="tx1"/>
                  </a:solidFill>
                  <a:latin typeface="黑体" pitchFamily="49" charset="-122"/>
                  <a:ea typeface="黑体" pitchFamily="49" charset="-122"/>
                </a:rPr>
                <a:t>  </a:t>
              </a:r>
              <a:r>
                <a:rPr lang="zh-CN" altLang="zh-CN" sz="2400" dirty="0" smtClean="0">
                  <a:solidFill>
                    <a:schemeClr val="tx1"/>
                  </a:solidFill>
                  <a:latin typeface="黑体" pitchFamily="49" charset="-122"/>
                  <a:ea typeface="黑体" pitchFamily="49" charset="-122"/>
                </a:rPr>
                <a:t>知识点</a:t>
              </a:r>
              <a:r>
                <a:rPr lang="en-US" altLang="zh-CN" sz="2400" dirty="0">
                  <a:solidFill>
                    <a:schemeClr val="tx1"/>
                  </a:solidFill>
                  <a:latin typeface="黑体" pitchFamily="49" charset="-122"/>
                  <a:ea typeface="黑体" pitchFamily="49" charset="-122"/>
                </a:rPr>
                <a:t>1</a:t>
              </a:r>
              <a:r>
                <a:rPr lang="zh-CN" altLang="zh-CN" sz="2400" dirty="0" smtClean="0">
                  <a:solidFill>
                    <a:schemeClr val="tx1"/>
                  </a:solidFill>
                  <a:latin typeface="黑体" pitchFamily="49" charset="-122"/>
                  <a:ea typeface="黑体" pitchFamily="49" charset="-122"/>
                </a:rPr>
                <a:t>：</a:t>
              </a:r>
              <a:r>
                <a:rPr lang="zh-CN" altLang="en-US" sz="2400" dirty="0" smtClean="0">
                  <a:solidFill>
                    <a:schemeClr val="tx1"/>
                  </a:solidFill>
                  <a:latin typeface="黑体" pitchFamily="49" charset="-122"/>
                  <a:ea typeface="黑体" pitchFamily="49" charset="-122"/>
                </a:rPr>
                <a:t>图的定义及其存储结构</a:t>
              </a:r>
              <a:endParaRPr lang="zh-CN" altLang="en-US" sz="2400" dirty="0">
                <a:solidFill>
                  <a:schemeClr val="tx1"/>
                </a:solidFill>
                <a:latin typeface="黑体" pitchFamily="49" charset="-122"/>
                <a:ea typeface="黑体" pitchFamily="49" charset="-122"/>
              </a:endParaRPr>
            </a:p>
          </p:txBody>
        </p:sp>
        <p:sp>
          <p:nvSpPr>
            <p:cNvPr id="9"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Arial" pitchFamily="34" charset="0"/>
                  <a:cs typeface="Arial" pitchFamily="34" charset="0"/>
                </a:rPr>
                <a:t>1</a:t>
              </a:r>
              <a:endParaRPr lang="zh-CN" altLang="en-US" sz="2400" dirty="0">
                <a:latin typeface="Arial" pitchFamily="34" charset="0"/>
                <a:cs typeface="Arial" pitchFamily="34" charset="0"/>
              </a:endParaRPr>
            </a:p>
          </p:txBody>
        </p:sp>
      </p:grpSp>
      <p:grpSp>
        <p:nvGrpSpPr>
          <p:cNvPr id="10" name="组 9"/>
          <p:cNvGrpSpPr/>
          <p:nvPr/>
        </p:nvGrpSpPr>
        <p:grpSpPr>
          <a:xfrm>
            <a:off x="1331640" y="3573016"/>
            <a:ext cx="7128792" cy="648072"/>
            <a:chOff x="1417600" y="1628800"/>
            <a:chExt cx="6624736" cy="648072"/>
          </a:xfrm>
        </p:grpSpPr>
        <p:sp>
          <p:nvSpPr>
            <p:cNvPr id="11"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3</a:t>
              </a:r>
              <a:r>
                <a:rPr lang="zh-CN" altLang="en-US" sz="2400" dirty="0" smtClean="0">
                  <a:solidFill>
                    <a:schemeClr val="tx1"/>
                  </a:solidFill>
                  <a:latin typeface="黑体" pitchFamily="49" charset="-122"/>
                  <a:ea typeface="黑体" pitchFamily="49" charset="-122"/>
                </a:rPr>
                <a:t>：最小生成树</a:t>
              </a:r>
              <a:endParaRPr lang="zh-CN" altLang="en-US" sz="2400" dirty="0">
                <a:solidFill>
                  <a:schemeClr val="tx1"/>
                </a:solidFill>
                <a:latin typeface="黑体" pitchFamily="49" charset="-122"/>
                <a:ea typeface="黑体" pitchFamily="49" charset="-122"/>
              </a:endParaRPr>
            </a:p>
          </p:txBody>
        </p:sp>
        <p:sp>
          <p:nvSpPr>
            <p:cNvPr id="12"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3</a:t>
              </a:r>
              <a:endParaRPr lang="zh-CN" altLang="en-US" sz="2400" dirty="0">
                <a:latin typeface="Arial" pitchFamily="34" charset="0"/>
                <a:cs typeface="Arial" pitchFamily="34" charset="0"/>
              </a:endParaRPr>
            </a:p>
          </p:txBody>
        </p:sp>
      </p:grpSp>
      <p:grpSp>
        <p:nvGrpSpPr>
          <p:cNvPr id="13" name="组 12"/>
          <p:cNvGrpSpPr/>
          <p:nvPr/>
        </p:nvGrpSpPr>
        <p:grpSpPr>
          <a:xfrm>
            <a:off x="1331640" y="4437112"/>
            <a:ext cx="7128792" cy="648072"/>
            <a:chOff x="1417600" y="1628800"/>
            <a:chExt cx="6624736" cy="648072"/>
          </a:xfrm>
        </p:grpSpPr>
        <p:sp>
          <p:nvSpPr>
            <p:cNvPr id="14"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4</a:t>
              </a:r>
              <a:r>
                <a:rPr lang="zh-CN" altLang="en-US" sz="2400" dirty="0" smtClean="0">
                  <a:solidFill>
                    <a:schemeClr val="tx1"/>
                  </a:solidFill>
                  <a:latin typeface="黑体" pitchFamily="49" charset="-122"/>
                  <a:ea typeface="黑体" pitchFamily="49" charset="-122"/>
                </a:rPr>
                <a:t>：最短路径</a:t>
              </a:r>
              <a:endParaRPr lang="zh-CN" altLang="en-US" sz="2400" dirty="0">
                <a:solidFill>
                  <a:schemeClr val="tx1"/>
                </a:solidFill>
                <a:latin typeface="黑体" pitchFamily="49" charset="-122"/>
                <a:ea typeface="黑体" pitchFamily="49" charset="-122"/>
              </a:endParaRPr>
            </a:p>
          </p:txBody>
        </p:sp>
        <p:sp>
          <p:nvSpPr>
            <p:cNvPr id="15"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Arial" pitchFamily="34" charset="0"/>
                  <a:cs typeface="Arial" pitchFamily="34" charset="0"/>
                </a:rPr>
                <a:t>4</a:t>
              </a:r>
              <a:endParaRPr lang="zh-CN" altLang="en-US" sz="2400" dirty="0">
                <a:latin typeface="Arial" pitchFamily="34" charset="0"/>
                <a:cs typeface="Arial" pitchFamily="34" charset="0"/>
              </a:endParaRPr>
            </a:p>
          </p:txBody>
        </p:sp>
      </p:grpSp>
    </p:spTree>
    <p:extLst>
      <p:ext uri="{BB962C8B-B14F-4D97-AF65-F5344CB8AC3E}">
        <p14:creationId xmlns:p14="http://schemas.microsoft.com/office/powerpoint/2010/main" val="168837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 知识点</a:t>
            </a:r>
            <a:r>
              <a:rPr lang="en-US" altLang="zh-CN" dirty="0">
                <a:latin typeface="黑体" pitchFamily="49" charset="-122"/>
                <a:ea typeface="黑体" pitchFamily="49" charset="-122"/>
              </a:rPr>
              <a:t>2</a:t>
            </a:r>
            <a:r>
              <a:rPr lang="zh-CN" altLang="en-US" dirty="0">
                <a:latin typeface="黑体" pitchFamily="49" charset="-122"/>
                <a:ea typeface="黑体" pitchFamily="49" charset="-122"/>
              </a:rPr>
              <a:t>：图的遍历</a:t>
            </a:r>
            <a:endParaRPr kumimoji="1" lang="zh-CN" altLang="en-US" dirty="0"/>
          </a:p>
        </p:txBody>
      </p:sp>
      <p:pic>
        <p:nvPicPr>
          <p:cNvPr id="3" name="图片 2"/>
          <p:cNvPicPr>
            <a:picLocks noChangeAspect="1"/>
          </p:cNvPicPr>
          <p:nvPr/>
        </p:nvPicPr>
        <p:blipFill>
          <a:blip r:embed="rId2"/>
          <a:stretch>
            <a:fillRect/>
          </a:stretch>
        </p:blipFill>
        <p:spPr>
          <a:xfrm>
            <a:off x="1885950" y="1784350"/>
            <a:ext cx="5372100" cy="3289300"/>
          </a:xfrm>
          <a:prstGeom prst="rect">
            <a:avLst/>
          </a:prstGeom>
        </p:spPr>
      </p:pic>
    </p:spTree>
    <p:extLst>
      <p:ext uri="{BB962C8B-B14F-4D97-AF65-F5344CB8AC3E}">
        <p14:creationId xmlns:p14="http://schemas.microsoft.com/office/powerpoint/2010/main" val="34644231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itchFamily="49" charset="-122"/>
                <a:ea typeface="黑体" pitchFamily="49" charset="-122"/>
              </a:rPr>
              <a:t>图的遍历</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2</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6" name="组 5"/>
          <p:cNvGrpSpPr/>
          <p:nvPr/>
        </p:nvGrpSpPr>
        <p:grpSpPr>
          <a:xfrm>
            <a:off x="207001" y="1108316"/>
            <a:ext cx="8690652" cy="916427"/>
            <a:chOff x="49444" y="1255336"/>
            <a:chExt cx="8833896" cy="916427"/>
          </a:xfrm>
        </p:grpSpPr>
        <p:sp>
          <p:nvSpPr>
            <p:cNvPr id="7" name="文本框 6"/>
            <p:cNvSpPr txBox="1"/>
            <p:nvPr/>
          </p:nvSpPr>
          <p:spPr>
            <a:xfrm>
              <a:off x="49444" y="1331986"/>
              <a:ext cx="2082081" cy="646331"/>
            </a:xfrm>
            <a:prstGeom prst="rect">
              <a:avLst/>
            </a:prstGeom>
            <a:noFill/>
          </p:spPr>
          <p:txBody>
            <a:bodyPr wrap="square" rtlCol="0">
              <a:spAutoFit/>
            </a:bodyPr>
            <a:lstStyle/>
            <a:p>
              <a:pPr algn="ctr"/>
              <a:r>
                <a:rPr kumimoji="1" lang="zh-CN" altLang="en-US" sz="3600" smtClean="0">
                  <a:solidFill>
                    <a:srgbClr val="02BAF8"/>
                  </a:solidFill>
                  <a:latin typeface="Microsoft YaHei" charset="-122"/>
                  <a:ea typeface="Microsoft YaHei" charset="-122"/>
                  <a:cs typeface="Microsoft YaHei" charset="-122"/>
                </a:rPr>
                <a:t>图的遍历</a:t>
              </a:r>
              <a:endParaRPr kumimoji="1" lang="zh-CN" altLang="en-US" sz="3600" dirty="0">
                <a:solidFill>
                  <a:srgbClr val="02BAF8"/>
                </a:solidFill>
                <a:latin typeface="Microsoft YaHei" charset="-122"/>
                <a:ea typeface="Microsoft YaHei" charset="-122"/>
                <a:cs typeface="Microsoft YaHei" charset="-122"/>
              </a:endParaRPr>
            </a:p>
          </p:txBody>
        </p:sp>
        <p:cxnSp>
          <p:nvCxnSpPr>
            <p:cNvPr id="8" name="直线连接符 7"/>
            <p:cNvCxnSpPr/>
            <p:nvPr/>
          </p:nvCxnSpPr>
          <p:spPr>
            <a:xfrm flipH="1">
              <a:off x="2172096" y="1271763"/>
              <a:ext cx="1736" cy="900000"/>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260233" y="1255336"/>
              <a:ext cx="6623107" cy="887599"/>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smtClean="0">
                  <a:solidFill>
                    <a:schemeClr val="tx1"/>
                  </a:solidFill>
                  <a:latin typeface="Microsoft YaHei" charset="-122"/>
                  <a:ea typeface="Microsoft YaHei" charset="-122"/>
                  <a:cs typeface="Microsoft YaHei" charset="-122"/>
                </a:rPr>
                <a:t>从指定的顶点出发，按照一定的搜索方法对图中的所有顶点都访问一</a:t>
              </a:r>
              <a:r>
                <a:rPr kumimoji="1" lang="zh-CN" altLang="en-US" sz="2400" smtClean="0">
                  <a:solidFill>
                    <a:schemeClr val="tx1"/>
                  </a:solidFill>
                  <a:latin typeface="Microsoft YaHei" charset="-122"/>
                  <a:ea typeface="Microsoft YaHei" charset="-122"/>
                  <a:cs typeface="Microsoft YaHei" charset="-122"/>
                </a:rPr>
                <a:t>次的过程</a:t>
              </a:r>
              <a:endParaRPr kumimoji="1" lang="zh-CN" altLang="en-US" sz="2400" dirty="0">
                <a:solidFill>
                  <a:schemeClr val="tx1"/>
                </a:solidFill>
                <a:latin typeface="Microsoft YaHei" charset="-122"/>
                <a:ea typeface="Microsoft YaHei" charset="-122"/>
                <a:cs typeface="Microsoft YaHei" charset="-122"/>
              </a:endParaRPr>
            </a:p>
          </p:txBody>
        </p:sp>
      </p:grpSp>
      <p:grpSp>
        <p:nvGrpSpPr>
          <p:cNvPr id="28" name="组 27"/>
          <p:cNvGrpSpPr/>
          <p:nvPr/>
        </p:nvGrpSpPr>
        <p:grpSpPr>
          <a:xfrm>
            <a:off x="373746" y="2492860"/>
            <a:ext cx="8357657" cy="720080"/>
            <a:chOff x="249101" y="2780928"/>
            <a:chExt cx="8357657" cy="720080"/>
          </a:xfrm>
        </p:grpSpPr>
        <p:sp>
          <p:nvSpPr>
            <p:cNvPr id="29" name="Rounded Rectangle 2"/>
            <p:cNvSpPr/>
            <p:nvPr/>
          </p:nvSpPr>
          <p:spPr>
            <a:xfrm>
              <a:off x="249101" y="2780928"/>
              <a:ext cx="503999" cy="503999"/>
            </a:xfrm>
            <a:prstGeom prst="round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a:t>
              </a:r>
              <a:endParaRPr lang="en-US" sz="2400" dirty="0">
                <a:solidFill>
                  <a:prstClr val="white"/>
                </a:solidFill>
                <a:latin typeface="Microsoft YaHei" charset="-122"/>
                <a:ea typeface="Microsoft YaHei" charset="-122"/>
                <a:cs typeface="Microsoft YaHei" charset="-122"/>
              </a:endParaRPr>
            </a:p>
          </p:txBody>
        </p:sp>
        <p:sp>
          <p:nvSpPr>
            <p:cNvPr id="30" name="对角圆角矩形 29"/>
            <p:cNvSpPr/>
            <p:nvPr/>
          </p:nvSpPr>
          <p:spPr>
            <a:xfrm>
              <a:off x="910549" y="2780928"/>
              <a:ext cx="7696209" cy="720080"/>
            </a:xfrm>
            <a:prstGeom prst="round2DiagRect">
              <a:avLst>
                <a:gd name="adj1" fmla="val 6823"/>
                <a:gd name="adj2" fmla="val 0"/>
              </a:avLst>
            </a:prstGeom>
            <a:solidFill>
              <a:srgbClr val="D1D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smtClean="0">
                  <a:solidFill>
                    <a:srgbClr val="0070C0"/>
                  </a:solidFill>
                  <a:latin typeface="Microsoft YaHei" charset="-122"/>
                  <a:ea typeface="Microsoft YaHei" charset="-122"/>
                  <a:cs typeface="Microsoft YaHei" charset="-122"/>
                </a:rPr>
                <a:t>顶点可能被多次访问，如何解决？</a:t>
              </a:r>
              <a:endParaRPr kumimoji="1" lang="zh-CN" altLang="en-US" sz="2400" dirty="0">
                <a:solidFill>
                  <a:srgbClr val="0070C0"/>
                </a:solidFill>
                <a:latin typeface="Microsoft YaHei" charset="-122"/>
                <a:ea typeface="Microsoft YaHei" charset="-122"/>
                <a:cs typeface="Microsoft YaHei" charset="-122"/>
              </a:endParaRPr>
            </a:p>
          </p:txBody>
        </p:sp>
      </p:grpSp>
      <p:sp>
        <p:nvSpPr>
          <p:cNvPr id="32" name="文本框 31"/>
          <p:cNvSpPr txBox="1"/>
          <p:nvPr/>
        </p:nvSpPr>
        <p:spPr>
          <a:xfrm>
            <a:off x="633175" y="3658422"/>
            <a:ext cx="8098227" cy="941155"/>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dirty="0" smtClean="0">
                <a:latin typeface="Microsoft YaHei" charset="-122"/>
                <a:ea typeface="Microsoft YaHei" charset="-122"/>
                <a:cs typeface="Microsoft YaHei" charset="-122"/>
              </a:rPr>
              <a:t>设置一个辅助数组</a:t>
            </a:r>
            <a:r>
              <a:rPr lang="en-US" altLang="zh-CN" sz="2400" dirty="0" smtClean="0">
                <a:latin typeface="Microsoft YaHei" charset="-122"/>
                <a:ea typeface="Microsoft YaHei" charset="-122"/>
                <a:cs typeface="Microsoft YaHei" charset="-122"/>
              </a:rPr>
              <a:t>visited[n]</a:t>
            </a:r>
            <a:r>
              <a:rPr lang="zh-CN" altLang="en-US" sz="2400" dirty="0" smtClean="0">
                <a:latin typeface="Microsoft YaHei" charset="-122"/>
                <a:ea typeface="Microsoft YaHei" charset="-122"/>
                <a:cs typeface="Microsoft YaHei" charset="-122"/>
              </a:rPr>
              <a:t>，初值全为</a:t>
            </a:r>
            <a:r>
              <a:rPr lang="en-US" altLang="zh-CN" sz="2400" dirty="0" smtClean="0">
                <a:latin typeface="Microsoft YaHei" charset="-122"/>
                <a:ea typeface="Microsoft YaHei" charset="-122"/>
                <a:cs typeface="Microsoft YaHei" charset="-122"/>
              </a:rPr>
              <a:t>0</a:t>
            </a:r>
            <a:r>
              <a:rPr lang="zh-CN" altLang="en-US" sz="2400" dirty="0" smtClean="0">
                <a:latin typeface="Microsoft YaHei" charset="-122"/>
                <a:ea typeface="Microsoft YaHei" charset="-122"/>
                <a:cs typeface="Microsoft YaHei" charset="-122"/>
              </a:rPr>
              <a:t>，访问过</a:t>
            </a:r>
            <a:r>
              <a:rPr lang="en-US" altLang="zh-CN" sz="2400" dirty="0" smtClean="0">
                <a:latin typeface="Microsoft YaHei" charset="-122"/>
                <a:ea typeface="Microsoft YaHei" charset="-122"/>
                <a:cs typeface="Microsoft YaHei" charset="-122"/>
              </a:rPr>
              <a:t>vi</a:t>
            </a:r>
            <a:r>
              <a:rPr lang="zh-CN" altLang="en-US" sz="2400" dirty="0" smtClean="0">
                <a:latin typeface="Microsoft YaHei" charset="-122"/>
                <a:ea typeface="Microsoft YaHei" charset="-122"/>
                <a:cs typeface="Microsoft YaHei" charset="-122"/>
              </a:rPr>
              <a:t>，则将</a:t>
            </a:r>
            <a:r>
              <a:rPr lang="en-US" altLang="zh-CN" sz="2400" dirty="0" smtClean="0">
                <a:latin typeface="Microsoft YaHei" charset="-122"/>
                <a:ea typeface="Microsoft YaHei" charset="-122"/>
                <a:cs typeface="Microsoft YaHei" charset="-122"/>
              </a:rPr>
              <a:t>visited[</a:t>
            </a:r>
            <a:r>
              <a:rPr lang="en-US" altLang="zh-CN" sz="2400" dirty="0" err="1" smtClean="0">
                <a:latin typeface="Microsoft YaHei" charset="-122"/>
                <a:ea typeface="Microsoft YaHei" charset="-122"/>
                <a:cs typeface="Microsoft YaHei" charset="-122"/>
              </a:rPr>
              <a:t>i</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置为</a:t>
            </a:r>
            <a:r>
              <a:rPr lang="en-US" altLang="zh-CN" sz="2400" dirty="0" smtClean="0">
                <a:latin typeface="Microsoft YaHei" charset="-122"/>
                <a:ea typeface="Microsoft YaHei" charset="-122"/>
                <a:cs typeface="Microsoft YaHei" charset="-122"/>
              </a:rPr>
              <a:t>1</a:t>
            </a:r>
            <a:endParaRPr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82780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fill="hold"/>
                                        <p:tgtEl>
                                          <p:spTgt spid="28"/>
                                        </p:tgtEl>
                                        <p:attrNameLst>
                                          <p:attrName>ppt_x</p:attrName>
                                        </p:attrNameLst>
                                      </p:cBhvr>
                                      <p:tavLst>
                                        <p:tav tm="0">
                                          <p:val>
                                            <p:strVal val="#ppt_x"/>
                                          </p:val>
                                        </p:tav>
                                        <p:tav tm="100000">
                                          <p:val>
                                            <p:strVal val="#ppt_x"/>
                                          </p:val>
                                        </p:tav>
                                      </p:tavLst>
                                    </p:anim>
                                    <p:anim calcmode="lin" valueType="num">
                                      <p:cBhvr additive="base">
                                        <p:cTn id="1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ppt_x"/>
                                          </p:val>
                                        </p:tav>
                                        <p:tav tm="100000">
                                          <p:val>
                                            <p:strVal val="#ppt_x"/>
                                          </p:val>
                                        </p:tav>
                                      </p:tavLst>
                                    </p:anim>
                                    <p:anim calcmode="lin" valueType="num">
                                      <p:cBhvr additive="base">
                                        <p:cTn id="20"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1</a:t>
            </a:r>
            <a:r>
              <a:rPr lang="zh-CN" altLang="en-US" dirty="0" smtClean="0">
                <a:latin typeface="黑体" pitchFamily="49" charset="-122"/>
                <a:ea typeface="黑体" pitchFamily="49" charset="-122"/>
              </a:rPr>
              <a:t> 深度优先搜索遍历</a:t>
            </a:r>
            <a:r>
              <a:rPr lang="en-US" altLang="zh-CN" dirty="0" smtClean="0">
                <a:latin typeface="黑体" pitchFamily="49" charset="-122"/>
                <a:ea typeface="黑体" pitchFamily="49" charset="-122"/>
              </a:rPr>
              <a:t>DFS</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2</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13" name="组 12"/>
          <p:cNvGrpSpPr/>
          <p:nvPr/>
        </p:nvGrpSpPr>
        <p:grpSpPr>
          <a:xfrm>
            <a:off x="168895" y="1052737"/>
            <a:ext cx="8723585" cy="4681106"/>
            <a:chOff x="168895" y="1268760"/>
            <a:chExt cx="8723585" cy="3782572"/>
          </a:xfrm>
          <a:gradFill>
            <a:gsLst>
              <a:gs pos="0">
                <a:schemeClr val="bg1"/>
              </a:gs>
              <a:gs pos="98000">
                <a:srgbClr val="02BAF8"/>
              </a:gs>
            </a:gsLst>
            <a:lin ang="9600000" scaled="0"/>
          </a:gradFill>
        </p:grpSpPr>
        <p:sp>
          <p:nvSpPr>
            <p:cNvPr id="14" name="任意多边形: 形状 8"/>
            <p:cNvSpPr/>
            <p:nvPr/>
          </p:nvSpPr>
          <p:spPr>
            <a:xfrm flipH="1">
              <a:off x="168895" y="1268760"/>
              <a:ext cx="4979168" cy="482135"/>
            </a:xfrm>
            <a:custGeom>
              <a:avLst/>
              <a:gdLst>
                <a:gd name="connsiteX0" fmla="*/ 708661 w 7696200"/>
                <a:gd name="connsiteY0" fmla="*/ 0 h 787400"/>
                <a:gd name="connsiteX1" fmla="*/ 7696200 w 7696200"/>
                <a:gd name="connsiteY1" fmla="*/ 0 h 787400"/>
                <a:gd name="connsiteX2" fmla="*/ 7696200 w 7696200"/>
                <a:gd name="connsiteY2" fmla="*/ 787400 h 787400"/>
                <a:gd name="connsiteX3" fmla="*/ 0 w 7696200"/>
                <a:gd name="connsiteY3" fmla="*/ 787400 h 787400"/>
              </a:gdLst>
              <a:ahLst/>
              <a:cxnLst>
                <a:cxn ang="0">
                  <a:pos x="connsiteX0" y="connsiteY0"/>
                </a:cxn>
                <a:cxn ang="0">
                  <a:pos x="connsiteX1" y="connsiteY1"/>
                </a:cxn>
                <a:cxn ang="0">
                  <a:pos x="connsiteX2" y="connsiteY2"/>
                </a:cxn>
                <a:cxn ang="0">
                  <a:pos x="connsiteX3" y="connsiteY3"/>
                </a:cxn>
              </a:cxnLst>
              <a:rect l="l" t="t" r="r" b="b"/>
              <a:pathLst>
                <a:path w="7696200" h="787400">
                  <a:moveTo>
                    <a:pt x="708661" y="0"/>
                  </a:moveTo>
                  <a:lnTo>
                    <a:pt x="7696200" y="0"/>
                  </a:lnTo>
                  <a:lnTo>
                    <a:pt x="7696200" y="787400"/>
                  </a:lnTo>
                  <a:lnTo>
                    <a:pt x="0" y="7874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latin typeface="Microsoft YaHei" charset="-122"/>
                  <a:ea typeface="Microsoft YaHei" charset="-122"/>
                  <a:cs typeface="Microsoft YaHei" charset="-122"/>
                </a:rPr>
                <a:t>  算法：图的深度优先搜索遍历</a:t>
              </a:r>
              <a:endParaRPr lang="zh-CN" altLang="en-US" sz="2400" dirty="0">
                <a:latin typeface="Microsoft YaHei" charset="-122"/>
                <a:ea typeface="Microsoft YaHei" charset="-122"/>
                <a:cs typeface="Microsoft YaHei" charset="-122"/>
              </a:endParaRPr>
            </a:p>
          </p:txBody>
        </p:sp>
        <p:sp>
          <p:nvSpPr>
            <p:cNvPr id="15" name="框架 14"/>
            <p:cNvSpPr/>
            <p:nvPr/>
          </p:nvSpPr>
          <p:spPr>
            <a:xfrm>
              <a:off x="179512" y="1748481"/>
              <a:ext cx="8712968" cy="3302851"/>
            </a:xfrm>
            <a:prstGeom prst="frame">
              <a:avLst>
                <a:gd name="adj1" fmla="val 0"/>
              </a:avLst>
            </a:prstGeom>
            <a:grpFill/>
            <a:ln>
              <a:solidFill>
                <a:srgbClr val="02BAF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smtClean="0">
                  <a:solidFill>
                    <a:schemeClr val="tx1"/>
                  </a:solidFill>
                  <a:latin typeface="Microsoft YaHei" charset="-122"/>
                  <a:ea typeface="Microsoft YaHei" charset="-122"/>
                  <a:cs typeface="Microsoft YaHei" charset="-122"/>
                </a:rPr>
                <a:t>（</a:t>
              </a:r>
              <a:r>
                <a:rPr kumimoji="1" lang="en-US" altLang="zh-CN" sz="2400" dirty="0" smtClean="0">
                  <a:solidFill>
                    <a:schemeClr val="tx1"/>
                  </a:solidFill>
                  <a:latin typeface="Microsoft YaHei" charset="-122"/>
                  <a:ea typeface="Microsoft YaHei" charset="-122"/>
                  <a:cs typeface="Microsoft YaHei" charset="-122"/>
                </a:rPr>
                <a:t>1</a:t>
              </a:r>
              <a:r>
                <a:rPr kumimoji="1" lang="zh-CN" altLang="en-US" sz="2400" dirty="0" smtClean="0">
                  <a:solidFill>
                    <a:schemeClr val="tx1"/>
                  </a:solidFill>
                  <a:latin typeface="Microsoft YaHei" charset="-122"/>
                  <a:ea typeface="Microsoft YaHei" charset="-122"/>
                  <a:cs typeface="Microsoft YaHei" charset="-122"/>
                </a:rPr>
                <a:t>）访问一个顶点</a:t>
              </a:r>
              <a:r>
                <a:rPr kumimoji="1" lang="en-US" altLang="zh-CN" sz="2400" dirty="0" smtClean="0">
                  <a:solidFill>
                    <a:schemeClr val="tx1"/>
                  </a:solidFill>
                  <a:latin typeface="Microsoft YaHei" charset="-122"/>
                  <a:ea typeface="Microsoft YaHei" charset="-122"/>
                  <a:cs typeface="Microsoft YaHei" charset="-122"/>
                </a:rPr>
                <a:t>v</a:t>
              </a:r>
              <a:r>
                <a:rPr kumimoji="1" lang="en-US" altLang="zh-CN" sz="2400" baseline="-25000" dirty="0" smtClean="0">
                  <a:solidFill>
                    <a:schemeClr val="tx1"/>
                  </a:solidFill>
                  <a:latin typeface="Microsoft YaHei" charset="-122"/>
                  <a:ea typeface="Microsoft YaHei" charset="-122"/>
                  <a:cs typeface="Microsoft YaHei" charset="-122"/>
                </a:rPr>
                <a:t>i</a:t>
              </a:r>
              <a:r>
                <a:rPr kumimoji="1" lang="zh-CN" altLang="en-US" sz="2400" dirty="0" smtClean="0">
                  <a:solidFill>
                    <a:schemeClr val="tx1"/>
                  </a:solidFill>
                  <a:latin typeface="Microsoft YaHei" charset="-122"/>
                  <a:ea typeface="Microsoft YaHei" charset="-122"/>
                  <a:cs typeface="Microsoft YaHei" charset="-122"/>
                </a:rPr>
                <a:t>，标记为已访问；</a:t>
              </a:r>
              <a:endParaRPr kumimoji="1" lang="en-US" altLang="zh-CN" sz="2400" dirty="0" smtClean="0">
                <a:solidFill>
                  <a:schemeClr val="tx1"/>
                </a:solidFill>
                <a:latin typeface="Microsoft YaHei" charset="-122"/>
                <a:ea typeface="Microsoft YaHei" charset="-122"/>
                <a:cs typeface="Microsoft YaHei" charset="-122"/>
              </a:endParaRPr>
            </a:p>
            <a:p>
              <a:pPr>
                <a:lnSpc>
                  <a:spcPct val="150000"/>
                </a:lnSpc>
              </a:pPr>
              <a:r>
                <a:rPr kumimoji="1" lang="zh-CN" altLang="en-US" sz="2400" dirty="0" smtClean="0">
                  <a:solidFill>
                    <a:schemeClr val="tx1"/>
                  </a:solidFill>
                  <a:latin typeface="Microsoft YaHei" charset="-122"/>
                  <a:ea typeface="Microsoft YaHei" charset="-122"/>
                  <a:cs typeface="Microsoft YaHei" charset="-122"/>
                </a:rPr>
                <a:t>（</a:t>
              </a:r>
              <a:r>
                <a:rPr kumimoji="1" lang="en-US" altLang="zh-CN" sz="2400" dirty="0" smtClean="0">
                  <a:solidFill>
                    <a:schemeClr val="tx1"/>
                  </a:solidFill>
                  <a:latin typeface="Microsoft YaHei" charset="-122"/>
                  <a:ea typeface="Microsoft YaHei" charset="-122"/>
                  <a:cs typeface="Microsoft YaHei" charset="-122"/>
                </a:rPr>
                <a:t>2</a:t>
              </a:r>
              <a:r>
                <a:rPr kumimoji="1" lang="zh-CN" altLang="en-US" sz="2400" dirty="0" smtClean="0">
                  <a:solidFill>
                    <a:schemeClr val="tx1"/>
                  </a:solidFill>
                  <a:latin typeface="Microsoft YaHei" charset="-122"/>
                  <a:ea typeface="Microsoft YaHei" charset="-122"/>
                  <a:cs typeface="Microsoft YaHei" charset="-122"/>
                </a:rPr>
                <a:t>）从</a:t>
              </a:r>
              <a:r>
                <a:rPr kumimoji="1" lang="en-US" altLang="zh-CN" sz="2400" dirty="0" smtClean="0">
                  <a:solidFill>
                    <a:schemeClr val="tx1"/>
                  </a:solidFill>
                </a:rPr>
                <a:t>v</a:t>
              </a:r>
              <a:r>
                <a:rPr kumimoji="1" lang="en-US" altLang="zh-CN" sz="2400" baseline="-25000" dirty="0" smtClean="0">
                  <a:solidFill>
                    <a:schemeClr val="tx1"/>
                  </a:solidFill>
                </a:rPr>
                <a:t>i</a:t>
              </a:r>
              <a:r>
                <a:rPr kumimoji="1" lang="zh-CN" altLang="en-US" sz="2400" dirty="0" smtClean="0">
                  <a:solidFill>
                    <a:schemeClr val="tx1"/>
                  </a:solidFill>
                  <a:latin typeface="Microsoft YaHei" charset="-122"/>
                  <a:ea typeface="Microsoft YaHei" charset="-122"/>
                  <a:cs typeface="Microsoft YaHei" charset="-122"/>
                </a:rPr>
                <a:t>的任一未访问的邻接点出发进行深度优先搜索；</a:t>
              </a:r>
              <a:endParaRPr kumimoji="1" lang="en-US" altLang="zh-CN" sz="2400" dirty="0" smtClean="0">
                <a:solidFill>
                  <a:schemeClr val="tx1"/>
                </a:solidFill>
                <a:latin typeface="Microsoft YaHei" charset="-122"/>
                <a:ea typeface="Microsoft YaHei" charset="-122"/>
                <a:cs typeface="Microsoft YaHei" charset="-122"/>
              </a:endParaRPr>
            </a:p>
            <a:p>
              <a:pPr>
                <a:lnSpc>
                  <a:spcPct val="150000"/>
                </a:lnSpc>
              </a:pPr>
              <a:r>
                <a:rPr kumimoji="1" lang="zh-CN" altLang="en-US" sz="2400" dirty="0" smtClean="0">
                  <a:solidFill>
                    <a:schemeClr val="tx1"/>
                  </a:solidFill>
                  <a:latin typeface="Microsoft YaHei" charset="-122"/>
                  <a:ea typeface="Microsoft YaHei" charset="-122"/>
                  <a:cs typeface="Microsoft YaHei" charset="-122"/>
                </a:rPr>
                <a:t>（</a:t>
              </a:r>
              <a:r>
                <a:rPr kumimoji="1" lang="en-US" altLang="zh-CN" sz="2400" dirty="0" smtClean="0">
                  <a:solidFill>
                    <a:schemeClr val="tx1"/>
                  </a:solidFill>
                  <a:latin typeface="Microsoft YaHei" charset="-122"/>
                  <a:ea typeface="Microsoft YaHei" charset="-122"/>
                  <a:cs typeface="Microsoft YaHei" charset="-122"/>
                </a:rPr>
                <a:t>3</a:t>
              </a:r>
              <a:r>
                <a:rPr kumimoji="1" lang="zh-CN" altLang="en-US" sz="2400" dirty="0" smtClean="0">
                  <a:solidFill>
                    <a:schemeClr val="tx1"/>
                  </a:solidFill>
                  <a:latin typeface="Microsoft YaHei" charset="-122"/>
                  <a:ea typeface="Microsoft YaHei" charset="-122"/>
                  <a:cs typeface="Microsoft YaHei" charset="-122"/>
                </a:rPr>
                <a:t>）当</a:t>
              </a:r>
              <a:r>
                <a:rPr kumimoji="1" lang="en-US" altLang="zh-CN" sz="2400" dirty="0">
                  <a:solidFill>
                    <a:schemeClr val="tx1"/>
                  </a:solidFill>
                </a:rPr>
                <a:t>v</a:t>
              </a:r>
              <a:r>
                <a:rPr kumimoji="1" lang="en-US" altLang="zh-CN" sz="2400" baseline="-25000" dirty="0">
                  <a:solidFill>
                    <a:schemeClr val="tx1"/>
                  </a:solidFill>
                </a:rPr>
                <a:t>i</a:t>
              </a:r>
              <a:r>
                <a:rPr kumimoji="1" lang="zh-CN" altLang="en-US" sz="2400" dirty="0" smtClean="0">
                  <a:solidFill>
                    <a:schemeClr val="tx1"/>
                  </a:solidFill>
                  <a:latin typeface="Microsoft YaHei" charset="-122"/>
                  <a:ea typeface="Microsoft YaHei" charset="-122"/>
                  <a:cs typeface="Microsoft YaHei" charset="-122"/>
                </a:rPr>
                <a:t>的全部邻接点都访问到，且图中还有顶点没有访问，则返回</a:t>
              </a:r>
              <a:r>
                <a:rPr kumimoji="1" lang="en-US" altLang="zh-CN" sz="2400" dirty="0">
                  <a:solidFill>
                    <a:schemeClr val="tx1"/>
                  </a:solidFill>
                </a:rPr>
                <a:t>v</a:t>
              </a:r>
              <a:r>
                <a:rPr kumimoji="1" lang="en-US" altLang="zh-CN" sz="2400" baseline="-25000" dirty="0">
                  <a:solidFill>
                    <a:schemeClr val="tx1"/>
                  </a:solidFill>
                </a:rPr>
                <a:t>i</a:t>
              </a:r>
              <a:r>
                <a:rPr kumimoji="1" lang="zh-CN" altLang="en-US" sz="2400" dirty="0" smtClean="0">
                  <a:solidFill>
                    <a:schemeClr val="tx1"/>
                  </a:solidFill>
                  <a:latin typeface="Microsoft YaHei" charset="-122"/>
                  <a:ea typeface="Microsoft YaHei" charset="-122"/>
                  <a:cs typeface="Microsoft YaHei" charset="-122"/>
                </a:rPr>
                <a:t>的上一个顶点重复（</a:t>
              </a:r>
              <a:r>
                <a:rPr kumimoji="1" lang="en-US" altLang="zh-CN" sz="2400" dirty="0" smtClean="0">
                  <a:solidFill>
                    <a:schemeClr val="tx1"/>
                  </a:solidFill>
                  <a:latin typeface="Microsoft YaHei" charset="-122"/>
                  <a:ea typeface="Microsoft YaHei" charset="-122"/>
                  <a:cs typeface="Microsoft YaHei" charset="-122"/>
                </a:rPr>
                <a:t>1</a:t>
              </a:r>
              <a:r>
                <a:rPr kumimoji="1" lang="zh-CN" altLang="en-US" sz="2400" dirty="0" smtClean="0">
                  <a:solidFill>
                    <a:schemeClr val="tx1"/>
                  </a:solidFill>
                  <a:latin typeface="Microsoft YaHei" charset="-122"/>
                  <a:ea typeface="Microsoft YaHei" charset="-122"/>
                  <a:cs typeface="Microsoft YaHei" charset="-122"/>
                </a:rPr>
                <a:t>）、（</a:t>
              </a:r>
              <a:r>
                <a:rPr kumimoji="1" lang="en-US" altLang="zh-CN" sz="2400" dirty="0" smtClean="0">
                  <a:solidFill>
                    <a:schemeClr val="tx1"/>
                  </a:solidFill>
                  <a:latin typeface="Microsoft YaHei" charset="-122"/>
                  <a:ea typeface="Microsoft YaHei" charset="-122"/>
                  <a:cs typeface="Microsoft YaHei" charset="-122"/>
                </a:rPr>
                <a:t>2</a:t>
              </a:r>
              <a:r>
                <a:rPr kumimoji="1" lang="zh-CN" altLang="en-US" sz="2400" dirty="0" smtClean="0">
                  <a:solidFill>
                    <a:schemeClr val="tx1"/>
                  </a:solidFill>
                  <a:latin typeface="Microsoft YaHei" charset="-122"/>
                  <a:ea typeface="Microsoft YaHei" charset="-122"/>
                  <a:cs typeface="Microsoft YaHei" charset="-122"/>
                </a:rPr>
                <a:t>）；否则结束</a:t>
              </a:r>
              <a:endParaRPr kumimoji="1" lang="zh-CN" altLang="en-US" sz="2400" dirty="0">
                <a:solidFill>
                  <a:schemeClr val="tx1"/>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188709926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1</a:t>
            </a:r>
            <a:r>
              <a:rPr lang="zh-CN" altLang="en-US" dirty="0" smtClean="0">
                <a:latin typeface="黑体" pitchFamily="49" charset="-122"/>
                <a:ea typeface="黑体" pitchFamily="49" charset="-122"/>
              </a:rPr>
              <a:t> 深度优先搜索遍历</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2</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41" name="组 40"/>
          <p:cNvGrpSpPr/>
          <p:nvPr/>
        </p:nvGrpSpPr>
        <p:grpSpPr>
          <a:xfrm>
            <a:off x="1691680" y="1412776"/>
            <a:ext cx="5832648" cy="4608512"/>
            <a:chOff x="2123728" y="1916832"/>
            <a:chExt cx="4320480" cy="3384376"/>
          </a:xfrm>
        </p:grpSpPr>
        <p:sp>
          <p:nvSpPr>
            <p:cNvPr id="8" name="同心圆 7"/>
            <p:cNvSpPr/>
            <p:nvPr/>
          </p:nvSpPr>
          <p:spPr>
            <a:xfrm>
              <a:off x="3851920" y="191683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0</a:t>
              </a:r>
              <a:endParaRPr kumimoji="1" lang="zh-CN" altLang="en-US" dirty="0">
                <a:solidFill>
                  <a:schemeClr val="tx1"/>
                </a:solidFill>
              </a:endParaRPr>
            </a:p>
          </p:txBody>
        </p:sp>
        <p:cxnSp>
          <p:nvCxnSpPr>
            <p:cNvPr id="9" name="直线箭头连接符 8"/>
            <p:cNvCxnSpPr>
              <a:stCxn id="8" idx="3"/>
              <a:endCxn id="16" idx="7"/>
            </p:cNvCxnSpPr>
            <p:nvPr/>
          </p:nvCxnSpPr>
          <p:spPr>
            <a:xfrm flipH="1">
              <a:off x="3068568" y="2285608"/>
              <a:ext cx="846624" cy="99064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同心圆 9"/>
            <p:cNvSpPr/>
            <p:nvPr/>
          </p:nvSpPr>
          <p:spPr>
            <a:xfrm>
              <a:off x="6012160" y="2325263"/>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3</a:t>
              </a:r>
              <a:endParaRPr kumimoji="1" lang="zh-CN" altLang="en-US" dirty="0">
                <a:solidFill>
                  <a:schemeClr val="tx1"/>
                </a:solidFill>
              </a:endParaRPr>
            </a:p>
          </p:txBody>
        </p:sp>
        <p:sp>
          <p:nvSpPr>
            <p:cNvPr id="11" name="同心圆 10"/>
            <p:cNvSpPr/>
            <p:nvPr/>
          </p:nvSpPr>
          <p:spPr>
            <a:xfrm>
              <a:off x="5004048" y="314096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2</a:t>
              </a:r>
              <a:endParaRPr kumimoji="1" lang="zh-CN" altLang="en-US" dirty="0">
                <a:solidFill>
                  <a:schemeClr val="tx1"/>
                </a:solidFill>
              </a:endParaRPr>
            </a:p>
          </p:txBody>
        </p:sp>
        <p:sp>
          <p:nvSpPr>
            <p:cNvPr id="12" name="同心圆 11"/>
            <p:cNvSpPr/>
            <p:nvPr/>
          </p:nvSpPr>
          <p:spPr>
            <a:xfrm>
              <a:off x="4499992" y="443711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6</a:t>
              </a:r>
              <a:endParaRPr kumimoji="1" lang="zh-CN" altLang="en-US" dirty="0">
                <a:solidFill>
                  <a:schemeClr val="tx1"/>
                </a:solidFill>
              </a:endParaRPr>
            </a:p>
          </p:txBody>
        </p:sp>
        <p:sp>
          <p:nvSpPr>
            <p:cNvPr id="16" name="同心圆 15"/>
            <p:cNvSpPr/>
            <p:nvPr/>
          </p:nvSpPr>
          <p:spPr>
            <a:xfrm>
              <a:off x="2699792" y="321297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1</a:t>
              </a:r>
              <a:endParaRPr kumimoji="1" lang="zh-CN" altLang="en-US" dirty="0">
                <a:solidFill>
                  <a:schemeClr val="tx1"/>
                </a:solidFill>
              </a:endParaRPr>
            </a:p>
          </p:txBody>
        </p:sp>
        <p:sp>
          <p:nvSpPr>
            <p:cNvPr id="18" name="同心圆 17"/>
            <p:cNvSpPr/>
            <p:nvPr/>
          </p:nvSpPr>
          <p:spPr>
            <a:xfrm>
              <a:off x="3419872" y="486916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5</a:t>
              </a:r>
              <a:endParaRPr kumimoji="1" lang="zh-CN" altLang="en-US" dirty="0">
                <a:solidFill>
                  <a:schemeClr val="tx1"/>
                </a:solidFill>
              </a:endParaRPr>
            </a:p>
          </p:txBody>
        </p:sp>
        <p:sp>
          <p:nvSpPr>
            <p:cNvPr id="19" name="同心圆 18"/>
            <p:cNvSpPr/>
            <p:nvPr/>
          </p:nvSpPr>
          <p:spPr>
            <a:xfrm>
              <a:off x="2123728" y="458112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4</a:t>
              </a:r>
              <a:endParaRPr kumimoji="1" lang="zh-CN" altLang="en-US" dirty="0">
                <a:solidFill>
                  <a:schemeClr val="tx1"/>
                </a:solidFill>
              </a:endParaRPr>
            </a:p>
          </p:txBody>
        </p:sp>
        <p:cxnSp>
          <p:nvCxnSpPr>
            <p:cNvPr id="20" name="直线箭头连接符 19"/>
            <p:cNvCxnSpPr>
              <a:stCxn id="8" idx="6"/>
              <a:endCxn id="10" idx="2"/>
            </p:cNvCxnSpPr>
            <p:nvPr/>
          </p:nvCxnSpPr>
          <p:spPr>
            <a:xfrm>
              <a:off x="4283968" y="2132856"/>
              <a:ext cx="1728192" cy="408431"/>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stCxn id="8" idx="5"/>
              <a:endCxn id="11" idx="1"/>
            </p:cNvCxnSpPr>
            <p:nvPr/>
          </p:nvCxnSpPr>
          <p:spPr>
            <a:xfrm>
              <a:off x="4220696" y="2285608"/>
              <a:ext cx="846624" cy="91863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线箭头连接符 25"/>
            <p:cNvCxnSpPr>
              <a:stCxn id="12" idx="0"/>
              <a:endCxn id="11" idx="4"/>
            </p:cNvCxnSpPr>
            <p:nvPr/>
          </p:nvCxnSpPr>
          <p:spPr>
            <a:xfrm flipV="1">
              <a:off x="4716016" y="3573016"/>
              <a:ext cx="504056" cy="864096"/>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线箭头连接符 28"/>
            <p:cNvCxnSpPr>
              <a:stCxn id="12" idx="1"/>
              <a:endCxn id="16" idx="5"/>
            </p:cNvCxnSpPr>
            <p:nvPr/>
          </p:nvCxnSpPr>
          <p:spPr>
            <a:xfrm flipH="1" flipV="1">
              <a:off x="3068568" y="3581752"/>
              <a:ext cx="1494696" cy="91863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线箭头连接符 31"/>
            <p:cNvCxnSpPr>
              <a:stCxn id="18" idx="1"/>
              <a:endCxn id="16" idx="4"/>
            </p:cNvCxnSpPr>
            <p:nvPr/>
          </p:nvCxnSpPr>
          <p:spPr>
            <a:xfrm flipH="1" flipV="1">
              <a:off x="2915816" y="3645024"/>
              <a:ext cx="567328" cy="1287408"/>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线箭头连接符 34"/>
            <p:cNvCxnSpPr>
              <a:stCxn id="19" idx="0"/>
              <a:endCxn id="16" idx="3"/>
            </p:cNvCxnSpPr>
            <p:nvPr/>
          </p:nvCxnSpPr>
          <p:spPr>
            <a:xfrm flipV="1">
              <a:off x="2339752" y="3581752"/>
              <a:ext cx="423312" cy="999376"/>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线箭头连接符 37"/>
            <p:cNvCxnSpPr>
              <a:stCxn id="19" idx="5"/>
              <a:endCxn id="18" idx="2"/>
            </p:cNvCxnSpPr>
            <p:nvPr/>
          </p:nvCxnSpPr>
          <p:spPr>
            <a:xfrm>
              <a:off x="2492504" y="4949904"/>
              <a:ext cx="927368" cy="13528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2" name="同心圆 41"/>
          <p:cNvSpPr/>
          <p:nvPr/>
        </p:nvSpPr>
        <p:spPr>
          <a:xfrm>
            <a:off x="6955001" y="1959944"/>
            <a:ext cx="583265" cy="588321"/>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43" name="同心圆 42"/>
          <p:cNvSpPr/>
          <p:nvPr/>
        </p:nvSpPr>
        <p:spPr>
          <a:xfrm>
            <a:off x="4035792" y="1411468"/>
            <a:ext cx="583265" cy="588321"/>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45" name="同心圆 44"/>
          <p:cNvSpPr/>
          <p:nvPr/>
        </p:nvSpPr>
        <p:spPr>
          <a:xfrm>
            <a:off x="2457572" y="3183374"/>
            <a:ext cx="583265" cy="588321"/>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46" name="同心圆 45"/>
          <p:cNvSpPr/>
          <p:nvPr/>
        </p:nvSpPr>
        <p:spPr>
          <a:xfrm>
            <a:off x="1679886" y="5040754"/>
            <a:ext cx="583265" cy="588321"/>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47" name="同心圆 46"/>
          <p:cNvSpPr/>
          <p:nvPr/>
        </p:nvSpPr>
        <p:spPr>
          <a:xfrm>
            <a:off x="3445337" y="5432966"/>
            <a:ext cx="583265" cy="588321"/>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48" name="弧 47"/>
          <p:cNvSpPr/>
          <p:nvPr/>
        </p:nvSpPr>
        <p:spPr>
          <a:xfrm rot="9111538">
            <a:off x="1686701" y="4111337"/>
            <a:ext cx="2581931" cy="2054941"/>
          </a:xfrm>
          <a:prstGeom prst="arc">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sp>
        <p:nvSpPr>
          <p:cNvPr id="49" name="弧 48"/>
          <p:cNvSpPr/>
          <p:nvPr/>
        </p:nvSpPr>
        <p:spPr>
          <a:xfrm rot="15410927">
            <a:off x="1308660" y="3694633"/>
            <a:ext cx="2581931" cy="2054941"/>
          </a:xfrm>
          <a:prstGeom prst="arc">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sp>
        <p:nvSpPr>
          <p:cNvPr id="50" name="同心圆 49"/>
          <p:cNvSpPr/>
          <p:nvPr/>
        </p:nvSpPr>
        <p:spPr>
          <a:xfrm>
            <a:off x="4891707" y="4833206"/>
            <a:ext cx="583265" cy="588321"/>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51" name="同心圆 50"/>
          <p:cNvSpPr/>
          <p:nvPr/>
        </p:nvSpPr>
        <p:spPr>
          <a:xfrm>
            <a:off x="5585970" y="3078080"/>
            <a:ext cx="583265" cy="588321"/>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52" name="弧 51"/>
          <p:cNvSpPr/>
          <p:nvPr/>
        </p:nvSpPr>
        <p:spPr>
          <a:xfrm rot="4256156">
            <a:off x="3985719" y="2972053"/>
            <a:ext cx="2581931" cy="2054941"/>
          </a:xfrm>
          <a:prstGeom prst="arc">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sp>
        <p:nvSpPr>
          <p:cNvPr id="53" name="弧 52"/>
          <p:cNvSpPr/>
          <p:nvPr/>
        </p:nvSpPr>
        <p:spPr>
          <a:xfrm rot="10569100">
            <a:off x="2960019" y="2230102"/>
            <a:ext cx="3572295" cy="2852977"/>
          </a:xfrm>
          <a:prstGeom prst="arc">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sp>
        <p:nvSpPr>
          <p:cNvPr id="54" name="弧 53"/>
          <p:cNvSpPr/>
          <p:nvPr/>
        </p:nvSpPr>
        <p:spPr>
          <a:xfrm rot="15517873">
            <a:off x="2962055" y="1225564"/>
            <a:ext cx="2470485" cy="3127983"/>
          </a:xfrm>
          <a:prstGeom prst="arc">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1879932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ppt_x"/>
                                          </p:val>
                                        </p:tav>
                                        <p:tav tm="100000">
                                          <p:val>
                                            <p:strVal val="#ppt_x"/>
                                          </p:val>
                                        </p:tav>
                                      </p:tavLst>
                                    </p:anim>
                                    <p:anim calcmode="lin" valueType="num">
                                      <p:cBhvr additive="base">
                                        <p:cTn id="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500" fill="hold"/>
                                        <p:tgtEl>
                                          <p:spTgt spid="43"/>
                                        </p:tgtEl>
                                        <p:attrNameLst>
                                          <p:attrName>ppt_x</p:attrName>
                                        </p:attrNameLst>
                                      </p:cBhvr>
                                      <p:tavLst>
                                        <p:tav tm="0">
                                          <p:val>
                                            <p:strVal val="#ppt_x"/>
                                          </p:val>
                                        </p:tav>
                                        <p:tav tm="100000">
                                          <p:val>
                                            <p:strVal val="#ppt_x"/>
                                          </p:val>
                                        </p:tav>
                                      </p:tavLst>
                                    </p:anim>
                                    <p:anim calcmode="lin" valueType="num">
                                      <p:cBhvr additive="base">
                                        <p:cTn id="1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ppt_x"/>
                                          </p:val>
                                        </p:tav>
                                        <p:tav tm="100000">
                                          <p:val>
                                            <p:strVal val="#ppt_x"/>
                                          </p:val>
                                        </p:tav>
                                      </p:tavLst>
                                    </p:anim>
                                    <p:anim calcmode="lin" valueType="num">
                                      <p:cBhvr additive="base">
                                        <p:cTn id="20"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6"/>
                                        </p:tgtEl>
                                        <p:attrNameLst>
                                          <p:attrName>style.visibility</p:attrName>
                                        </p:attrNameLst>
                                      </p:cBhvr>
                                      <p:to>
                                        <p:strVal val="visible"/>
                                      </p:to>
                                    </p:set>
                                    <p:anim calcmode="lin" valueType="num">
                                      <p:cBhvr additive="base">
                                        <p:cTn id="25" dur="500" fill="hold"/>
                                        <p:tgtEl>
                                          <p:spTgt spid="46"/>
                                        </p:tgtEl>
                                        <p:attrNameLst>
                                          <p:attrName>ppt_x</p:attrName>
                                        </p:attrNameLst>
                                      </p:cBhvr>
                                      <p:tavLst>
                                        <p:tav tm="0">
                                          <p:val>
                                            <p:strVal val="#ppt_x"/>
                                          </p:val>
                                        </p:tav>
                                        <p:tav tm="100000">
                                          <p:val>
                                            <p:strVal val="#ppt_x"/>
                                          </p:val>
                                        </p:tav>
                                      </p:tavLst>
                                    </p:anim>
                                    <p:anim calcmode="lin" valueType="num">
                                      <p:cBhvr additive="base">
                                        <p:cTn id="26"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7"/>
                                        </p:tgtEl>
                                        <p:attrNameLst>
                                          <p:attrName>style.visibility</p:attrName>
                                        </p:attrNameLst>
                                      </p:cBhvr>
                                      <p:to>
                                        <p:strVal val="visible"/>
                                      </p:to>
                                    </p:set>
                                    <p:anim calcmode="lin" valueType="num">
                                      <p:cBhvr additive="base">
                                        <p:cTn id="31" dur="500" fill="hold"/>
                                        <p:tgtEl>
                                          <p:spTgt spid="47"/>
                                        </p:tgtEl>
                                        <p:attrNameLst>
                                          <p:attrName>ppt_x</p:attrName>
                                        </p:attrNameLst>
                                      </p:cBhvr>
                                      <p:tavLst>
                                        <p:tav tm="0">
                                          <p:val>
                                            <p:strVal val="#ppt_x"/>
                                          </p:val>
                                        </p:tav>
                                        <p:tav tm="100000">
                                          <p:val>
                                            <p:strVal val="#ppt_x"/>
                                          </p:val>
                                        </p:tav>
                                      </p:tavLst>
                                    </p:anim>
                                    <p:anim calcmode="lin" valueType="num">
                                      <p:cBhvr additive="base">
                                        <p:cTn id="32"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additive="base">
                                        <p:cTn id="37" dur="500" fill="hold"/>
                                        <p:tgtEl>
                                          <p:spTgt spid="48"/>
                                        </p:tgtEl>
                                        <p:attrNameLst>
                                          <p:attrName>ppt_x</p:attrName>
                                        </p:attrNameLst>
                                      </p:cBhvr>
                                      <p:tavLst>
                                        <p:tav tm="0">
                                          <p:val>
                                            <p:strVal val="#ppt_x"/>
                                          </p:val>
                                        </p:tav>
                                        <p:tav tm="100000">
                                          <p:val>
                                            <p:strVal val="#ppt_x"/>
                                          </p:val>
                                        </p:tav>
                                      </p:tavLst>
                                    </p:anim>
                                    <p:anim calcmode="lin" valueType="num">
                                      <p:cBhvr additive="base">
                                        <p:cTn id="38"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9"/>
                                        </p:tgtEl>
                                        <p:attrNameLst>
                                          <p:attrName>style.visibility</p:attrName>
                                        </p:attrNameLst>
                                      </p:cBhvr>
                                      <p:to>
                                        <p:strVal val="visible"/>
                                      </p:to>
                                    </p:set>
                                    <p:anim calcmode="lin" valueType="num">
                                      <p:cBhvr additive="base">
                                        <p:cTn id="43" dur="500" fill="hold"/>
                                        <p:tgtEl>
                                          <p:spTgt spid="49"/>
                                        </p:tgtEl>
                                        <p:attrNameLst>
                                          <p:attrName>ppt_x</p:attrName>
                                        </p:attrNameLst>
                                      </p:cBhvr>
                                      <p:tavLst>
                                        <p:tav tm="0">
                                          <p:val>
                                            <p:strVal val="#ppt_x"/>
                                          </p:val>
                                        </p:tav>
                                        <p:tav tm="100000">
                                          <p:val>
                                            <p:strVal val="#ppt_x"/>
                                          </p:val>
                                        </p:tav>
                                      </p:tavLst>
                                    </p:anim>
                                    <p:anim calcmode="lin" valueType="num">
                                      <p:cBhvr additive="base">
                                        <p:cTn id="44"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0"/>
                                        </p:tgtEl>
                                        <p:attrNameLst>
                                          <p:attrName>style.visibility</p:attrName>
                                        </p:attrNameLst>
                                      </p:cBhvr>
                                      <p:to>
                                        <p:strVal val="visible"/>
                                      </p:to>
                                    </p:set>
                                    <p:anim calcmode="lin" valueType="num">
                                      <p:cBhvr additive="base">
                                        <p:cTn id="49" dur="500" fill="hold"/>
                                        <p:tgtEl>
                                          <p:spTgt spid="50"/>
                                        </p:tgtEl>
                                        <p:attrNameLst>
                                          <p:attrName>ppt_x</p:attrName>
                                        </p:attrNameLst>
                                      </p:cBhvr>
                                      <p:tavLst>
                                        <p:tav tm="0">
                                          <p:val>
                                            <p:strVal val="#ppt_x"/>
                                          </p:val>
                                        </p:tav>
                                        <p:tav tm="100000">
                                          <p:val>
                                            <p:strVal val="#ppt_x"/>
                                          </p:val>
                                        </p:tav>
                                      </p:tavLst>
                                    </p:anim>
                                    <p:anim calcmode="lin" valueType="num">
                                      <p:cBhvr additive="base">
                                        <p:cTn id="50"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51"/>
                                        </p:tgtEl>
                                        <p:attrNameLst>
                                          <p:attrName>style.visibility</p:attrName>
                                        </p:attrNameLst>
                                      </p:cBhvr>
                                      <p:to>
                                        <p:strVal val="visible"/>
                                      </p:to>
                                    </p:set>
                                    <p:anim calcmode="lin" valueType="num">
                                      <p:cBhvr additive="base">
                                        <p:cTn id="55" dur="500" fill="hold"/>
                                        <p:tgtEl>
                                          <p:spTgt spid="51"/>
                                        </p:tgtEl>
                                        <p:attrNameLst>
                                          <p:attrName>ppt_x</p:attrName>
                                        </p:attrNameLst>
                                      </p:cBhvr>
                                      <p:tavLst>
                                        <p:tav tm="0">
                                          <p:val>
                                            <p:strVal val="#ppt_x"/>
                                          </p:val>
                                        </p:tav>
                                        <p:tav tm="100000">
                                          <p:val>
                                            <p:strVal val="#ppt_x"/>
                                          </p:val>
                                        </p:tav>
                                      </p:tavLst>
                                    </p:anim>
                                    <p:anim calcmode="lin" valueType="num">
                                      <p:cBhvr additive="base">
                                        <p:cTn id="56"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52"/>
                                        </p:tgtEl>
                                        <p:attrNameLst>
                                          <p:attrName>style.visibility</p:attrName>
                                        </p:attrNameLst>
                                      </p:cBhvr>
                                      <p:to>
                                        <p:strVal val="visible"/>
                                      </p:to>
                                    </p:set>
                                    <p:anim calcmode="lin" valueType="num">
                                      <p:cBhvr additive="base">
                                        <p:cTn id="61" dur="500" fill="hold"/>
                                        <p:tgtEl>
                                          <p:spTgt spid="52"/>
                                        </p:tgtEl>
                                        <p:attrNameLst>
                                          <p:attrName>ppt_x</p:attrName>
                                        </p:attrNameLst>
                                      </p:cBhvr>
                                      <p:tavLst>
                                        <p:tav tm="0">
                                          <p:val>
                                            <p:strVal val="#ppt_x"/>
                                          </p:val>
                                        </p:tav>
                                        <p:tav tm="100000">
                                          <p:val>
                                            <p:strVal val="#ppt_x"/>
                                          </p:val>
                                        </p:tav>
                                      </p:tavLst>
                                    </p:anim>
                                    <p:anim calcmode="lin" valueType="num">
                                      <p:cBhvr additive="base">
                                        <p:cTn id="62"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53"/>
                                        </p:tgtEl>
                                        <p:attrNameLst>
                                          <p:attrName>style.visibility</p:attrName>
                                        </p:attrNameLst>
                                      </p:cBhvr>
                                      <p:to>
                                        <p:strVal val="visible"/>
                                      </p:to>
                                    </p:set>
                                    <p:anim calcmode="lin" valueType="num">
                                      <p:cBhvr additive="base">
                                        <p:cTn id="67" dur="500" fill="hold"/>
                                        <p:tgtEl>
                                          <p:spTgt spid="53"/>
                                        </p:tgtEl>
                                        <p:attrNameLst>
                                          <p:attrName>ppt_x</p:attrName>
                                        </p:attrNameLst>
                                      </p:cBhvr>
                                      <p:tavLst>
                                        <p:tav tm="0">
                                          <p:val>
                                            <p:strVal val="#ppt_x"/>
                                          </p:val>
                                        </p:tav>
                                        <p:tav tm="100000">
                                          <p:val>
                                            <p:strVal val="#ppt_x"/>
                                          </p:val>
                                        </p:tav>
                                      </p:tavLst>
                                    </p:anim>
                                    <p:anim calcmode="lin" valueType="num">
                                      <p:cBhvr additive="base">
                                        <p:cTn id="68"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54"/>
                                        </p:tgtEl>
                                        <p:attrNameLst>
                                          <p:attrName>style.visibility</p:attrName>
                                        </p:attrNameLst>
                                      </p:cBhvr>
                                      <p:to>
                                        <p:strVal val="visible"/>
                                      </p:to>
                                    </p:set>
                                    <p:anim calcmode="lin" valueType="num">
                                      <p:cBhvr additive="base">
                                        <p:cTn id="73" dur="500" fill="hold"/>
                                        <p:tgtEl>
                                          <p:spTgt spid="54"/>
                                        </p:tgtEl>
                                        <p:attrNameLst>
                                          <p:attrName>ppt_x</p:attrName>
                                        </p:attrNameLst>
                                      </p:cBhvr>
                                      <p:tavLst>
                                        <p:tav tm="0">
                                          <p:val>
                                            <p:strVal val="#ppt_x"/>
                                          </p:val>
                                        </p:tav>
                                        <p:tav tm="100000">
                                          <p:val>
                                            <p:strVal val="#ppt_x"/>
                                          </p:val>
                                        </p:tav>
                                      </p:tavLst>
                                    </p:anim>
                                    <p:anim calcmode="lin" valueType="num">
                                      <p:cBhvr additive="base">
                                        <p:cTn id="74"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42"/>
                                        </p:tgtEl>
                                        <p:attrNameLst>
                                          <p:attrName>style.visibility</p:attrName>
                                        </p:attrNameLst>
                                      </p:cBhvr>
                                      <p:to>
                                        <p:strVal val="visible"/>
                                      </p:to>
                                    </p:set>
                                    <p:anim calcmode="lin" valueType="num">
                                      <p:cBhvr additive="base">
                                        <p:cTn id="79" dur="500" fill="hold"/>
                                        <p:tgtEl>
                                          <p:spTgt spid="42"/>
                                        </p:tgtEl>
                                        <p:attrNameLst>
                                          <p:attrName>ppt_x</p:attrName>
                                        </p:attrNameLst>
                                      </p:cBhvr>
                                      <p:tavLst>
                                        <p:tav tm="0">
                                          <p:val>
                                            <p:strVal val="#ppt_x"/>
                                          </p:val>
                                        </p:tav>
                                        <p:tav tm="100000">
                                          <p:val>
                                            <p:strVal val="#ppt_x"/>
                                          </p:val>
                                        </p:tav>
                                      </p:tavLst>
                                    </p:anim>
                                    <p:anim calcmode="lin" valueType="num">
                                      <p:cBhvr additive="base">
                                        <p:cTn id="8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1</a:t>
            </a:r>
            <a:r>
              <a:rPr lang="zh-CN" altLang="en-US" dirty="0">
                <a:latin typeface="黑体" pitchFamily="49" charset="-122"/>
                <a:ea typeface="黑体" pitchFamily="49" charset="-122"/>
              </a:rPr>
              <a:t> 深度优先搜索遍历</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2</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12" name="组 11"/>
          <p:cNvGrpSpPr/>
          <p:nvPr/>
        </p:nvGrpSpPr>
        <p:grpSpPr>
          <a:xfrm>
            <a:off x="179512" y="964527"/>
            <a:ext cx="8928992" cy="910775"/>
            <a:chOff x="179512" y="964527"/>
            <a:chExt cx="8928992" cy="910775"/>
          </a:xfrm>
        </p:grpSpPr>
        <p:sp>
          <p:nvSpPr>
            <p:cNvPr id="37"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smtClean="0">
                  <a:solidFill>
                    <a:prstClr val="white"/>
                  </a:solidFill>
                  <a:latin typeface="Microsoft YaHei" charset="-122"/>
                  <a:ea typeface="Microsoft YaHei" charset="-122"/>
                  <a:cs typeface="Microsoft YaHei" charset="-122"/>
                </a:rPr>
                <a:t>1</a:t>
              </a:r>
              <a:endParaRPr lang="en-US" sz="2400" dirty="0">
                <a:solidFill>
                  <a:prstClr val="white"/>
                </a:solidFill>
                <a:latin typeface="Microsoft YaHei" charset="-122"/>
                <a:ea typeface="Microsoft YaHei" charset="-122"/>
                <a:cs typeface="Microsoft YaHei" charset="-122"/>
              </a:endParaRPr>
            </a:p>
          </p:txBody>
        </p:sp>
        <p:sp>
          <p:nvSpPr>
            <p:cNvPr id="38" name="矩形 37"/>
            <p:cNvSpPr/>
            <p:nvPr/>
          </p:nvSpPr>
          <p:spPr>
            <a:xfrm>
              <a:off x="1043608" y="964527"/>
              <a:ext cx="8064896" cy="497957"/>
            </a:xfrm>
            <a:prstGeom prst="rect">
              <a:avLst/>
            </a:prstGeom>
          </p:spPr>
          <p:txBody>
            <a:bodyPr wrap="square">
              <a:spAutoFit/>
            </a:bodyPr>
            <a:lstStyle/>
            <a:p>
              <a:pPr>
                <a:lnSpc>
                  <a:spcPct val="120000"/>
                </a:lnSpc>
              </a:pPr>
              <a:r>
                <a:rPr lang="zh-CN" altLang="en-US" sz="2400" b="1" dirty="0" smtClean="0">
                  <a:latin typeface="Microsoft YaHei" charset="-122"/>
                  <a:ea typeface="Microsoft YaHei" charset="-122"/>
                  <a:cs typeface="Microsoft YaHei" charset="-122"/>
                </a:rPr>
                <a:t>基于邻接矩阵的深度优先搜索遍历</a:t>
              </a:r>
              <a:endParaRPr lang="zh-CN" altLang="en-US" sz="2400" b="1" dirty="0">
                <a:latin typeface="Microsoft YaHei" charset="-122"/>
                <a:ea typeface="Microsoft YaHei" charset="-122"/>
                <a:cs typeface="Microsoft YaHei" charset="-122"/>
              </a:endParaRPr>
            </a:p>
          </p:txBody>
        </p:sp>
        <p:cxnSp>
          <p:nvCxnSpPr>
            <p:cNvPr id="39" name="直线连接符 38"/>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pic>
        <p:nvPicPr>
          <p:cNvPr id="6" name="图片 5"/>
          <p:cNvPicPr>
            <a:picLocks noChangeAspect="1"/>
          </p:cNvPicPr>
          <p:nvPr/>
        </p:nvPicPr>
        <p:blipFill>
          <a:blip r:embed="rId2"/>
          <a:stretch>
            <a:fillRect/>
          </a:stretch>
        </p:blipFill>
        <p:spPr>
          <a:xfrm>
            <a:off x="37725" y="2298125"/>
            <a:ext cx="9029700" cy="32131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3866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1</a:t>
            </a:r>
            <a:r>
              <a:rPr lang="zh-CN" altLang="en-US" dirty="0" smtClean="0">
                <a:latin typeface="黑体" pitchFamily="49" charset="-122"/>
                <a:ea typeface="黑体" pitchFamily="49" charset="-122"/>
              </a:rPr>
              <a:t> 图的定义</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aphicFrame>
        <p:nvGraphicFramePr>
          <p:cNvPr id="20" name="Object 2"/>
          <p:cNvGraphicFramePr>
            <a:graphicFrameLocks noChangeAspect="1"/>
          </p:cNvGraphicFramePr>
          <p:nvPr/>
        </p:nvGraphicFramePr>
        <p:xfrm>
          <a:off x="2667000" y="990600"/>
          <a:ext cx="3443287" cy="3429000"/>
        </p:xfrm>
        <a:graphic>
          <a:graphicData uri="http://schemas.openxmlformats.org/presentationml/2006/ole">
            <mc:AlternateContent xmlns:mc="http://schemas.openxmlformats.org/markup-compatibility/2006">
              <mc:Choice xmlns:v="urn:schemas-microsoft-com:vml" Requires="v">
                <p:oleObj spid="_x0000_s5175" r:id="rId3" imgW="2938902" imgH="1462140" progId="">
                  <p:embed/>
                </p:oleObj>
              </mc:Choice>
              <mc:Fallback>
                <p:oleObj r:id="rId3" imgW="2938902" imgH="146214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r="56963" b="13461"/>
                      <a:stretch>
                        <a:fillRect/>
                      </a:stretch>
                    </p:blipFill>
                    <p:spPr bwMode="auto">
                      <a:xfrm>
                        <a:off x="2667000" y="990600"/>
                        <a:ext cx="3443287" cy="342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线形标注 1 (带边框和强调线) 20"/>
          <p:cNvSpPr/>
          <p:nvPr/>
        </p:nvSpPr>
        <p:spPr>
          <a:xfrm>
            <a:off x="7082584" y="1268760"/>
            <a:ext cx="1404004" cy="648072"/>
          </a:xfrm>
          <a:prstGeom prst="accentBorderCallout1">
            <a:avLst>
              <a:gd name="adj1" fmla="val 67373"/>
              <a:gd name="adj2" fmla="val -8880"/>
              <a:gd name="adj3" fmla="val 69403"/>
              <a:gd name="adj4" fmla="val -46575"/>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smtClean="0">
                <a:latin typeface="Microsoft YaHei" charset="-122"/>
                <a:ea typeface="Microsoft YaHei" charset="-122"/>
                <a:cs typeface="Microsoft YaHei" charset="-122"/>
              </a:rPr>
              <a:t>无向</a:t>
            </a:r>
            <a:r>
              <a:rPr kumimoji="1" lang="zh-CN" altLang="en-US" sz="2400" dirty="0" smtClean="0">
                <a:latin typeface="Microsoft YaHei" charset="-122"/>
                <a:ea typeface="Microsoft YaHei" charset="-122"/>
                <a:cs typeface="Microsoft YaHei" charset="-122"/>
              </a:rPr>
              <a:t>图</a:t>
            </a:r>
            <a:endParaRPr kumimoji="1" lang="zh-CN" altLang="en-US" sz="24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10" name="文本框 9"/>
              <p:cNvSpPr txBox="1"/>
              <p:nvPr/>
            </p:nvSpPr>
            <p:spPr>
              <a:xfrm>
                <a:off x="385513" y="5105483"/>
                <a:ext cx="28903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charset="0"/>
                        </a:rPr>
                        <m:t>𝑉</m:t>
                      </m:r>
                      <m:r>
                        <a:rPr kumimoji="1" lang="en-US" altLang="zh-CN" sz="2400" b="0" i="1" smtClean="0">
                          <a:latin typeface="Cambria Math" charset="0"/>
                        </a:rPr>
                        <m:t>(</m:t>
                      </m:r>
                      <m:r>
                        <a:rPr kumimoji="1" lang="en-US" altLang="zh-CN" sz="2400" b="0" i="1" smtClean="0">
                          <a:latin typeface="Cambria Math" charset="0"/>
                        </a:rPr>
                        <m:t>𝐺</m:t>
                      </m:r>
                      <m:r>
                        <a:rPr kumimoji="1" lang="en-US" altLang="zh-CN" sz="2400" b="0" i="1" smtClean="0">
                          <a:latin typeface="Cambria Math" charset="0"/>
                        </a:rPr>
                        <m:t>)=</m:t>
                      </m:r>
                      <m:d>
                        <m:dPr>
                          <m:begChr m:val="{"/>
                          <m:endChr m:val="}"/>
                          <m:ctrlPr>
                            <a:rPr kumimoji="1" lang="en-US" altLang="zh-CN" sz="2400" b="0" i="1" smtClean="0">
                              <a:latin typeface="Cambria Math" charset="0"/>
                            </a:rPr>
                          </m:ctrlPr>
                        </m:dPr>
                        <m:e>
                          <m:r>
                            <a:rPr kumimoji="1" lang="en-US" altLang="zh-CN" sz="2400" b="0" i="1" smtClean="0">
                              <a:latin typeface="Cambria Math" charset="0"/>
                            </a:rPr>
                            <m:t>0,1,2,3,4,5</m:t>
                          </m:r>
                        </m:e>
                      </m:d>
                    </m:oMath>
                  </m:oMathPara>
                </a14:m>
                <a:endParaRPr kumimoji="1" lang="en-US" altLang="zh-CN" sz="2800" dirty="0" smtClean="0"/>
              </a:p>
            </p:txBody>
          </p:sp>
        </mc:Choice>
        <mc:Fallback xmlns="">
          <p:sp>
            <p:nvSpPr>
              <p:cNvPr id="10" name="文本框 9"/>
              <p:cNvSpPr txBox="1">
                <a:spLocks noRot="1" noChangeAspect="1" noMove="1" noResize="1" noEditPoints="1" noAdjustHandles="1" noChangeArrowheads="1" noChangeShapeType="1" noTextEdit="1"/>
              </p:cNvSpPr>
              <p:nvPr/>
            </p:nvSpPr>
            <p:spPr>
              <a:xfrm>
                <a:off x="385513" y="5105483"/>
                <a:ext cx="2890343" cy="461665"/>
              </a:xfrm>
              <a:prstGeom prst="rect">
                <a:avLst/>
              </a:prstGeom>
              <a:blipFill rotWithShape="0">
                <a:blip r:embed="rId5"/>
                <a:stretch>
                  <a:fillRect b="-18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357420" y="5626387"/>
                <a:ext cx="839031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400" i="1" smtClean="0">
                          <a:latin typeface="Cambria Math" charset="0"/>
                        </a:rPr>
                        <m:t>𝐸</m:t>
                      </m:r>
                      <m:d>
                        <m:dPr>
                          <m:ctrlPr>
                            <a:rPr kumimoji="1" lang="en-US" altLang="zh-CN" sz="2400" i="1">
                              <a:latin typeface="Cambria Math" charset="0"/>
                            </a:rPr>
                          </m:ctrlPr>
                        </m:dPr>
                        <m:e>
                          <m:r>
                            <a:rPr kumimoji="1" lang="en-US" altLang="zh-CN" sz="2400" i="1">
                              <a:latin typeface="Cambria Math" charset="0"/>
                            </a:rPr>
                            <m:t>𝐺</m:t>
                          </m:r>
                        </m:e>
                      </m:d>
                      <m:r>
                        <a:rPr kumimoji="1" lang="en-US" altLang="zh-CN" sz="2400" i="1">
                          <a:latin typeface="Cambria Math" charset="0"/>
                        </a:rPr>
                        <m:t>=</m:t>
                      </m:r>
                      <m:d>
                        <m:dPr>
                          <m:begChr m:val="{"/>
                          <m:endChr m:val="}"/>
                          <m:ctrlPr>
                            <a:rPr kumimoji="1" lang="en-US" altLang="zh-CN" sz="2400" i="1" smtClean="0">
                              <a:latin typeface="Cambria Math" charset="0"/>
                            </a:rPr>
                          </m:ctrlPr>
                        </m:dPr>
                        <m:e>
                          <m:d>
                            <m:dPr>
                              <m:ctrlPr>
                                <a:rPr kumimoji="1" lang="mr-IN" altLang="zh-CN" sz="2400" i="1" smtClean="0">
                                  <a:latin typeface="Cambria Math" charset="0"/>
                                </a:rPr>
                              </m:ctrlPr>
                            </m:dPr>
                            <m:e>
                              <m:r>
                                <a:rPr kumimoji="1" lang="en-US" altLang="zh-CN" sz="2400" b="0" i="1" smtClean="0">
                                  <a:latin typeface="Cambria Math" charset="0"/>
                                </a:rPr>
                                <m:t>0,1</m:t>
                              </m:r>
                            </m:e>
                          </m:d>
                          <m:r>
                            <a:rPr kumimoji="1" lang="en-US" altLang="zh-CN" sz="2400" b="0" i="1" smtClean="0">
                              <a:latin typeface="Cambria Math" charset="0"/>
                            </a:rPr>
                            <m:t>,</m:t>
                          </m:r>
                          <m:d>
                            <m:dPr>
                              <m:ctrlPr>
                                <a:rPr kumimoji="1" lang="mr-IN" altLang="zh-CN" sz="2400" i="1">
                                  <a:latin typeface="Cambria Math" charset="0"/>
                                </a:rPr>
                              </m:ctrlPr>
                            </m:dPr>
                            <m:e>
                              <m:r>
                                <a:rPr kumimoji="1" lang="en-US" altLang="zh-CN" sz="2400" i="1">
                                  <a:latin typeface="Cambria Math" charset="0"/>
                                </a:rPr>
                                <m:t>0,</m:t>
                              </m:r>
                              <m:r>
                                <a:rPr kumimoji="1" lang="en-US" altLang="zh-CN" sz="2400" b="0" i="1" smtClean="0">
                                  <a:latin typeface="Cambria Math" charset="0"/>
                                </a:rPr>
                                <m:t>2</m:t>
                              </m:r>
                            </m:e>
                          </m:d>
                          <m:r>
                            <a:rPr kumimoji="1" lang="en-US" altLang="zh-CN" sz="2400" i="1">
                              <a:latin typeface="Cambria Math" charset="0"/>
                            </a:rPr>
                            <m:t>,</m:t>
                          </m:r>
                          <m:d>
                            <m:dPr>
                              <m:ctrlPr>
                                <a:rPr kumimoji="1" lang="mr-IN" altLang="zh-CN" sz="2400" i="1">
                                  <a:latin typeface="Cambria Math" charset="0"/>
                                </a:rPr>
                              </m:ctrlPr>
                            </m:dPr>
                            <m:e>
                              <m:r>
                                <a:rPr kumimoji="1" lang="en-US" altLang="zh-CN" sz="2400" i="1">
                                  <a:latin typeface="Cambria Math" charset="0"/>
                                </a:rPr>
                                <m:t>0,</m:t>
                              </m:r>
                              <m:r>
                                <a:rPr kumimoji="1" lang="en-US" altLang="zh-CN" sz="2400" b="0" i="1" smtClean="0">
                                  <a:latin typeface="Cambria Math" charset="0"/>
                                </a:rPr>
                                <m:t>3</m:t>
                              </m:r>
                            </m:e>
                          </m:d>
                          <m:r>
                            <a:rPr kumimoji="1" lang="en-US" altLang="zh-CN" sz="2400" i="1">
                              <a:latin typeface="Cambria Math" charset="0"/>
                            </a:rPr>
                            <m:t>,</m:t>
                          </m:r>
                          <m:d>
                            <m:dPr>
                              <m:ctrlPr>
                                <a:rPr kumimoji="1" lang="mr-IN" altLang="zh-CN" sz="2400" i="1">
                                  <a:latin typeface="Cambria Math" charset="0"/>
                                </a:rPr>
                              </m:ctrlPr>
                            </m:dPr>
                            <m:e>
                              <m:r>
                                <a:rPr kumimoji="1" lang="en-US" altLang="zh-CN" sz="2400" b="0" i="1" smtClean="0">
                                  <a:latin typeface="Cambria Math" charset="0"/>
                                </a:rPr>
                                <m:t>0</m:t>
                              </m:r>
                              <m:r>
                                <a:rPr kumimoji="1" lang="en-US" altLang="zh-CN" sz="2400" i="1">
                                  <a:latin typeface="Cambria Math" charset="0"/>
                                </a:rPr>
                                <m:t>,</m:t>
                              </m:r>
                              <m:r>
                                <a:rPr kumimoji="1" lang="en-US" altLang="zh-CN" sz="2400" b="0" i="1" smtClean="0">
                                  <a:latin typeface="Cambria Math" charset="0"/>
                                </a:rPr>
                                <m:t>4</m:t>
                              </m:r>
                            </m:e>
                          </m:d>
                          <m:r>
                            <a:rPr kumimoji="1" lang="en-US" altLang="zh-CN" sz="2400" i="1">
                              <a:latin typeface="Cambria Math" charset="0"/>
                            </a:rPr>
                            <m:t>,</m:t>
                          </m:r>
                          <m:d>
                            <m:dPr>
                              <m:ctrlPr>
                                <a:rPr kumimoji="1" lang="mr-IN" altLang="zh-CN" sz="2400" i="1">
                                  <a:latin typeface="Cambria Math" charset="0"/>
                                </a:rPr>
                              </m:ctrlPr>
                            </m:dPr>
                            <m:e>
                              <m:r>
                                <a:rPr kumimoji="1" lang="en-US" altLang="zh-CN" sz="2400" b="0" i="1" smtClean="0">
                                  <a:latin typeface="Cambria Math" charset="0"/>
                                </a:rPr>
                                <m:t>1</m:t>
                              </m:r>
                              <m:r>
                                <a:rPr kumimoji="1" lang="en-US" altLang="zh-CN" sz="2400" i="1">
                                  <a:latin typeface="Cambria Math" charset="0"/>
                                </a:rPr>
                                <m:t>,</m:t>
                              </m:r>
                              <m:r>
                                <a:rPr kumimoji="1" lang="en-US" altLang="zh-CN" sz="2400" b="0" i="1" smtClean="0">
                                  <a:latin typeface="Cambria Math" charset="0"/>
                                </a:rPr>
                                <m:t>4</m:t>
                              </m:r>
                            </m:e>
                          </m:d>
                          <m:r>
                            <a:rPr kumimoji="1" lang="en-US" altLang="zh-CN" sz="2400" i="1">
                              <a:latin typeface="Cambria Math" charset="0"/>
                            </a:rPr>
                            <m:t>,</m:t>
                          </m:r>
                          <m:d>
                            <m:dPr>
                              <m:ctrlPr>
                                <a:rPr kumimoji="1" lang="mr-IN" altLang="zh-CN" sz="2400" i="1">
                                  <a:latin typeface="Cambria Math" charset="0"/>
                                </a:rPr>
                              </m:ctrlPr>
                            </m:dPr>
                            <m:e>
                              <m:r>
                                <a:rPr kumimoji="1" lang="en-US" altLang="zh-CN" sz="2400" b="0" i="1" smtClean="0">
                                  <a:latin typeface="Cambria Math" charset="0"/>
                                </a:rPr>
                                <m:t>2</m:t>
                              </m:r>
                              <m:r>
                                <a:rPr kumimoji="1" lang="en-US" altLang="zh-CN" sz="2400" i="1">
                                  <a:latin typeface="Cambria Math" charset="0"/>
                                </a:rPr>
                                <m:t>,</m:t>
                              </m:r>
                              <m:r>
                                <a:rPr kumimoji="1" lang="en-US" altLang="zh-CN" sz="2400" b="0" i="1" smtClean="0">
                                  <a:latin typeface="Cambria Math" charset="0"/>
                                </a:rPr>
                                <m:t>4</m:t>
                              </m:r>
                            </m:e>
                          </m:d>
                          <m:r>
                            <a:rPr kumimoji="1" lang="en-US" altLang="zh-CN" sz="2400" i="1">
                              <a:latin typeface="Cambria Math" charset="0"/>
                            </a:rPr>
                            <m:t>,</m:t>
                          </m:r>
                          <m:d>
                            <m:dPr>
                              <m:ctrlPr>
                                <a:rPr kumimoji="1" lang="mr-IN" altLang="zh-CN" sz="2400" i="1">
                                  <a:latin typeface="Cambria Math" charset="0"/>
                                </a:rPr>
                              </m:ctrlPr>
                            </m:dPr>
                            <m:e>
                              <m:r>
                                <a:rPr kumimoji="1" lang="en-US" altLang="zh-CN" sz="2400" b="0" i="1" smtClean="0">
                                  <a:latin typeface="Cambria Math" charset="0"/>
                                </a:rPr>
                                <m:t>2</m:t>
                              </m:r>
                              <m:r>
                                <a:rPr kumimoji="1" lang="en-US" altLang="zh-CN" sz="2400" i="1">
                                  <a:latin typeface="Cambria Math" charset="0"/>
                                </a:rPr>
                                <m:t>,</m:t>
                              </m:r>
                              <m:r>
                                <a:rPr kumimoji="1" lang="en-US" altLang="zh-CN" sz="2400" b="0" i="1" smtClean="0">
                                  <a:latin typeface="Cambria Math" charset="0"/>
                                </a:rPr>
                                <m:t>5</m:t>
                              </m:r>
                            </m:e>
                          </m:d>
                          <m:r>
                            <a:rPr kumimoji="1" lang="en-US" altLang="zh-CN" sz="2400" i="1">
                              <a:latin typeface="Cambria Math" charset="0"/>
                            </a:rPr>
                            <m:t>,</m:t>
                          </m:r>
                          <m:d>
                            <m:dPr>
                              <m:ctrlPr>
                                <a:rPr kumimoji="1" lang="mr-IN" altLang="zh-CN" sz="2400" i="1">
                                  <a:latin typeface="Cambria Math" charset="0"/>
                                </a:rPr>
                              </m:ctrlPr>
                            </m:dPr>
                            <m:e>
                              <m:r>
                                <a:rPr kumimoji="1" lang="en-US" altLang="zh-CN" sz="2400" b="0" i="1" smtClean="0">
                                  <a:latin typeface="Cambria Math" charset="0"/>
                                </a:rPr>
                                <m:t>3</m:t>
                              </m:r>
                              <m:r>
                                <a:rPr kumimoji="1" lang="en-US" altLang="zh-CN" sz="2400" i="1">
                                  <a:latin typeface="Cambria Math" charset="0"/>
                                </a:rPr>
                                <m:t>,</m:t>
                              </m:r>
                              <m:r>
                                <a:rPr kumimoji="1" lang="en-US" altLang="zh-CN" sz="2400" b="0" i="1" smtClean="0">
                                  <a:latin typeface="Cambria Math" charset="0"/>
                                </a:rPr>
                                <m:t>5</m:t>
                              </m:r>
                            </m:e>
                          </m:d>
                          <m:r>
                            <a:rPr kumimoji="1" lang="en-US" altLang="zh-CN" sz="2400" i="1">
                              <a:latin typeface="Cambria Math" charset="0"/>
                            </a:rPr>
                            <m:t>,</m:t>
                          </m:r>
                          <m:d>
                            <m:dPr>
                              <m:ctrlPr>
                                <a:rPr kumimoji="1" lang="mr-IN" altLang="zh-CN" sz="2400" i="1">
                                  <a:latin typeface="Cambria Math" charset="0"/>
                                </a:rPr>
                              </m:ctrlPr>
                            </m:dPr>
                            <m:e>
                              <m:r>
                                <a:rPr kumimoji="1" lang="en-US" altLang="zh-CN" sz="2400" b="0" i="1" smtClean="0">
                                  <a:latin typeface="Cambria Math" charset="0"/>
                                </a:rPr>
                                <m:t>4</m:t>
                              </m:r>
                              <m:r>
                                <a:rPr kumimoji="1" lang="en-US" altLang="zh-CN" sz="2400" i="1">
                                  <a:latin typeface="Cambria Math" charset="0"/>
                                </a:rPr>
                                <m:t>,</m:t>
                              </m:r>
                              <m:r>
                                <a:rPr kumimoji="1" lang="en-US" altLang="zh-CN" sz="2400" b="0" i="1" smtClean="0">
                                  <a:latin typeface="Cambria Math" charset="0"/>
                                </a:rPr>
                                <m:t>5</m:t>
                              </m:r>
                            </m:e>
                          </m:d>
                        </m:e>
                      </m:d>
                    </m:oMath>
                  </m:oMathPara>
                </a14:m>
                <a:endParaRPr kumimoji="1" lang="zh-CN" altLang="en-US" sz="2400" dirty="0"/>
              </a:p>
            </p:txBody>
          </p:sp>
        </mc:Choice>
        <mc:Fallback xmlns="">
          <p:sp>
            <p:nvSpPr>
              <p:cNvPr id="13" name="文本框 12"/>
              <p:cNvSpPr txBox="1">
                <a:spLocks noRot="1" noChangeAspect="1" noMove="1" noResize="1" noEditPoints="1" noAdjustHandles="1" noChangeArrowheads="1" noChangeShapeType="1" noTextEdit="1"/>
              </p:cNvSpPr>
              <p:nvPr/>
            </p:nvSpPr>
            <p:spPr>
              <a:xfrm>
                <a:off x="357420" y="5626387"/>
                <a:ext cx="8390310" cy="461665"/>
              </a:xfrm>
              <a:prstGeom prst="rect">
                <a:avLst/>
              </a:prstGeom>
              <a:blipFill rotWithShape="0">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39482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0" grpId="0"/>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1</a:t>
            </a:r>
            <a:r>
              <a:rPr lang="zh-CN" altLang="en-US" dirty="0">
                <a:latin typeface="黑体" pitchFamily="49" charset="-122"/>
                <a:ea typeface="黑体" pitchFamily="49" charset="-122"/>
              </a:rPr>
              <a:t> 深度优先搜索遍历</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2</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12" name="组 11"/>
          <p:cNvGrpSpPr/>
          <p:nvPr/>
        </p:nvGrpSpPr>
        <p:grpSpPr>
          <a:xfrm>
            <a:off x="179512" y="964527"/>
            <a:ext cx="8928992" cy="910775"/>
            <a:chOff x="179512" y="964527"/>
            <a:chExt cx="8928992" cy="910775"/>
          </a:xfrm>
        </p:grpSpPr>
        <p:sp>
          <p:nvSpPr>
            <p:cNvPr id="37"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smtClean="0">
                  <a:solidFill>
                    <a:prstClr val="white"/>
                  </a:solidFill>
                  <a:latin typeface="Microsoft YaHei" charset="-122"/>
                  <a:ea typeface="Microsoft YaHei" charset="-122"/>
                  <a:cs typeface="Microsoft YaHei" charset="-122"/>
                </a:rPr>
                <a:t>2</a:t>
              </a:r>
              <a:endParaRPr lang="en-US" sz="2400" dirty="0">
                <a:solidFill>
                  <a:prstClr val="white"/>
                </a:solidFill>
                <a:latin typeface="Microsoft YaHei" charset="-122"/>
                <a:ea typeface="Microsoft YaHei" charset="-122"/>
                <a:cs typeface="Microsoft YaHei" charset="-122"/>
              </a:endParaRPr>
            </a:p>
          </p:txBody>
        </p:sp>
        <p:sp>
          <p:nvSpPr>
            <p:cNvPr id="38" name="矩形 37"/>
            <p:cNvSpPr/>
            <p:nvPr/>
          </p:nvSpPr>
          <p:spPr>
            <a:xfrm>
              <a:off x="1043608" y="964527"/>
              <a:ext cx="8064896" cy="535531"/>
            </a:xfrm>
            <a:prstGeom prst="rect">
              <a:avLst/>
            </a:prstGeom>
          </p:spPr>
          <p:txBody>
            <a:bodyPr wrap="square">
              <a:spAutoFit/>
            </a:bodyPr>
            <a:lstStyle/>
            <a:p>
              <a:pPr>
                <a:lnSpc>
                  <a:spcPct val="120000"/>
                </a:lnSpc>
              </a:pPr>
              <a:r>
                <a:rPr lang="zh-CN" altLang="en-US" sz="2400" b="1" dirty="0" smtClean="0">
                  <a:latin typeface="Microsoft YaHei" charset="-122"/>
                  <a:ea typeface="Microsoft YaHei" charset="-122"/>
                  <a:cs typeface="Microsoft YaHei" charset="-122"/>
                </a:rPr>
                <a:t>基于邻接表的深度优先搜索遍历</a:t>
              </a:r>
              <a:endParaRPr lang="zh-CN" altLang="en-US" sz="2400" b="1" dirty="0">
                <a:latin typeface="Microsoft YaHei" charset="-122"/>
                <a:ea typeface="Microsoft YaHei" charset="-122"/>
                <a:cs typeface="Microsoft YaHei" charset="-122"/>
              </a:endParaRPr>
            </a:p>
          </p:txBody>
        </p:sp>
        <p:cxnSp>
          <p:nvCxnSpPr>
            <p:cNvPr id="39" name="直线连接符 38"/>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pic>
        <p:nvPicPr>
          <p:cNvPr id="3" name="图片 2"/>
          <p:cNvPicPr>
            <a:picLocks noChangeAspect="1"/>
          </p:cNvPicPr>
          <p:nvPr/>
        </p:nvPicPr>
        <p:blipFill>
          <a:blip r:embed="rId2"/>
          <a:stretch>
            <a:fillRect/>
          </a:stretch>
        </p:blipFill>
        <p:spPr>
          <a:xfrm>
            <a:off x="253625" y="2039142"/>
            <a:ext cx="8597900" cy="4089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13999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2</a:t>
            </a:r>
            <a:r>
              <a:rPr lang="zh-CN" altLang="en-US" dirty="0" smtClean="0">
                <a:latin typeface="黑体" pitchFamily="49" charset="-122"/>
                <a:ea typeface="黑体" pitchFamily="49" charset="-122"/>
              </a:rPr>
              <a:t> 广度优先搜索遍历</a:t>
            </a:r>
            <a:r>
              <a:rPr lang="en-US" altLang="zh-CN" dirty="0" smtClean="0">
                <a:latin typeface="黑体" pitchFamily="49" charset="-122"/>
                <a:ea typeface="黑体" pitchFamily="49" charset="-122"/>
              </a:rPr>
              <a:t>BFS</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2</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13" name="组 12"/>
          <p:cNvGrpSpPr/>
          <p:nvPr/>
        </p:nvGrpSpPr>
        <p:grpSpPr>
          <a:xfrm>
            <a:off x="168895" y="1052737"/>
            <a:ext cx="8723585" cy="4681106"/>
            <a:chOff x="168895" y="1268760"/>
            <a:chExt cx="8723585" cy="3782572"/>
          </a:xfrm>
          <a:gradFill>
            <a:gsLst>
              <a:gs pos="0">
                <a:schemeClr val="bg1"/>
              </a:gs>
              <a:gs pos="98000">
                <a:srgbClr val="02BAF8"/>
              </a:gs>
            </a:gsLst>
            <a:lin ang="9600000" scaled="0"/>
          </a:gradFill>
        </p:grpSpPr>
        <p:sp>
          <p:nvSpPr>
            <p:cNvPr id="14" name="任意多边形: 形状 8"/>
            <p:cNvSpPr/>
            <p:nvPr/>
          </p:nvSpPr>
          <p:spPr>
            <a:xfrm flipH="1">
              <a:off x="168895" y="1268760"/>
              <a:ext cx="4979168" cy="482135"/>
            </a:xfrm>
            <a:custGeom>
              <a:avLst/>
              <a:gdLst>
                <a:gd name="connsiteX0" fmla="*/ 708661 w 7696200"/>
                <a:gd name="connsiteY0" fmla="*/ 0 h 787400"/>
                <a:gd name="connsiteX1" fmla="*/ 7696200 w 7696200"/>
                <a:gd name="connsiteY1" fmla="*/ 0 h 787400"/>
                <a:gd name="connsiteX2" fmla="*/ 7696200 w 7696200"/>
                <a:gd name="connsiteY2" fmla="*/ 787400 h 787400"/>
                <a:gd name="connsiteX3" fmla="*/ 0 w 7696200"/>
                <a:gd name="connsiteY3" fmla="*/ 787400 h 787400"/>
              </a:gdLst>
              <a:ahLst/>
              <a:cxnLst>
                <a:cxn ang="0">
                  <a:pos x="connsiteX0" y="connsiteY0"/>
                </a:cxn>
                <a:cxn ang="0">
                  <a:pos x="connsiteX1" y="connsiteY1"/>
                </a:cxn>
                <a:cxn ang="0">
                  <a:pos x="connsiteX2" y="connsiteY2"/>
                </a:cxn>
                <a:cxn ang="0">
                  <a:pos x="connsiteX3" y="connsiteY3"/>
                </a:cxn>
              </a:cxnLst>
              <a:rect l="l" t="t" r="r" b="b"/>
              <a:pathLst>
                <a:path w="7696200" h="787400">
                  <a:moveTo>
                    <a:pt x="708661" y="0"/>
                  </a:moveTo>
                  <a:lnTo>
                    <a:pt x="7696200" y="0"/>
                  </a:lnTo>
                  <a:lnTo>
                    <a:pt x="7696200" y="787400"/>
                  </a:lnTo>
                  <a:lnTo>
                    <a:pt x="0" y="7874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latin typeface="Microsoft YaHei" charset="-122"/>
                  <a:ea typeface="Microsoft YaHei" charset="-122"/>
                  <a:cs typeface="Microsoft YaHei" charset="-122"/>
                </a:rPr>
                <a:t>  算法：图的广度优先搜索遍历</a:t>
              </a:r>
              <a:endParaRPr lang="zh-CN" altLang="en-US" sz="2400" dirty="0">
                <a:latin typeface="Microsoft YaHei" charset="-122"/>
                <a:ea typeface="Microsoft YaHei" charset="-122"/>
                <a:cs typeface="Microsoft YaHei" charset="-122"/>
              </a:endParaRPr>
            </a:p>
          </p:txBody>
        </p:sp>
        <p:sp>
          <p:nvSpPr>
            <p:cNvPr id="15" name="框架 14"/>
            <p:cNvSpPr/>
            <p:nvPr/>
          </p:nvSpPr>
          <p:spPr>
            <a:xfrm>
              <a:off x="179512" y="1748481"/>
              <a:ext cx="8712968" cy="3302851"/>
            </a:xfrm>
            <a:prstGeom prst="frame">
              <a:avLst>
                <a:gd name="adj1" fmla="val 0"/>
              </a:avLst>
            </a:prstGeom>
            <a:grpFill/>
            <a:ln>
              <a:solidFill>
                <a:srgbClr val="02BAF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smtClean="0">
                  <a:solidFill>
                    <a:schemeClr val="tx1"/>
                  </a:solidFill>
                  <a:latin typeface="Microsoft YaHei" charset="-122"/>
                  <a:ea typeface="Microsoft YaHei" charset="-122"/>
                  <a:cs typeface="Microsoft YaHei" charset="-122"/>
                </a:rPr>
                <a:t>（</a:t>
              </a:r>
              <a:r>
                <a:rPr kumimoji="1" lang="en-US" altLang="zh-CN" sz="2400" dirty="0" smtClean="0">
                  <a:solidFill>
                    <a:schemeClr val="tx1"/>
                  </a:solidFill>
                  <a:latin typeface="Microsoft YaHei" charset="-122"/>
                  <a:ea typeface="Microsoft YaHei" charset="-122"/>
                  <a:cs typeface="Microsoft YaHei" charset="-122"/>
                </a:rPr>
                <a:t>1</a:t>
              </a:r>
              <a:r>
                <a:rPr kumimoji="1" lang="zh-CN" altLang="en-US" sz="2400" dirty="0" smtClean="0">
                  <a:solidFill>
                    <a:schemeClr val="tx1"/>
                  </a:solidFill>
                  <a:latin typeface="Microsoft YaHei" charset="-122"/>
                  <a:ea typeface="Microsoft YaHei" charset="-122"/>
                  <a:cs typeface="Microsoft YaHei" charset="-122"/>
                </a:rPr>
                <a:t>）访问一个顶点</a:t>
              </a:r>
              <a:r>
                <a:rPr kumimoji="1" lang="en-US" altLang="zh-CN" sz="2400" dirty="0" smtClean="0">
                  <a:solidFill>
                    <a:schemeClr val="tx1"/>
                  </a:solidFill>
                  <a:latin typeface="Microsoft YaHei" charset="-122"/>
                  <a:ea typeface="Microsoft YaHei" charset="-122"/>
                  <a:cs typeface="Microsoft YaHei" charset="-122"/>
                </a:rPr>
                <a:t>v</a:t>
              </a:r>
              <a:r>
                <a:rPr kumimoji="1" lang="en-US" altLang="zh-CN" sz="2400" baseline="-25000" dirty="0" smtClean="0">
                  <a:solidFill>
                    <a:schemeClr val="tx1"/>
                  </a:solidFill>
                  <a:latin typeface="Microsoft YaHei" charset="-122"/>
                  <a:ea typeface="Microsoft YaHei" charset="-122"/>
                  <a:cs typeface="Microsoft YaHei" charset="-122"/>
                </a:rPr>
                <a:t>i</a:t>
              </a:r>
              <a:r>
                <a:rPr kumimoji="1" lang="zh-CN" altLang="en-US" sz="2400" dirty="0" smtClean="0">
                  <a:solidFill>
                    <a:schemeClr val="tx1"/>
                  </a:solidFill>
                  <a:latin typeface="Microsoft YaHei" charset="-122"/>
                  <a:ea typeface="Microsoft YaHei" charset="-122"/>
                  <a:cs typeface="Microsoft YaHei" charset="-122"/>
                </a:rPr>
                <a:t>，标记为已访问；</a:t>
              </a:r>
              <a:endParaRPr kumimoji="1" lang="en-US" altLang="zh-CN" sz="2400" dirty="0" smtClean="0">
                <a:solidFill>
                  <a:schemeClr val="tx1"/>
                </a:solidFill>
                <a:latin typeface="Microsoft YaHei" charset="-122"/>
                <a:ea typeface="Microsoft YaHei" charset="-122"/>
                <a:cs typeface="Microsoft YaHei" charset="-122"/>
              </a:endParaRPr>
            </a:p>
            <a:p>
              <a:pPr>
                <a:lnSpc>
                  <a:spcPct val="150000"/>
                </a:lnSpc>
              </a:pPr>
              <a:r>
                <a:rPr kumimoji="1" lang="zh-CN" altLang="en-US" sz="2400" dirty="0" smtClean="0">
                  <a:solidFill>
                    <a:schemeClr val="tx1"/>
                  </a:solidFill>
                  <a:latin typeface="Microsoft YaHei" charset="-122"/>
                  <a:ea typeface="Microsoft YaHei" charset="-122"/>
                  <a:cs typeface="Microsoft YaHei" charset="-122"/>
                </a:rPr>
                <a:t>（</a:t>
              </a:r>
              <a:r>
                <a:rPr kumimoji="1" lang="en-US" altLang="zh-CN" sz="2400" dirty="0" smtClean="0">
                  <a:solidFill>
                    <a:schemeClr val="tx1"/>
                  </a:solidFill>
                  <a:latin typeface="Microsoft YaHei" charset="-122"/>
                  <a:ea typeface="Microsoft YaHei" charset="-122"/>
                  <a:cs typeface="Microsoft YaHei" charset="-122"/>
                </a:rPr>
                <a:t>2</a:t>
              </a:r>
              <a:r>
                <a:rPr kumimoji="1" lang="zh-CN" altLang="en-US" sz="2400" dirty="0" smtClean="0">
                  <a:solidFill>
                    <a:schemeClr val="tx1"/>
                  </a:solidFill>
                  <a:latin typeface="Microsoft YaHei" charset="-122"/>
                  <a:ea typeface="Microsoft YaHei" charset="-122"/>
                  <a:cs typeface="Microsoft YaHei" charset="-122"/>
                </a:rPr>
                <a:t>）从</a:t>
              </a:r>
              <a:r>
                <a:rPr kumimoji="1" lang="en-US" altLang="zh-CN" sz="2400" dirty="0" smtClean="0">
                  <a:solidFill>
                    <a:schemeClr val="tx1"/>
                  </a:solidFill>
                </a:rPr>
                <a:t>v</a:t>
              </a:r>
              <a:r>
                <a:rPr kumimoji="1" lang="en-US" altLang="zh-CN" sz="2400" baseline="-25000" dirty="0" smtClean="0">
                  <a:solidFill>
                    <a:schemeClr val="tx1"/>
                  </a:solidFill>
                </a:rPr>
                <a:t>i</a:t>
              </a:r>
              <a:r>
                <a:rPr kumimoji="1" lang="zh-CN" altLang="en-US" sz="2400" dirty="0" smtClean="0">
                  <a:solidFill>
                    <a:schemeClr val="tx1"/>
                  </a:solidFill>
                  <a:latin typeface="Microsoft YaHei" charset="-122"/>
                  <a:ea typeface="Microsoft YaHei" charset="-122"/>
                  <a:cs typeface="Microsoft YaHei" charset="-122"/>
                </a:rPr>
                <a:t>的所有未访问的邻接点；</a:t>
              </a:r>
              <a:endParaRPr kumimoji="1" lang="en-US" altLang="zh-CN" sz="2400" dirty="0" smtClean="0">
                <a:solidFill>
                  <a:schemeClr val="tx1"/>
                </a:solidFill>
                <a:latin typeface="Microsoft YaHei" charset="-122"/>
                <a:ea typeface="Microsoft YaHei" charset="-122"/>
                <a:cs typeface="Microsoft YaHei" charset="-122"/>
              </a:endParaRPr>
            </a:p>
            <a:p>
              <a:pPr>
                <a:lnSpc>
                  <a:spcPct val="150000"/>
                </a:lnSpc>
              </a:pPr>
              <a:r>
                <a:rPr kumimoji="1" lang="zh-CN" altLang="en-US" sz="2400" dirty="0" smtClean="0">
                  <a:solidFill>
                    <a:schemeClr val="tx1"/>
                  </a:solidFill>
                  <a:latin typeface="Microsoft YaHei" charset="-122"/>
                  <a:ea typeface="Microsoft YaHei" charset="-122"/>
                  <a:cs typeface="Microsoft YaHei" charset="-122"/>
                </a:rPr>
                <a:t>（</a:t>
              </a:r>
              <a:r>
                <a:rPr kumimoji="1" lang="en-US" altLang="zh-CN" sz="2400" dirty="0" smtClean="0">
                  <a:solidFill>
                    <a:schemeClr val="tx1"/>
                  </a:solidFill>
                  <a:latin typeface="Microsoft YaHei" charset="-122"/>
                  <a:ea typeface="Microsoft YaHei" charset="-122"/>
                  <a:cs typeface="Microsoft YaHei" charset="-122"/>
                </a:rPr>
                <a:t>3</a:t>
              </a:r>
              <a:r>
                <a:rPr kumimoji="1" lang="zh-CN" altLang="en-US" sz="2400" dirty="0" smtClean="0">
                  <a:solidFill>
                    <a:schemeClr val="tx1"/>
                  </a:solidFill>
                  <a:latin typeface="Microsoft YaHei" charset="-122"/>
                  <a:ea typeface="Microsoft YaHei" charset="-122"/>
                  <a:cs typeface="Microsoft YaHei" charset="-122"/>
                </a:rPr>
                <a:t>）对所有（</a:t>
              </a:r>
              <a:r>
                <a:rPr kumimoji="1" lang="en-US" altLang="zh-CN" sz="2400" dirty="0" smtClean="0">
                  <a:solidFill>
                    <a:schemeClr val="tx1"/>
                  </a:solidFill>
                  <a:latin typeface="Microsoft YaHei" charset="-122"/>
                  <a:ea typeface="Microsoft YaHei" charset="-122"/>
                  <a:cs typeface="Microsoft YaHei" charset="-122"/>
                </a:rPr>
                <a:t>2</a:t>
              </a:r>
              <a:r>
                <a:rPr kumimoji="1" lang="zh-CN" altLang="en-US" sz="2400" dirty="0" smtClean="0">
                  <a:solidFill>
                    <a:schemeClr val="tx1"/>
                  </a:solidFill>
                  <a:latin typeface="Microsoft YaHei" charset="-122"/>
                  <a:ea typeface="Microsoft YaHei" charset="-122"/>
                  <a:cs typeface="Microsoft YaHei" charset="-122"/>
                </a:rPr>
                <a:t>）中的邻接点依次重复广度优先搜索；</a:t>
              </a:r>
              <a:endParaRPr kumimoji="1" lang="en-US" altLang="zh-CN" sz="2400" dirty="0" smtClean="0">
                <a:solidFill>
                  <a:schemeClr val="tx1"/>
                </a:solidFill>
                <a:latin typeface="Microsoft YaHei" charset="-122"/>
                <a:ea typeface="Microsoft YaHei" charset="-122"/>
                <a:cs typeface="Microsoft YaHei" charset="-122"/>
              </a:endParaRPr>
            </a:p>
            <a:p>
              <a:pPr>
                <a:lnSpc>
                  <a:spcPct val="150000"/>
                </a:lnSpc>
              </a:pPr>
              <a:r>
                <a:rPr kumimoji="1" lang="zh-CN" altLang="en-US" sz="2400" dirty="0" smtClean="0">
                  <a:solidFill>
                    <a:schemeClr val="tx1"/>
                  </a:solidFill>
                  <a:latin typeface="Microsoft YaHei" charset="-122"/>
                  <a:ea typeface="Microsoft YaHei" charset="-122"/>
                  <a:cs typeface="Microsoft YaHei" charset="-122"/>
                </a:rPr>
                <a:t>（</a:t>
              </a:r>
              <a:r>
                <a:rPr kumimoji="1" lang="en-US" altLang="zh-CN" sz="2400" dirty="0" smtClean="0">
                  <a:solidFill>
                    <a:schemeClr val="tx1"/>
                  </a:solidFill>
                  <a:latin typeface="Microsoft YaHei" charset="-122"/>
                  <a:ea typeface="Microsoft YaHei" charset="-122"/>
                  <a:cs typeface="Microsoft YaHei" charset="-122"/>
                </a:rPr>
                <a:t>4</a:t>
              </a:r>
              <a:r>
                <a:rPr kumimoji="1" lang="zh-CN" altLang="en-US" sz="2400" dirty="0" smtClean="0">
                  <a:solidFill>
                    <a:schemeClr val="tx1"/>
                  </a:solidFill>
                  <a:latin typeface="Microsoft YaHei" charset="-122"/>
                  <a:ea typeface="Microsoft YaHei" charset="-122"/>
                  <a:cs typeface="Microsoft YaHei" charset="-122"/>
                </a:rPr>
                <a:t>）直至所有的顶点访问过结束</a:t>
              </a:r>
              <a:endParaRPr kumimoji="1" lang="zh-CN" altLang="en-US" sz="2400" dirty="0">
                <a:solidFill>
                  <a:schemeClr val="tx1"/>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177138958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2</a:t>
            </a:r>
            <a:r>
              <a:rPr lang="zh-CN" altLang="en-US" dirty="0">
                <a:latin typeface="黑体" pitchFamily="49" charset="-122"/>
                <a:ea typeface="黑体" pitchFamily="49" charset="-122"/>
              </a:rPr>
              <a:t> 广度优先搜索遍历</a:t>
            </a:r>
            <a:r>
              <a:rPr lang="en-US" altLang="zh-CN" dirty="0">
                <a:latin typeface="黑体" pitchFamily="49" charset="-122"/>
                <a:ea typeface="黑体" pitchFamily="49" charset="-122"/>
              </a:rPr>
              <a:t>BFS</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2</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78" name="组 77"/>
          <p:cNvGrpSpPr/>
          <p:nvPr/>
        </p:nvGrpSpPr>
        <p:grpSpPr>
          <a:xfrm>
            <a:off x="1115616" y="797524"/>
            <a:ext cx="7239112" cy="4722069"/>
            <a:chOff x="1115616" y="797524"/>
            <a:chExt cx="7239112" cy="4722069"/>
          </a:xfrm>
        </p:grpSpPr>
        <p:sp>
          <p:nvSpPr>
            <p:cNvPr id="40" name="弧 39"/>
            <p:cNvSpPr/>
            <p:nvPr/>
          </p:nvSpPr>
          <p:spPr>
            <a:xfrm rot="4745946">
              <a:off x="1680439" y="398986"/>
              <a:ext cx="2028162" cy="2825238"/>
            </a:xfrm>
            <a:prstGeom prst="arc">
              <a:avLst/>
            </a:prstGeom>
            <a:ln w="28575">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nvGrpSpPr>
            <p:cNvPr id="76" name="组 75"/>
            <p:cNvGrpSpPr/>
            <p:nvPr/>
          </p:nvGrpSpPr>
          <p:grpSpPr>
            <a:xfrm>
              <a:off x="1115616" y="1052736"/>
              <a:ext cx="7239112" cy="4466857"/>
              <a:chOff x="1115616" y="1412776"/>
              <a:chExt cx="7239112" cy="4466857"/>
            </a:xfrm>
          </p:grpSpPr>
          <p:sp>
            <p:nvSpPr>
              <p:cNvPr id="8" name="同心圆 7"/>
              <p:cNvSpPr/>
              <p:nvPr/>
            </p:nvSpPr>
            <p:spPr>
              <a:xfrm>
                <a:off x="4024739" y="1412776"/>
                <a:ext cx="583265" cy="588321"/>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0</a:t>
                </a:r>
                <a:endParaRPr kumimoji="1" lang="zh-CN" altLang="en-US" dirty="0">
                  <a:solidFill>
                    <a:schemeClr val="tx1"/>
                  </a:solidFill>
                </a:endParaRPr>
              </a:p>
            </p:txBody>
          </p:sp>
          <p:sp>
            <p:nvSpPr>
              <p:cNvPr id="10" name="同心圆 9"/>
              <p:cNvSpPr/>
              <p:nvPr/>
            </p:nvSpPr>
            <p:spPr>
              <a:xfrm>
                <a:off x="1115616" y="4171463"/>
                <a:ext cx="583265" cy="588321"/>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3</a:t>
                </a:r>
                <a:endParaRPr kumimoji="1" lang="zh-CN" altLang="en-US" dirty="0">
                  <a:solidFill>
                    <a:schemeClr val="tx1"/>
                  </a:solidFill>
                </a:endParaRPr>
              </a:p>
            </p:txBody>
          </p:sp>
          <p:sp>
            <p:nvSpPr>
              <p:cNvPr id="11" name="同心圆 10"/>
              <p:cNvSpPr/>
              <p:nvPr/>
            </p:nvSpPr>
            <p:spPr>
              <a:xfrm>
                <a:off x="6263741" y="2252701"/>
                <a:ext cx="583265" cy="588321"/>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2</a:t>
                </a:r>
                <a:endParaRPr kumimoji="1" lang="zh-CN" altLang="en-US" dirty="0">
                  <a:solidFill>
                    <a:schemeClr val="tx1"/>
                  </a:solidFill>
                </a:endParaRPr>
              </a:p>
            </p:txBody>
          </p:sp>
          <p:sp>
            <p:nvSpPr>
              <p:cNvPr id="12" name="同心圆 11"/>
              <p:cNvSpPr/>
              <p:nvPr/>
            </p:nvSpPr>
            <p:spPr>
              <a:xfrm>
                <a:off x="5560087" y="3583142"/>
                <a:ext cx="583265" cy="588321"/>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5</a:t>
                </a:r>
                <a:endParaRPr kumimoji="1" lang="zh-CN" altLang="en-US" dirty="0">
                  <a:solidFill>
                    <a:schemeClr val="tx1"/>
                  </a:solidFill>
                </a:endParaRPr>
              </a:p>
            </p:txBody>
          </p:sp>
          <p:sp>
            <p:nvSpPr>
              <p:cNvPr id="16" name="同心圆 15"/>
              <p:cNvSpPr/>
              <p:nvPr/>
            </p:nvSpPr>
            <p:spPr>
              <a:xfrm>
                <a:off x="2267744" y="2841022"/>
                <a:ext cx="583265" cy="588321"/>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1</a:t>
                </a:r>
                <a:endParaRPr kumimoji="1" lang="zh-CN" altLang="en-US" dirty="0">
                  <a:solidFill>
                    <a:schemeClr val="tx1"/>
                  </a:solidFill>
                </a:endParaRPr>
              </a:p>
            </p:txBody>
          </p:sp>
          <p:sp>
            <p:nvSpPr>
              <p:cNvPr id="19" name="同心圆 18"/>
              <p:cNvSpPr/>
              <p:nvPr/>
            </p:nvSpPr>
            <p:spPr>
              <a:xfrm>
                <a:off x="3254255" y="4257622"/>
                <a:ext cx="583265" cy="588321"/>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4</a:t>
                </a:r>
                <a:endParaRPr kumimoji="1" lang="zh-CN" altLang="en-US" dirty="0">
                  <a:solidFill>
                    <a:schemeClr val="tx1"/>
                  </a:solidFill>
                </a:endParaRPr>
              </a:p>
            </p:txBody>
          </p:sp>
          <p:sp>
            <p:nvSpPr>
              <p:cNvPr id="33" name="弧 32"/>
              <p:cNvSpPr/>
              <p:nvPr/>
            </p:nvSpPr>
            <p:spPr>
              <a:xfrm rot="15899622">
                <a:off x="3054514" y="1282606"/>
                <a:ext cx="2028162" cy="2825238"/>
              </a:xfrm>
              <a:prstGeom prst="arc">
                <a:avLst/>
              </a:prstGeom>
              <a:ln w="28575">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6" name="同心圆 35"/>
              <p:cNvSpPr/>
              <p:nvPr/>
            </p:nvSpPr>
            <p:spPr>
              <a:xfrm>
                <a:off x="2308203" y="5291312"/>
                <a:ext cx="583265" cy="588321"/>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7</a:t>
                </a:r>
                <a:endParaRPr kumimoji="1" lang="zh-CN" altLang="en-US" dirty="0">
                  <a:solidFill>
                    <a:schemeClr val="tx1"/>
                  </a:solidFill>
                </a:endParaRPr>
              </a:p>
            </p:txBody>
          </p:sp>
          <p:sp>
            <p:nvSpPr>
              <p:cNvPr id="37" name="同心圆 36"/>
              <p:cNvSpPr/>
              <p:nvPr/>
            </p:nvSpPr>
            <p:spPr>
              <a:xfrm>
                <a:off x="7771463" y="3569516"/>
                <a:ext cx="583265" cy="588321"/>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6</a:t>
                </a:r>
                <a:endParaRPr kumimoji="1" lang="zh-CN" altLang="en-US" dirty="0">
                  <a:solidFill>
                    <a:schemeClr val="tx1"/>
                  </a:solidFill>
                </a:endParaRPr>
              </a:p>
            </p:txBody>
          </p:sp>
          <p:sp>
            <p:nvSpPr>
              <p:cNvPr id="39" name="同心圆 38"/>
              <p:cNvSpPr/>
              <p:nvPr/>
            </p:nvSpPr>
            <p:spPr>
              <a:xfrm>
                <a:off x="6660232" y="4697532"/>
                <a:ext cx="583265" cy="588321"/>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8</a:t>
                </a:r>
                <a:endParaRPr kumimoji="1" lang="zh-CN" altLang="en-US" dirty="0">
                  <a:solidFill>
                    <a:schemeClr val="tx1"/>
                  </a:solidFill>
                </a:endParaRPr>
              </a:p>
            </p:txBody>
          </p:sp>
          <p:cxnSp>
            <p:nvCxnSpPr>
              <p:cNvPr id="13" name="直线箭头连接符 12"/>
              <p:cNvCxnSpPr/>
              <p:nvPr/>
            </p:nvCxnSpPr>
            <p:spPr>
              <a:xfrm>
                <a:off x="4552575" y="1901363"/>
                <a:ext cx="1741154" cy="631923"/>
              </a:xfrm>
              <a:prstGeom prst="straightConnector1">
                <a:avLst/>
              </a:prstGeom>
              <a:ln w="28575">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直线箭头连接符 54"/>
              <p:cNvCxnSpPr>
                <a:stCxn id="11" idx="5"/>
                <a:endCxn id="37" idx="1"/>
              </p:cNvCxnSpPr>
              <p:nvPr/>
            </p:nvCxnSpPr>
            <p:spPr>
              <a:xfrm>
                <a:off x="6761589" y="2754864"/>
                <a:ext cx="1095291" cy="900810"/>
              </a:xfrm>
              <a:prstGeom prst="straightConnector1">
                <a:avLst/>
              </a:prstGeom>
              <a:ln w="28575">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直线箭头连接符 55"/>
              <p:cNvCxnSpPr>
                <a:stCxn id="11" idx="3"/>
                <a:endCxn id="12" idx="7"/>
              </p:cNvCxnSpPr>
              <p:nvPr/>
            </p:nvCxnSpPr>
            <p:spPr>
              <a:xfrm flipH="1">
                <a:off x="6057935" y="2754864"/>
                <a:ext cx="291223" cy="914436"/>
              </a:xfrm>
              <a:prstGeom prst="straightConnector1">
                <a:avLst/>
              </a:prstGeom>
              <a:ln w="28575">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直线箭头连接符 56"/>
              <p:cNvCxnSpPr>
                <a:stCxn id="37" idx="3"/>
                <a:endCxn id="39" idx="7"/>
              </p:cNvCxnSpPr>
              <p:nvPr/>
            </p:nvCxnSpPr>
            <p:spPr>
              <a:xfrm flipH="1">
                <a:off x="7158080" y="4071679"/>
                <a:ext cx="698800" cy="712011"/>
              </a:xfrm>
              <a:prstGeom prst="straightConnector1">
                <a:avLst/>
              </a:prstGeom>
              <a:ln w="28575">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直线箭头连接符 57"/>
              <p:cNvCxnSpPr>
                <a:stCxn id="12" idx="5"/>
                <a:endCxn id="39" idx="1"/>
              </p:cNvCxnSpPr>
              <p:nvPr/>
            </p:nvCxnSpPr>
            <p:spPr>
              <a:xfrm>
                <a:off x="6057935" y="4085305"/>
                <a:ext cx="687714" cy="698385"/>
              </a:xfrm>
              <a:prstGeom prst="straightConnector1">
                <a:avLst/>
              </a:prstGeom>
              <a:ln w="28575">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线箭头连接符 58"/>
              <p:cNvCxnSpPr>
                <a:stCxn id="16" idx="5"/>
                <a:endCxn id="12" idx="2"/>
              </p:cNvCxnSpPr>
              <p:nvPr/>
            </p:nvCxnSpPr>
            <p:spPr>
              <a:xfrm>
                <a:off x="2765592" y="3343185"/>
                <a:ext cx="2794495" cy="534118"/>
              </a:xfrm>
              <a:prstGeom prst="straightConnector1">
                <a:avLst/>
              </a:prstGeom>
              <a:ln w="28575">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直线箭头连接符 59"/>
              <p:cNvCxnSpPr>
                <a:stCxn id="16" idx="4"/>
                <a:endCxn id="19" idx="1"/>
              </p:cNvCxnSpPr>
              <p:nvPr/>
            </p:nvCxnSpPr>
            <p:spPr>
              <a:xfrm>
                <a:off x="2559377" y="3429343"/>
                <a:ext cx="780295" cy="914437"/>
              </a:xfrm>
              <a:prstGeom prst="straightConnector1">
                <a:avLst/>
              </a:prstGeom>
              <a:ln w="28575">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直线箭头连接符 60"/>
              <p:cNvCxnSpPr>
                <a:stCxn id="16" idx="3"/>
                <a:endCxn id="10" idx="0"/>
              </p:cNvCxnSpPr>
              <p:nvPr/>
            </p:nvCxnSpPr>
            <p:spPr>
              <a:xfrm flipH="1">
                <a:off x="1407249" y="3343185"/>
                <a:ext cx="945912" cy="828278"/>
              </a:xfrm>
              <a:prstGeom prst="straightConnector1">
                <a:avLst/>
              </a:prstGeom>
              <a:ln w="28575">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直线箭头连接符 63"/>
              <p:cNvCxnSpPr>
                <a:stCxn id="19" idx="3"/>
                <a:endCxn id="36" idx="7"/>
              </p:cNvCxnSpPr>
              <p:nvPr/>
            </p:nvCxnSpPr>
            <p:spPr>
              <a:xfrm flipH="1">
                <a:off x="2806051" y="4759785"/>
                <a:ext cx="533621" cy="617685"/>
              </a:xfrm>
              <a:prstGeom prst="straightConnector1">
                <a:avLst/>
              </a:prstGeom>
              <a:ln w="28575">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线箭头连接符 66"/>
              <p:cNvCxnSpPr>
                <a:stCxn id="10" idx="5"/>
                <a:endCxn id="36" idx="1"/>
              </p:cNvCxnSpPr>
              <p:nvPr/>
            </p:nvCxnSpPr>
            <p:spPr>
              <a:xfrm>
                <a:off x="1613464" y="4673626"/>
                <a:ext cx="780156" cy="703844"/>
              </a:xfrm>
              <a:prstGeom prst="straightConnector1">
                <a:avLst/>
              </a:prstGeom>
              <a:ln w="28575">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sp>
        <p:nvSpPr>
          <p:cNvPr id="79" name="同心圆 78"/>
          <p:cNvSpPr/>
          <p:nvPr/>
        </p:nvSpPr>
        <p:spPr>
          <a:xfrm>
            <a:off x="4024739" y="1052736"/>
            <a:ext cx="583265" cy="588321"/>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80" name="同心圆 79"/>
          <p:cNvSpPr/>
          <p:nvPr/>
        </p:nvSpPr>
        <p:spPr>
          <a:xfrm>
            <a:off x="2281237" y="2476219"/>
            <a:ext cx="583265" cy="588321"/>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aphicFrame>
        <p:nvGraphicFramePr>
          <p:cNvPr id="82" name="表格 81"/>
          <p:cNvGraphicFramePr>
            <a:graphicFrameLocks noGrp="1"/>
          </p:cNvGraphicFramePr>
          <p:nvPr>
            <p:extLst>
              <p:ext uri="{D42A27DB-BD31-4B8C-83A1-F6EECF244321}">
                <p14:modId xmlns:p14="http://schemas.microsoft.com/office/powerpoint/2010/main" val="906798935"/>
              </p:ext>
            </p:extLst>
          </p:nvPr>
        </p:nvGraphicFramePr>
        <p:xfrm>
          <a:off x="72016" y="5760601"/>
          <a:ext cx="8964480" cy="820718"/>
        </p:xfrm>
        <a:graphic>
          <a:graphicData uri="http://schemas.openxmlformats.org/drawingml/2006/table">
            <a:tbl>
              <a:tblPr firstRow="1" bandRow="1">
                <a:tableStyleId>{5C22544A-7EE6-4342-B048-85BDC9FD1C3A}</a:tableStyleId>
              </a:tblPr>
              <a:tblGrid>
                <a:gridCol w="896448"/>
                <a:gridCol w="896448"/>
                <a:gridCol w="896448"/>
                <a:gridCol w="896448"/>
                <a:gridCol w="896448"/>
                <a:gridCol w="896448"/>
                <a:gridCol w="896448"/>
                <a:gridCol w="896448"/>
                <a:gridCol w="896448"/>
                <a:gridCol w="896448"/>
              </a:tblGrid>
              <a:tr h="410359">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r>
              <a:tr h="410359">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0</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1</a:t>
                      </a:r>
                      <a:endParaRPr lang="zh-CN" altLang="en-US" baseline="-25000" dirty="0" smtClean="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2</a:t>
                      </a:r>
                      <a:endParaRPr lang="zh-CN" altLang="en-US" baseline="-25000" dirty="0" smtClean="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4</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5</a:t>
                      </a:r>
                      <a:endParaRPr lang="zh-CN" altLang="en-US" dirty="0" smtClean="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baseline="0"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max-1</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r>
            </a:tbl>
          </a:graphicData>
        </a:graphic>
      </p:graphicFrame>
      <p:graphicFrame>
        <p:nvGraphicFramePr>
          <p:cNvPr id="83" name="表格 82"/>
          <p:cNvGraphicFramePr>
            <a:graphicFrameLocks noGrp="1"/>
          </p:cNvGraphicFramePr>
          <p:nvPr>
            <p:extLst>
              <p:ext uri="{D42A27DB-BD31-4B8C-83A1-F6EECF244321}">
                <p14:modId xmlns:p14="http://schemas.microsoft.com/office/powerpoint/2010/main" val="1549912254"/>
              </p:ext>
            </p:extLst>
          </p:nvPr>
        </p:nvGraphicFramePr>
        <p:xfrm>
          <a:off x="72016" y="5760601"/>
          <a:ext cx="8964480" cy="820718"/>
        </p:xfrm>
        <a:graphic>
          <a:graphicData uri="http://schemas.openxmlformats.org/drawingml/2006/table">
            <a:tbl>
              <a:tblPr firstRow="1" bandRow="1">
                <a:tableStyleId>{5C22544A-7EE6-4342-B048-85BDC9FD1C3A}</a:tableStyleId>
              </a:tblPr>
              <a:tblGrid>
                <a:gridCol w="896448"/>
                <a:gridCol w="896448"/>
                <a:gridCol w="896448"/>
                <a:gridCol w="896448"/>
                <a:gridCol w="896448"/>
                <a:gridCol w="896448"/>
                <a:gridCol w="896448"/>
                <a:gridCol w="896448"/>
                <a:gridCol w="896448"/>
                <a:gridCol w="896448"/>
              </a:tblGrid>
              <a:tr h="410359">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0</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r>
              <a:tr h="410359">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0</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1</a:t>
                      </a:r>
                      <a:endParaRPr lang="zh-CN" altLang="en-US" baseline="-25000" dirty="0" smtClean="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2</a:t>
                      </a:r>
                      <a:endParaRPr lang="zh-CN" altLang="en-US" baseline="-25000" dirty="0" smtClean="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4</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5</a:t>
                      </a:r>
                      <a:endParaRPr lang="zh-CN" altLang="en-US" dirty="0" smtClean="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baseline="0"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max-1</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r>
            </a:tbl>
          </a:graphicData>
        </a:graphic>
      </p:graphicFrame>
      <p:graphicFrame>
        <p:nvGraphicFramePr>
          <p:cNvPr id="84" name="表格 83"/>
          <p:cNvGraphicFramePr>
            <a:graphicFrameLocks noGrp="1"/>
          </p:cNvGraphicFramePr>
          <p:nvPr>
            <p:extLst>
              <p:ext uri="{D42A27DB-BD31-4B8C-83A1-F6EECF244321}">
                <p14:modId xmlns:p14="http://schemas.microsoft.com/office/powerpoint/2010/main" val="263952529"/>
              </p:ext>
            </p:extLst>
          </p:nvPr>
        </p:nvGraphicFramePr>
        <p:xfrm>
          <a:off x="72016" y="5760601"/>
          <a:ext cx="8964480" cy="820718"/>
        </p:xfrm>
        <a:graphic>
          <a:graphicData uri="http://schemas.openxmlformats.org/drawingml/2006/table">
            <a:tbl>
              <a:tblPr firstRow="1" bandRow="1">
                <a:tableStyleId>{5C22544A-7EE6-4342-B048-85BDC9FD1C3A}</a:tableStyleId>
              </a:tblPr>
              <a:tblGrid>
                <a:gridCol w="896448"/>
                <a:gridCol w="896448"/>
                <a:gridCol w="896448"/>
                <a:gridCol w="896448"/>
                <a:gridCol w="896448"/>
                <a:gridCol w="896448"/>
                <a:gridCol w="896448"/>
                <a:gridCol w="896448"/>
                <a:gridCol w="896448"/>
                <a:gridCol w="896448"/>
              </a:tblGrid>
              <a:tr h="410359">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r>
              <a:tr h="410359">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0</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1</a:t>
                      </a:r>
                      <a:endParaRPr lang="zh-CN" altLang="en-US" baseline="-25000" dirty="0" smtClean="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2</a:t>
                      </a:r>
                      <a:endParaRPr lang="zh-CN" altLang="en-US" baseline="-25000" dirty="0" smtClean="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4</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5</a:t>
                      </a:r>
                      <a:endParaRPr lang="zh-CN" altLang="en-US" dirty="0" smtClean="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baseline="0"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max-1</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r>
            </a:tbl>
          </a:graphicData>
        </a:graphic>
      </p:graphicFrame>
      <p:graphicFrame>
        <p:nvGraphicFramePr>
          <p:cNvPr id="85" name="表格 84"/>
          <p:cNvGraphicFramePr>
            <a:graphicFrameLocks noGrp="1"/>
          </p:cNvGraphicFramePr>
          <p:nvPr>
            <p:extLst>
              <p:ext uri="{D42A27DB-BD31-4B8C-83A1-F6EECF244321}">
                <p14:modId xmlns:p14="http://schemas.microsoft.com/office/powerpoint/2010/main" val="526691163"/>
              </p:ext>
            </p:extLst>
          </p:nvPr>
        </p:nvGraphicFramePr>
        <p:xfrm>
          <a:off x="72016" y="5760601"/>
          <a:ext cx="8964480" cy="820718"/>
        </p:xfrm>
        <a:graphic>
          <a:graphicData uri="http://schemas.openxmlformats.org/drawingml/2006/table">
            <a:tbl>
              <a:tblPr firstRow="1" bandRow="1">
                <a:tableStyleId>{5C22544A-7EE6-4342-B048-85BDC9FD1C3A}</a:tableStyleId>
              </a:tblPr>
              <a:tblGrid>
                <a:gridCol w="896448"/>
                <a:gridCol w="896448"/>
                <a:gridCol w="896448"/>
                <a:gridCol w="896448"/>
                <a:gridCol w="896448"/>
                <a:gridCol w="896448"/>
                <a:gridCol w="896448"/>
                <a:gridCol w="896448"/>
                <a:gridCol w="896448"/>
                <a:gridCol w="896448"/>
              </a:tblGrid>
              <a:tr h="410359">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1</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r>
              <a:tr h="410359">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0</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1</a:t>
                      </a:r>
                      <a:endParaRPr lang="zh-CN" altLang="en-US" baseline="-25000" dirty="0" smtClean="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2</a:t>
                      </a:r>
                      <a:endParaRPr lang="zh-CN" altLang="en-US" baseline="-25000" dirty="0" smtClean="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4</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5</a:t>
                      </a:r>
                      <a:endParaRPr lang="zh-CN" altLang="en-US" dirty="0" smtClean="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baseline="0"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max-1</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r>
            </a:tbl>
          </a:graphicData>
        </a:graphic>
      </p:graphicFrame>
      <p:graphicFrame>
        <p:nvGraphicFramePr>
          <p:cNvPr id="86" name="表格 85"/>
          <p:cNvGraphicFramePr>
            <a:graphicFrameLocks noGrp="1"/>
          </p:cNvGraphicFramePr>
          <p:nvPr>
            <p:extLst>
              <p:ext uri="{D42A27DB-BD31-4B8C-83A1-F6EECF244321}">
                <p14:modId xmlns:p14="http://schemas.microsoft.com/office/powerpoint/2010/main" val="995935211"/>
              </p:ext>
            </p:extLst>
          </p:nvPr>
        </p:nvGraphicFramePr>
        <p:xfrm>
          <a:off x="72016" y="5764277"/>
          <a:ext cx="8964480" cy="820718"/>
        </p:xfrm>
        <a:graphic>
          <a:graphicData uri="http://schemas.openxmlformats.org/drawingml/2006/table">
            <a:tbl>
              <a:tblPr firstRow="1" bandRow="1">
                <a:tableStyleId>{5C22544A-7EE6-4342-B048-85BDC9FD1C3A}</a:tableStyleId>
              </a:tblPr>
              <a:tblGrid>
                <a:gridCol w="896448"/>
                <a:gridCol w="896448"/>
                <a:gridCol w="896448"/>
                <a:gridCol w="896448"/>
                <a:gridCol w="896448"/>
                <a:gridCol w="896448"/>
                <a:gridCol w="896448"/>
                <a:gridCol w="896448"/>
                <a:gridCol w="896448"/>
                <a:gridCol w="896448"/>
              </a:tblGrid>
              <a:tr h="410359">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1</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2</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r>
              <a:tr h="410359">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0</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1</a:t>
                      </a:r>
                      <a:endParaRPr lang="zh-CN" altLang="en-US" baseline="-25000" dirty="0" smtClean="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2</a:t>
                      </a:r>
                      <a:endParaRPr lang="zh-CN" altLang="en-US" baseline="-25000" dirty="0" smtClean="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4</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5</a:t>
                      </a:r>
                      <a:endParaRPr lang="zh-CN" altLang="en-US" dirty="0" smtClean="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baseline="0"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max-1</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r>
            </a:tbl>
          </a:graphicData>
        </a:graphic>
      </p:graphicFrame>
      <p:sp>
        <p:nvSpPr>
          <p:cNvPr id="87" name="同心圆 86"/>
          <p:cNvSpPr/>
          <p:nvPr/>
        </p:nvSpPr>
        <p:spPr>
          <a:xfrm>
            <a:off x="6263741" y="1901995"/>
            <a:ext cx="583265" cy="588321"/>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aphicFrame>
        <p:nvGraphicFramePr>
          <p:cNvPr id="88" name="表格 87"/>
          <p:cNvGraphicFramePr>
            <a:graphicFrameLocks noGrp="1"/>
          </p:cNvGraphicFramePr>
          <p:nvPr>
            <p:extLst>
              <p:ext uri="{D42A27DB-BD31-4B8C-83A1-F6EECF244321}">
                <p14:modId xmlns:p14="http://schemas.microsoft.com/office/powerpoint/2010/main" val="81168961"/>
              </p:ext>
            </p:extLst>
          </p:nvPr>
        </p:nvGraphicFramePr>
        <p:xfrm>
          <a:off x="72016" y="5764277"/>
          <a:ext cx="8964480" cy="820718"/>
        </p:xfrm>
        <a:graphic>
          <a:graphicData uri="http://schemas.openxmlformats.org/drawingml/2006/table">
            <a:tbl>
              <a:tblPr firstRow="1" bandRow="1">
                <a:tableStyleId>{5C22544A-7EE6-4342-B048-85BDC9FD1C3A}</a:tableStyleId>
              </a:tblPr>
              <a:tblGrid>
                <a:gridCol w="896448"/>
                <a:gridCol w="896448"/>
                <a:gridCol w="896448"/>
                <a:gridCol w="896448"/>
                <a:gridCol w="896448"/>
                <a:gridCol w="896448"/>
                <a:gridCol w="896448"/>
                <a:gridCol w="896448"/>
                <a:gridCol w="896448"/>
                <a:gridCol w="896448"/>
              </a:tblGrid>
              <a:tr h="410359">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2</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r>
              <a:tr h="410359">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0</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1</a:t>
                      </a:r>
                      <a:endParaRPr lang="zh-CN" altLang="en-US" baseline="-25000" dirty="0" smtClean="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2</a:t>
                      </a:r>
                      <a:endParaRPr lang="zh-CN" altLang="en-US" baseline="-25000" dirty="0" smtClean="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4</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5</a:t>
                      </a:r>
                      <a:endParaRPr lang="zh-CN" altLang="en-US" dirty="0" smtClean="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baseline="0"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max-1</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r>
            </a:tbl>
          </a:graphicData>
        </a:graphic>
      </p:graphicFrame>
      <p:graphicFrame>
        <p:nvGraphicFramePr>
          <p:cNvPr id="89" name="表格 88"/>
          <p:cNvGraphicFramePr>
            <a:graphicFrameLocks noGrp="1"/>
          </p:cNvGraphicFramePr>
          <p:nvPr>
            <p:extLst>
              <p:ext uri="{D42A27DB-BD31-4B8C-83A1-F6EECF244321}">
                <p14:modId xmlns:p14="http://schemas.microsoft.com/office/powerpoint/2010/main" val="1924048741"/>
              </p:ext>
            </p:extLst>
          </p:nvPr>
        </p:nvGraphicFramePr>
        <p:xfrm>
          <a:off x="72016" y="5764277"/>
          <a:ext cx="8964480" cy="820718"/>
        </p:xfrm>
        <a:graphic>
          <a:graphicData uri="http://schemas.openxmlformats.org/drawingml/2006/table">
            <a:tbl>
              <a:tblPr firstRow="1" bandRow="1">
                <a:tableStyleId>{5C22544A-7EE6-4342-B048-85BDC9FD1C3A}</a:tableStyleId>
              </a:tblPr>
              <a:tblGrid>
                <a:gridCol w="896448"/>
                <a:gridCol w="896448"/>
                <a:gridCol w="896448"/>
                <a:gridCol w="896448"/>
                <a:gridCol w="896448"/>
                <a:gridCol w="896448"/>
                <a:gridCol w="896448"/>
                <a:gridCol w="896448"/>
                <a:gridCol w="896448"/>
                <a:gridCol w="896448"/>
              </a:tblGrid>
              <a:tr h="410359">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2</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3</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4</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5</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r>
              <a:tr h="410359">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0</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1</a:t>
                      </a:r>
                      <a:endParaRPr lang="zh-CN" altLang="en-US" baseline="-25000" dirty="0" smtClean="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2</a:t>
                      </a:r>
                      <a:endParaRPr lang="zh-CN" altLang="en-US" baseline="-25000" dirty="0" smtClean="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4</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5</a:t>
                      </a:r>
                      <a:endParaRPr lang="zh-CN" altLang="en-US" dirty="0" smtClean="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baseline="0"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max-1</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r>
            </a:tbl>
          </a:graphicData>
        </a:graphic>
      </p:graphicFrame>
      <p:sp>
        <p:nvSpPr>
          <p:cNvPr id="90" name="同心圆 89"/>
          <p:cNvSpPr/>
          <p:nvPr/>
        </p:nvSpPr>
        <p:spPr>
          <a:xfrm>
            <a:off x="1115616" y="3797797"/>
            <a:ext cx="583265" cy="588321"/>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91" name="同心圆 90"/>
          <p:cNvSpPr/>
          <p:nvPr/>
        </p:nvSpPr>
        <p:spPr>
          <a:xfrm>
            <a:off x="3266413" y="3896718"/>
            <a:ext cx="583265" cy="588321"/>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92" name="同心圆 91"/>
          <p:cNvSpPr/>
          <p:nvPr/>
        </p:nvSpPr>
        <p:spPr>
          <a:xfrm>
            <a:off x="5564320" y="3216036"/>
            <a:ext cx="583265" cy="588321"/>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aphicFrame>
        <p:nvGraphicFramePr>
          <p:cNvPr id="93" name="表格 92"/>
          <p:cNvGraphicFramePr>
            <a:graphicFrameLocks noGrp="1"/>
          </p:cNvGraphicFramePr>
          <p:nvPr>
            <p:extLst>
              <p:ext uri="{D42A27DB-BD31-4B8C-83A1-F6EECF244321}">
                <p14:modId xmlns:p14="http://schemas.microsoft.com/office/powerpoint/2010/main" val="1730744070"/>
              </p:ext>
            </p:extLst>
          </p:nvPr>
        </p:nvGraphicFramePr>
        <p:xfrm>
          <a:off x="72016" y="5757970"/>
          <a:ext cx="8964480" cy="820718"/>
        </p:xfrm>
        <a:graphic>
          <a:graphicData uri="http://schemas.openxmlformats.org/drawingml/2006/table">
            <a:tbl>
              <a:tblPr firstRow="1" bandRow="1">
                <a:tableStyleId>{5C22544A-7EE6-4342-B048-85BDC9FD1C3A}</a:tableStyleId>
              </a:tblPr>
              <a:tblGrid>
                <a:gridCol w="896448"/>
                <a:gridCol w="896448"/>
                <a:gridCol w="896448"/>
                <a:gridCol w="896448"/>
                <a:gridCol w="896448"/>
                <a:gridCol w="896448"/>
                <a:gridCol w="896448"/>
                <a:gridCol w="896448"/>
                <a:gridCol w="896448"/>
                <a:gridCol w="896448"/>
              </a:tblGrid>
              <a:tr h="410359">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3</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4</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5</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r>
              <a:tr h="410359">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0</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1</a:t>
                      </a:r>
                      <a:endParaRPr lang="zh-CN" altLang="en-US" baseline="-25000" dirty="0" smtClean="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2</a:t>
                      </a:r>
                      <a:endParaRPr lang="zh-CN" altLang="en-US" baseline="-25000" dirty="0" smtClean="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4</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5</a:t>
                      </a:r>
                      <a:endParaRPr lang="zh-CN" altLang="en-US" dirty="0" smtClean="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baseline="0"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max-1</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r>
            </a:tbl>
          </a:graphicData>
        </a:graphic>
      </p:graphicFrame>
      <p:graphicFrame>
        <p:nvGraphicFramePr>
          <p:cNvPr id="94" name="表格 93"/>
          <p:cNvGraphicFramePr>
            <a:graphicFrameLocks noGrp="1"/>
          </p:cNvGraphicFramePr>
          <p:nvPr>
            <p:extLst>
              <p:ext uri="{D42A27DB-BD31-4B8C-83A1-F6EECF244321}">
                <p14:modId xmlns:p14="http://schemas.microsoft.com/office/powerpoint/2010/main" val="99300369"/>
              </p:ext>
            </p:extLst>
          </p:nvPr>
        </p:nvGraphicFramePr>
        <p:xfrm>
          <a:off x="72016" y="5764277"/>
          <a:ext cx="8964480" cy="820718"/>
        </p:xfrm>
        <a:graphic>
          <a:graphicData uri="http://schemas.openxmlformats.org/drawingml/2006/table">
            <a:tbl>
              <a:tblPr firstRow="1" bandRow="1">
                <a:tableStyleId>{5C22544A-7EE6-4342-B048-85BDC9FD1C3A}</a:tableStyleId>
              </a:tblPr>
              <a:tblGrid>
                <a:gridCol w="896448"/>
                <a:gridCol w="896448"/>
                <a:gridCol w="896448"/>
                <a:gridCol w="896448"/>
                <a:gridCol w="896448"/>
                <a:gridCol w="896448"/>
                <a:gridCol w="896448"/>
                <a:gridCol w="896448"/>
                <a:gridCol w="896448"/>
                <a:gridCol w="896448"/>
              </a:tblGrid>
              <a:tr h="410359">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3</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4</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5</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6</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r>
              <a:tr h="410359">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0</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1</a:t>
                      </a:r>
                      <a:endParaRPr lang="zh-CN" altLang="en-US" baseline="-25000" dirty="0" smtClean="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2</a:t>
                      </a:r>
                      <a:endParaRPr lang="zh-CN" altLang="en-US" baseline="-25000" dirty="0" smtClean="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4</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5</a:t>
                      </a:r>
                      <a:endParaRPr lang="zh-CN" altLang="en-US" dirty="0" smtClean="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baseline="0"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max-1</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r>
            </a:tbl>
          </a:graphicData>
        </a:graphic>
      </p:graphicFrame>
      <p:sp>
        <p:nvSpPr>
          <p:cNvPr id="95" name="同心圆 94"/>
          <p:cNvSpPr/>
          <p:nvPr/>
        </p:nvSpPr>
        <p:spPr>
          <a:xfrm>
            <a:off x="7768344" y="3200142"/>
            <a:ext cx="583265" cy="588321"/>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aphicFrame>
        <p:nvGraphicFramePr>
          <p:cNvPr id="96" name="表格 95"/>
          <p:cNvGraphicFramePr>
            <a:graphicFrameLocks noGrp="1"/>
          </p:cNvGraphicFramePr>
          <p:nvPr>
            <p:extLst>
              <p:ext uri="{D42A27DB-BD31-4B8C-83A1-F6EECF244321}">
                <p14:modId xmlns:p14="http://schemas.microsoft.com/office/powerpoint/2010/main" val="504368030"/>
              </p:ext>
            </p:extLst>
          </p:nvPr>
        </p:nvGraphicFramePr>
        <p:xfrm>
          <a:off x="72016" y="5757970"/>
          <a:ext cx="8964480" cy="820718"/>
        </p:xfrm>
        <a:graphic>
          <a:graphicData uri="http://schemas.openxmlformats.org/drawingml/2006/table">
            <a:tbl>
              <a:tblPr firstRow="1" bandRow="1">
                <a:tableStyleId>{5C22544A-7EE6-4342-B048-85BDC9FD1C3A}</a:tableStyleId>
              </a:tblPr>
              <a:tblGrid>
                <a:gridCol w="896448"/>
                <a:gridCol w="896448"/>
                <a:gridCol w="896448"/>
                <a:gridCol w="896448"/>
                <a:gridCol w="896448"/>
                <a:gridCol w="896448"/>
                <a:gridCol w="896448"/>
                <a:gridCol w="896448"/>
                <a:gridCol w="896448"/>
                <a:gridCol w="896448"/>
              </a:tblGrid>
              <a:tr h="410359">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4</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5</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6</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r>
              <a:tr h="410359">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0</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1</a:t>
                      </a:r>
                      <a:endParaRPr lang="zh-CN" altLang="en-US" baseline="-25000" dirty="0" smtClean="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2</a:t>
                      </a:r>
                      <a:endParaRPr lang="zh-CN" altLang="en-US" baseline="-25000" dirty="0" smtClean="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4</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5</a:t>
                      </a:r>
                      <a:endParaRPr lang="zh-CN" altLang="en-US" dirty="0" smtClean="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baseline="0"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max-1</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r>
            </a:tbl>
          </a:graphicData>
        </a:graphic>
      </p:graphicFrame>
      <p:sp>
        <p:nvSpPr>
          <p:cNvPr id="97" name="同心圆 96"/>
          <p:cNvSpPr/>
          <p:nvPr/>
        </p:nvSpPr>
        <p:spPr>
          <a:xfrm>
            <a:off x="2308202" y="4938643"/>
            <a:ext cx="583265" cy="588321"/>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aphicFrame>
        <p:nvGraphicFramePr>
          <p:cNvPr id="98" name="表格 97"/>
          <p:cNvGraphicFramePr>
            <a:graphicFrameLocks noGrp="1"/>
          </p:cNvGraphicFramePr>
          <p:nvPr>
            <p:extLst>
              <p:ext uri="{D42A27DB-BD31-4B8C-83A1-F6EECF244321}">
                <p14:modId xmlns:p14="http://schemas.microsoft.com/office/powerpoint/2010/main" val="1663343704"/>
              </p:ext>
            </p:extLst>
          </p:nvPr>
        </p:nvGraphicFramePr>
        <p:xfrm>
          <a:off x="72016" y="5757970"/>
          <a:ext cx="8964480" cy="820718"/>
        </p:xfrm>
        <a:graphic>
          <a:graphicData uri="http://schemas.openxmlformats.org/drawingml/2006/table">
            <a:tbl>
              <a:tblPr firstRow="1" bandRow="1">
                <a:tableStyleId>{5C22544A-7EE6-4342-B048-85BDC9FD1C3A}</a:tableStyleId>
              </a:tblPr>
              <a:tblGrid>
                <a:gridCol w="896448"/>
                <a:gridCol w="896448"/>
                <a:gridCol w="896448"/>
                <a:gridCol w="896448"/>
                <a:gridCol w="896448"/>
                <a:gridCol w="896448"/>
                <a:gridCol w="896448"/>
                <a:gridCol w="896448"/>
                <a:gridCol w="896448"/>
                <a:gridCol w="896448"/>
              </a:tblGrid>
              <a:tr h="410359">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4</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5</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6</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7</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r>
              <a:tr h="410359">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0</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1</a:t>
                      </a:r>
                      <a:endParaRPr lang="zh-CN" altLang="en-US" baseline="-25000" dirty="0" smtClean="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2</a:t>
                      </a:r>
                      <a:endParaRPr lang="zh-CN" altLang="en-US" baseline="-25000" dirty="0" smtClean="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4</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5</a:t>
                      </a:r>
                      <a:endParaRPr lang="zh-CN" altLang="en-US" dirty="0" smtClean="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baseline="0"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max-1</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r>
            </a:tbl>
          </a:graphicData>
        </a:graphic>
      </p:graphicFrame>
      <p:graphicFrame>
        <p:nvGraphicFramePr>
          <p:cNvPr id="99" name="表格 98"/>
          <p:cNvGraphicFramePr>
            <a:graphicFrameLocks noGrp="1"/>
          </p:cNvGraphicFramePr>
          <p:nvPr>
            <p:extLst>
              <p:ext uri="{D42A27DB-BD31-4B8C-83A1-F6EECF244321}">
                <p14:modId xmlns:p14="http://schemas.microsoft.com/office/powerpoint/2010/main" val="1231479720"/>
              </p:ext>
            </p:extLst>
          </p:nvPr>
        </p:nvGraphicFramePr>
        <p:xfrm>
          <a:off x="76132" y="5764277"/>
          <a:ext cx="8964480" cy="820718"/>
        </p:xfrm>
        <a:graphic>
          <a:graphicData uri="http://schemas.openxmlformats.org/drawingml/2006/table">
            <a:tbl>
              <a:tblPr firstRow="1" bandRow="1">
                <a:tableStyleId>{5C22544A-7EE6-4342-B048-85BDC9FD1C3A}</a:tableStyleId>
              </a:tblPr>
              <a:tblGrid>
                <a:gridCol w="896448"/>
                <a:gridCol w="896448"/>
                <a:gridCol w="896448"/>
                <a:gridCol w="896448"/>
                <a:gridCol w="896448"/>
                <a:gridCol w="896448"/>
                <a:gridCol w="896448"/>
                <a:gridCol w="896448"/>
                <a:gridCol w="896448"/>
                <a:gridCol w="896448"/>
              </a:tblGrid>
              <a:tr h="410359">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5</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6</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r>
              <a:tr h="410359">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0</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1</a:t>
                      </a:r>
                      <a:endParaRPr lang="zh-CN" altLang="en-US" baseline="-25000" dirty="0" smtClean="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2</a:t>
                      </a:r>
                      <a:endParaRPr lang="zh-CN" altLang="en-US" baseline="-25000" dirty="0" smtClean="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4</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5</a:t>
                      </a:r>
                      <a:endParaRPr lang="zh-CN" altLang="en-US" dirty="0" smtClean="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baseline="0"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max-1</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r>
            </a:tbl>
          </a:graphicData>
        </a:graphic>
      </p:graphicFrame>
      <p:graphicFrame>
        <p:nvGraphicFramePr>
          <p:cNvPr id="100" name="表格 99"/>
          <p:cNvGraphicFramePr>
            <a:graphicFrameLocks noGrp="1"/>
          </p:cNvGraphicFramePr>
          <p:nvPr>
            <p:extLst>
              <p:ext uri="{D42A27DB-BD31-4B8C-83A1-F6EECF244321}">
                <p14:modId xmlns:p14="http://schemas.microsoft.com/office/powerpoint/2010/main" val="908475753"/>
              </p:ext>
            </p:extLst>
          </p:nvPr>
        </p:nvGraphicFramePr>
        <p:xfrm>
          <a:off x="72016" y="5757970"/>
          <a:ext cx="8964480" cy="820718"/>
        </p:xfrm>
        <a:graphic>
          <a:graphicData uri="http://schemas.openxmlformats.org/drawingml/2006/table">
            <a:tbl>
              <a:tblPr firstRow="1" bandRow="1">
                <a:tableStyleId>{5C22544A-7EE6-4342-B048-85BDC9FD1C3A}</a:tableStyleId>
              </a:tblPr>
              <a:tblGrid>
                <a:gridCol w="896448"/>
                <a:gridCol w="896448"/>
                <a:gridCol w="896448"/>
                <a:gridCol w="896448"/>
                <a:gridCol w="896448"/>
                <a:gridCol w="896448"/>
                <a:gridCol w="896448"/>
                <a:gridCol w="896448"/>
                <a:gridCol w="896448"/>
                <a:gridCol w="896448"/>
              </a:tblGrid>
              <a:tr h="410359">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6</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7</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r>
              <a:tr h="410359">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0</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1</a:t>
                      </a:r>
                      <a:endParaRPr lang="zh-CN" altLang="en-US" baseline="-25000" dirty="0" smtClean="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2</a:t>
                      </a:r>
                      <a:endParaRPr lang="zh-CN" altLang="en-US" baseline="-25000" dirty="0" smtClean="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4</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5</a:t>
                      </a:r>
                      <a:endParaRPr lang="zh-CN" altLang="en-US" dirty="0" smtClean="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baseline="0"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max-1</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r>
            </a:tbl>
          </a:graphicData>
        </a:graphic>
      </p:graphicFrame>
      <p:sp>
        <p:nvSpPr>
          <p:cNvPr id="101" name="同心圆 100"/>
          <p:cNvSpPr/>
          <p:nvPr/>
        </p:nvSpPr>
        <p:spPr>
          <a:xfrm>
            <a:off x="6655999" y="4330726"/>
            <a:ext cx="583265" cy="588321"/>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aphicFrame>
        <p:nvGraphicFramePr>
          <p:cNvPr id="102" name="表格 101"/>
          <p:cNvGraphicFramePr>
            <a:graphicFrameLocks noGrp="1"/>
          </p:cNvGraphicFramePr>
          <p:nvPr>
            <p:extLst>
              <p:ext uri="{D42A27DB-BD31-4B8C-83A1-F6EECF244321}">
                <p14:modId xmlns:p14="http://schemas.microsoft.com/office/powerpoint/2010/main" val="255056524"/>
              </p:ext>
            </p:extLst>
          </p:nvPr>
        </p:nvGraphicFramePr>
        <p:xfrm>
          <a:off x="72016" y="5757970"/>
          <a:ext cx="8964480" cy="820718"/>
        </p:xfrm>
        <a:graphic>
          <a:graphicData uri="http://schemas.openxmlformats.org/drawingml/2006/table">
            <a:tbl>
              <a:tblPr firstRow="1" bandRow="1">
                <a:tableStyleId>{5C22544A-7EE6-4342-B048-85BDC9FD1C3A}</a:tableStyleId>
              </a:tblPr>
              <a:tblGrid>
                <a:gridCol w="896448"/>
                <a:gridCol w="896448"/>
                <a:gridCol w="896448"/>
                <a:gridCol w="896448"/>
                <a:gridCol w="896448"/>
                <a:gridCol w="896448"/>
                <a:gridCol w="896448"/>
                <a:gridCol w="896448"/>
                <a:gridCol w="896448"/>
                <a:gridCol w="896448"/>
              </a:tblGrid>
              <a:tr h="410359">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6</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7</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8</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r>
              <a:tr h="410359">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0</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1</a:t>
                      </a:r>
                      <a:endParaRPr lang="zh-CN" altLang="en-US" baseline="-25000" dirty="0" smtClean="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2</a:t>
                      </a:r>
                      <a:endParaRPr lang="zh-CN" altLang="en-US" baseline="-25000" dirty="0" smtClean="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4</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5</a:t>
                      </a:r>
                      <a:endParaRPr lang="zh-CN" altLang="en-US" dirty="0" smtClean="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baseline="0"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max-1</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r>
            </a:tbl>
          </a:graphicData>
        </a:graphic>
      </p:graphicFrame>
    </p:spTree>
    <p:extLst>
      <p:ext uri="{BB962C8B-B14F-4D97-AF65-F5344CB8AC3E}">
        <p14:creationId xmlns:p14="http://schemas.microsoft.com/office/powerpoint/2010/main" val="2094426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9"/>
                                        </p:tgtEl>
                                        <p:attrNameLst>
                                          <p:attrName>style.visibility</p:attrName>
                                        </p:attrNameLst>
                                      </p:cBhvr>
                                      <p:to>
                                        <p:strVal val="visible"/>
                                      </p:to>
                                    </p:set>
                                    <p:anim calcmode="lin" valueType="num">
                                      <p:cBhvr additive="base">
                                        <p:cTn id="21" dur="500" fill="hold"/>
                                        <p:tgtEl>
                                          <p:spTgt spid="79"/>
                                        </p:tgtEl>
                                        <p:attrNameLst>
                                          <p:attrName>ppt_x</p:attrName>
                                        </p:attrNameLst>
                                      </p:cBhvr>
                                      <p:tavLst>
                                        <p:tav tm="0">
                                          <p:val>
                                            <p:strVal val="#ppt_x"/>
                                          </p:val>
                                        </p:tav>
                                        <p:tav tm="100000">
                                          <p:val>
                                            <p:strVal val="#ppt_x"/>
                                          </p:val>
                                        </p:tav>
                                      </p:tavLst>
                                    </p:anim>
                                    <p:anim calcmode="lin" valueType="num">
                                      <p:cBhvr additive="base">
                                        <p:cTn id="22"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0"/>
                                        </p:tgtEl>
                                        <p:attrNameLst>
                                          <p:attrName>style.visibility</p:attrName>
                                        </p:attrNameLst>
                                      </p:cBhvr>
                                      <p:to>
                                        <p:strVal val="visible"/>
                                      </p:to>
                                    </p:set>
                                    <p:anim calcmode="lin" valueType="num">
                                      <p:cBhvr additive="base">
                                        <p:cTn id="31" dur="500" fill="hold"/>
                                        <p:tgtEl>
                                          <p:spTgt spid="80"/>
                                        </p:tgtEl>
                                        <p:attrNameLst>
                                          <p:attrName>ppt_x</p:attrName>
                                        </p:attrNameLst>
                                      </p:cBhvr>
                                      <p:tavLst>
                                        <p:tav tm="0">
                                          <p:val>
                                            <p:strVal val="#ppt_x"/>
                                          </p:val>
                                        </p:tav>
                                        <p:tav tm="100000">
                                          <p:val>
                                            <p:strVal val="#ppt_x"/>
                                          </p:val>
                                        </p:tav>
                                      </p:tavLst>
                                    </p:anim>
                                    <p:anim calcmode="lin" valueType="num">
                                      <p:cBhvr additive="base">
                                        <p:cTn id="32"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87"/>
                                        </p:tgtEl>
                                        <p:attrNameLst>
                                          <p:attrName>style.visibility</p:attrName>
                                        </p:attrNameLst>
                                      </p:cBhvr>
                                      <p:to>
                                        <p:strVal val="visible"/>
                                      </p:to>
                                    </p:set>
                                    <p:anim calcmode="lin" valueType="num">
                                      <p:cBhvr additive="base">
                                        <p:cTn id="41" dur="500" fill="hold"/>
                                        <p:tgtEl>
                                          <p:spTgt spid="87"/>
                                        </p:tgtEl>
                                        <p:attrNameLst>
                                          <p:attrName>ppt_x</p:attrName>
                                        </p:attrNameLst>
                                      </p:cBhvr>
                                      <p:tavLst>
                                        <p:tav tm="0">
                                          <p:val>
                                            <p:strVal val="#ppt_x"/>
                                          </p:val>
                                        </p:tav>
                                        <p:tav tm="100000">
                                          <p:val>
                                            <p:strVal val="#ppt_x"/>
                                          </p:val>
                                        </p:tav>
                                      </p:tavLst>
                                    </p:anim>
                                    <p:anim calcmode="lin" valueType="num">
                                      <p:cBhvr additive="base">
                                        <p:cTn id="42"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90"/>
                                        </p:tgtEl>
                                        <p:attrNameLst>
                                          <p:attrName>style.visibility</p:attrName>
                                        </p:attrNameLst>
                                      </p:cBhvr>
                                      <p:to>
                                        <p:strVal val="visible"/>
                                      </p:to>
                                    </p:set>
                                    <p:anim calcmode="lin" valueType="num">
                                      <p:cBhvr additive="base">
                                        <p:cTn id="55" dur="500" fill="hold"/>
                                        <p:tgtEl>
                                          <p:spTgt spid="90"/>
                                        </p:tgtEl>
                                        <p:attrNameLst>
                                          <p:attrName>ppt_x</p:attrName>
                                        </p:attrNameLst>
                                      </p:cBhvr>
                                      <p:tavLst>
                                        <p:tav tm="0">
                                          <p:val>
                                            <p:strVal val="#ppt_x"/>
                                          </p:val>
                                        </p:tav>
                                        <p:tav tm="100000">
                                          <p:val>
                                            <p:strVal val="#ppt_x"/>
                                          </p:val>
                                        </p:tav>
                                      </p:tavLst>
                                    </p:anim>
                                    <p:anim calcmode="lin" valueType="num">
                                      <p:cBhvr additive="base">
                                        <p:cTn id="56"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91"/>
                                        </p:tgtEl>
                                        <p:attrNameLst>
                                          <p:attrName>style.visibility</p:attrName>
                                        </p:attrNameLst>
                                      </p:cBhvr>
                                      <p:to>
                                        <p:strVal val="visible"/>
                                      </p:to>
                                    </p:set>
                                    <p:anim calcmode="lin" valueType="num">
                                      <p:cBhvr additive="base">
                                        <p:cTn id="61" dur="500" fill="hold"/>
                                        <p:tgtEl>
                                          <p:spTgt spid="91"/>
                                        </p:tgtEl>
                                        <p:attrNameLst>
                                          <p:attrName>ppt_x</p:attrName>
                                        </p:attrNameLst>
                                      </p:cBhvr>
                                      <p:tavLst>
                                        <p:tav tm="0">
                                          <p:val>
                                            <p:strVal val="#ppt_x"/>
                                          </p:val>
                                        </p:tav>
                                        <p:tav tm="100000">
                                          <p:val>
                                            <p:strVal val="#ppt_x"/>
                                          </p:val>
                                        </p:tav>
                                      </p:tavLst>
                                    </p:anim>
                                    <p:anim calcmode="lin" valueType="num">
                                      <p:cBhvr additive="base">
                                        <p:cTn id="6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92"/>
                                        </p:tgtEl>
                                        <p:attrNameLst>
                                          <p:attrName>style.visibility</p:attrName>
                                        </p:attrNameLst>
                                      </p:cBhvr>
                                      <p:to>
                                        <p:strVal val="visible"/>
                                      </p:to>
                                    </p:set>
                                    <p:anim calcmode="lin" valueType="num">
                                      <p:cBhvr additive="base">
                                        <p:cTn id="67" dur="500" fill="hold"/>
                                        <p:tgtEl>
                                          <p:spTgt spid="92"/>
                                        </p:tgtEl>
                                        <p:attrNameLst>
                                          <p:attrName>ppt_x</p:attrName>
                                        </p:attrNameLst>
                                      </p:cBhvr>
                                      <p:tavLst>
                                        <p:tav tm="0">
                                          <p:val>
                                            <p:strVal val="#ppt_x"/>
                                          </p:val>
                                        </p:tav>
                                        <p:tav tm="100000">
                                          <p:val>
                                            <p:strVal val="#ppt_x"/>
                                          </p:val>
                                        </p:tav>
                                      </p:tavLst>
                                    </p:anim>
                                    <p:anim calcmode="lin" valueType="num">
                                      <p:cBhvr additive="base">
                                        <p:cTn id="68"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9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9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95"/>
                                        </p:tgtEl>
                                        <p:attrNameLst>
                                          <p:attrName>style.visibility</p:attrName>
                                        </p:attrNameLst>
                                      </p:cBhvr>
                                      <p:to>
                                        <p:strVal val="visible"/>
                                      </p:to>
                                    </p:set>
                                    <p:anim calcmode="lin" valueType="num">
                                      <p:cBhvr additive="base">
                                        <p:cTn id="81" dur="500" fill="hold"/>
                                        <p:tgtEl>
                                          <p:spTgt spid="95"/>
                                        </p:tgtEl>
                                        <p:attrNameLst>
                                          <p:attrName>ppt_x</p:attrName>
                                        </p:attrNameLst>
                                      </p:cBhvr>
                                      <p:tavLst>
                                        <p:tav tm="0">
                                          <p:val>
                                            <p:strVal val="#ppt_x"/>
                                          </p:val>
                                        </p:tav>
                                        <p:tav tm="100000">
                                          <p:val>
                                            <p:strVal val="#ppt_x"/>
                                          </p:val>
                                        </p:tav>
                                      </p:tavLst>
                                    </p:anim>
                                    <p:anim calcmode="lin" valueType="num">
                                      <p:cBhvr additive="base">
                                        <p:cTn id="82"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9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97"/>
                                        </p:tgtEl>
                                        <p:attrNameLst>
                                          <p:attrName>style.visibility</p:attrName>
                                        </p:attrNameLst>
                                      </p:cBhvr>
                                      <p:to>
                                        <p:strVal val="visible"/>
                                      </p:to>
                                    </p:set>
                                    <p:anim calcmode="lin" valueType="num">
                                      <p:cBhvr additive="base">
                                        <p:cTn id="91" dur="500" fill="hold"/>
                                        <p:tgtEl>
                                          <p:spTgt spid="97"/>
                                        </p:tgtEl>
                                        <p:attrNameLst>
                                          <p:attrName>ppt_x</p:attrName>
                                        </p:attrNameLst>
                                      </p:cBhvr>
                                      <p:tavLst>
                                        <p:tav tm="0">
                                          <p:val>
                                            <p:strVal val="#ppt_x"/>
                                          </p:val>
                                        </p:tav>
                                        <p:tav tm="100000">
                                          <p:val>
                                            <p:strVal val="#ppt_x"/>
                                          </p:val>
                                        </p:tav>
                                      </p:tavLst>
                                    </p:anim>
                                    <p:anim calcmode="lin" valueType="num">
                                      <p:cBhvr additive="base">
                                        <p:cTn id="92"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98"/>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99"/>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100"/>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101"/>
                                        </p:tgtEl>
                                        <p:attrNameLst>
                                          <p:attrName>style.visibility</p:attrName>
                                        </p:attrNameLst>
                                      </p:cBhvr>
                                      <p:to>
                                        <p:strVal val="visible"/>
                                      </p:to>
                                    </p:set>
                                    <p:anim calcmode="lin" valueType="num">
                                      <p:cBhvr additive="base">
                                        <p:cTn id="109" dur="500" fill="hold"/>
                                        <p:tgtEl>
                                          <p:spTgt spid="101"/>
                                        </p:tgtEl>
                                        <p:attrNameLst>
                                          <p:attrName>ppt_x</p:attrName>
                                        </p:attrNameLst>
                                      </p:cBhvr>
                                      <p:tavLst>
                                        <p:tav tm="0">
                                          <p:val>
                                            <p:strVal val="#ppt_x"/>
                                          </p:val>
                                        </p:tav>
                                        <p:tav tm="100000">
                                          <p:val>
                                            <p:strVal val="#ppt_x"/>
                                          </p:val>
                                        </p:tav>
                                      </p:tavLst>
                                    </p:anim>
                                    <p:anim calcmode="lin" valueType="num">
                                      <p:cBhvr additive="base">
                                        <p:cTn id="110"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0" animBg="1"/>
      <p:bldP spid="87" grpId="0" animBg="1"/>
      <p:bldP spid="90" grpId="0" animBg="1"/>
      <p:bldP spid="91" grpId="0" animBg="1"/>
      <p:bldP spid="92" grpId="0" animBg="1"/>
      <p:bldP spid="95" grpId="0" animBg="1"/>
      <p:bldP spid="97" grpId="0" animBg="1"/>
      <p:bldP spid="10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2</a:t>
            </a:r>
            <a:r>
              <a:rPr lang="zh-CN" altLang="en-US" dirty="0" smtClean="0">
                <a:latin typeface="黑体" pitchFamily="49" charset="-122"/>
                <a:ea typeface="黑体" pitchFamily="49" charset="-122"/>
              </a:rPr>
              <a:t> 广度</a:t>
            </a:r>
            <a:r>
              <a:rPr lang="zh-CN" altLang="en-US" dirty="0">
                <a:latin typeface="黑体" pitchFamily="49" charset="-122"/>
                <a:ea typeface="黑体" pitchFamily="49" charset="-122"/>
              </a:rPr>
              <a:t>优先搜索遍历</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2</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12" name="组 11"/>
          <p:cNvGrpSpPr/>
          <p:nvPr/>
        </p:nvGrpSpPr>
        <p:grpSpPr>
          <a:xfrm>
            <a:off x="179512" y="964527"/>
            <a:ext cx="8928992" cy="910775"/>
            <a:chOff x="179512" y="964527"/>
            <a:chExt cx="8928992" cy="910775"/>
          </a:xfrm>
        </p:grpSpPr>
        <p:sp>
          <p:nvSpPr>
            <p:cNvPr id="37"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smtClean="0">
                  <a:solidFill>
                    <a:prstClr val="white"/>
                  </a:solidFill>
                  <a:latin typeface="Microsoft YaHei" charset="-122"/>
                  <a:ea typeface="Microsoft YaHei" charset="-122"/>
                  <a:cs typeface="Microsoft YaHei" charset="-122"/>
                </a:rPr>
                <a:t>1</a:t>
              </a:r>
              <a:endParaRPr lang="en-US" sz="2400" dirty="0">
                <a:solidFill>
                  <a:prstClr val="white"/>
                </a:solidFill>
                <a:latin typeface="Microsoft YaHei" charset="-122"/>
                <a:ea typeface="Microsoft YaHei" charset="-122"/>
                <a:cs typeface="Microsoft YaHei" charset="-122"/>
              </a:endParaRPr>
            </a:p>
          </p:txBody>
        </p:sp>
        <p:sp>
          <p:nvSpPr>
            <p:cNvPr id="38" name="矩形 37"/>
            <p:cNvSpPr/>
            <p:nvPr/>
          </p:nvSpPr>
          <p:spPr>
            <a:xfrm>
              <a:off x="1043608" y="964527"/>
              <a:ext cx="8064896" cy="535531"/>
            </a:xfrm>
            <a:prstGeom prst="rect">
              <a:avLst/>
            </a:prstGeom>
          </p:spPr>
          <p:txBody>
            <a:bodyPr wrap="square">
              <a:spAutoFit/>
            </a:bodyPr>
            <a:lstStyle/>
            <a:p>
              <a:pPr>
                <a:lnSpc>
                  <a:spcPct val="120000"/>
                </a:lnSpc>
              </a:pPr>
              <a:r>
                <a:rPr lang="zh-CN" altLang="en-US" sz="2400" b="1" dirty="0" smtClean="0">
                  <a:latin typeface="Microsoft YaHei" charset="-122"/>
                  <a:ea typeface="Microsoft YaHei" charset="-122"/>
                  <a:cs typeface="Microsoft YaHei" charset="-122"/>
                </a:rPr>
                <a:t>基于邻接矩阵的广度优先搜索遍历</a:t>
              </a:r>
              <a:endParaRPr lang="zh-CN" altLang="en-US" sz="2400" b="1" dirty="0">
                <a:latin typeface="Microsoft YaHei" charset="-122"/>
                <a:ea typeface="Microsoft YaHei" charset="-122"/>
                <a:cs typeface="Microsoft YaHei" charset="-122"/>
              </a:endParaRPr>
            </a:p>
          </p:txBody>
        </p:sp>
        <p:cxnSp>
          <p:nvCxnSpPr>
            <p:cNvPr id="39" name="直线连接符 38"/>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pic>
        <p:nvPicPr>
          <p:cNvPr id="3" name="图片 2"/>
          <p:cNvPicPr>
            <a:picLocks noChangeAspect="1"/>
          </p:cNvPicPr>
          <p:nvPr/>
        </p:nvPicPr>
        <p:blipFill>
          <a:blip r:embed="rId2"/>
          <a:stretch>
            <a:fillRect/>
          </a:stretch>
        </p:blipFill>
        <p:spPr>
          <a:xfrm>
            <a:off x="1290972" y="1556792"/>
            <a:ext cx="7164288" cy="52209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82823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2</a:t>
            </a:r>
            <a:r>
              <a:rPr lang="zh-CN" altLang="en-US" dirty="0" smtClean="0">
                <a:latin typeface="黑体" pitchFamily="49" charset="-122"/>
                <a:ea typeface="黑体" pitchFamily="49" charset="-122"/>
              </a:rPr>
              <a:t> 广度</a:t>
            </a:r>
            <a:r>
              <a:rPr lang="zh-CN" altLang="en-US" dirty="0">
                <a:latin typeface="黑体" pitchFamily="49" charset="-122"/>
                <a:ea typeface="黑体" pitchFamily="49" charset="-122"/>
              </a:rPr>
              <a:t>优先搜索遍历</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2</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12" name="组 11"/>
          <p:cNvGrpSpPr/>
          <p:nvPr/>
        </p:nvGrpSpPr>
        <p:grpSpPr>
          <a:xfrm>
            <a:off x="179512" y="964527"/>
            <a:ext cx="8928992" cy="910775"/>
            <a:chOff x="179512" y="964527"/>
            <a:chExt cx="8928992" cy="910775"/>
          </a:xfrm>
        </p:grpSpPr>
        <p:sp>
          <p:nvSpPr>
            <p:cNvPr id="37"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smtClean="0">
                  <a:solidFill>
                    <a:prstClr val="white"/>
                  </a:solidFill>
                  <a:latin typeface="Microsoft YaHei" charset="-122"/>
                  <a:ea typeface="Microsoft YaHei" charset="-122"/>
                  <a:cs typeface="Microsoft YaHei" charset="-122"/>
                </a:rPr>
                <a:t>2</a:t>
              </a:r>
              <a:endParaRPr lang="en-US" sz="2400" dirty="0">
                <a:solidFill>
                  <a:prstClr val="white"/>
                </a:solidFill>
                <a:latin typeface="Microsoft YaHei" charset="-122"/>
                <a:ea typeface="Microsoft YaHei" charset="-122"/>
                <a:cs typeface="Microsoft YaHei" charset="-122"/>
              </a:endParaRPr>
            </a:p>
          </p:txBody>
        </p:sp>
        <p:sp>
          <p:nvSpPr>
            <p:cNvPr id="38" name="矩形 37"/>
            <p:cNvSpPr/>
            <p:nvPr/>
          </p:nvSpPr>
          <p:spPr>
            <a:xfrm>
              <a:off x="1043608" y="964527"/>
              <a:ext cx="8064896" cy="535531"/>
            </a:xfrm>
            <a:prstGeom prst="rect">
              <a:avLst/>
            </a:prstGeom>
          </p:spPr>
          <p:txBody>
            <a:bodyPr wrap="square">
              <a:spAutoFit/>
            </a:bodyPr>
            <a:lstStyle/>
            <a:p>
              <a:pPr>
                <a:lnSpc>
                  <a:spcPct val="120000"/>
                </a:lnSpc>
              </a:pPr>
              <a:r>
                <a:rPr lang="zh-CN" altLang="en-US" sz="2400" b="1" dirty="0" smtClean="0">
                  <a:latin typeface="Microsoft YaHei" charset="-122"/>
                  <a:ea typeface="Microsoft YaHei" charset="-122"/>
                  <a:cs typeface="Microsoft YaHei" charset="-122"/>
                </a:rPr>
                <a:t>基于邻接表的广度优先搜索遍历</a:t>
              </a:r>
              <a:endParaRPr lang="zh-CN" altLang="en-US" sz="2400" b="1" dirty="0">
                <a:latin typeface="Microsoft YaHei" charset="-122"/>
                <a:ea typeface="Microsoft YaHei" charset="-122"/>
                <a:cs typeface="Microsoft YaHei" charset="-122"/>
              </a:endParaRPr>
            </a:p>
          </p:txBody>
        </p:sp>
        <p:cxnSp>
          <p:nvCxnSpPr>
            <p:cNvPr id="39" name="直线连接符 38"/>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pic>
        <p:nvPicPr>
          <p:cNvPr id="6" name="图片 5"/>
          <p:cNvPicPr>
            <a:picLocks noChangeAspect="1"/>
          </p:cNvPicPr>
          <p:nvPr/>
        </p:nvPicPr>
        <p:blipFill>
          <a:blip r:embed="rId2"/>
          <a:stretch>
            <a:fillRect/>
          </a:stretch>
        </p:blipFill>
        <p:spPr>
          <a:xfrm>
            <a:off x="2483768" y="1556792"/>
            <a:ext cx="5982758" cy="52676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6307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3</a:t>
            </a:r>
            <a:r>
              <a:rPr kumimoji="1" lang="zh-CN" altLang="en-US" dirty="0" smtClean="0"/>
              <a:t> 比较</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2</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15" name="组 14"/>
          <p:cNvGrpSpPr/>
          <p:nvPr/>
        </p:nvGrpSpPr>
        <p:grpSpPr>
          <a:xfrm>
            <a:off x="4683120" y="1061120"/>
            <a:ext cx="3953476" cy="1646306"/>
            <a:chOff x="6394413" y="39007"/>
            <a:chExt cx="1194610" cy="1149139"/>
          </a:xfrm>
        </p:grpSpPr>
        <p:sp>
          <p:nvSpPr>
            <p:cNvPr id="16" name="上箭头 15"/>
            <p:cNvSpPr/>
            <p:nvPr/>
          </p:nvSpPr>
          <p:spPr>
            <a:xfrm rot="5400000">
              <a:off x="6439251" y="38375"/>
              <a:ext cx="1149139" cy="1150404"/>
            </a:xfrm>
            <a:prstGeom prst="upArrow">
              <a:avLst>
                <a:gd name="adj1" fmla="val 50000"/>
                <a:gd name="adj2" fmla="val 57517"/>
              </a:avLst>
            </a:prstGeom>
            <a:solidFill>
              <a:srgbClr val="FFC001"/>
            </a:solidFill>
          </p:spPr>
          <p:style>
            <a:lnRef idx="0">
              <a:schemeClr val="lt1">
                <a:hueOff val="0"/>
                <a:satOff val="0"/>
                <a:lumOff val="0"/>
                <a:alphaOff val="0"/>
              </a:schemeClr>
            </a:lnRef>
            <a:fillRef idx="3">
              <a:scrgbClr r="0" g="0" b="0"/>
            </a:fillRef>
            <a:effectRef idx="2">
              <a:schemeClr val="accent5">
                <a:hueOff val="-9933876"/>
                <a:satOff val="39811"/>
                <a:lumOff val="8628"/>
                <a:alphaOff val="0"/>
              </a:schemeClr>
            </a:effectRef>
            <a:fontRef idx="minor">
              <a:schemeClr val="lt1"/>
            </a:fontRef>
          </p:style>
        </p:sp>
        <p:sp>
          <p:nvSpPr>
            <p:cNvPr id="17" name="上箭头 4"/>
            <p:cNvSpPr/>
            <p:nvPr/>
          </p:nvSpPr>
          <p:spPr>
            <a:xfrm>
              <a:off x="6394413" y="334729"/>
              <a:ext cx="949304" cy="57456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2800" kern="1200" dirty="0" smtClean="0">
                  <a:solidFill>
                    <a:schemeClr val="tx1"/>
                  </a:solidFill>
                  <a:latin typeface="Microsoft YaHei" charset="-122"/>
                  <a:ea typeface="Microsoft YaHei" charset="-122"/>
                  <a:cs typeface="Microsoft YaHei" charset="-122"/>
                </a:rPr>
                <a:t>广度优先</a:t>
              </a:r>
              <a:endParaRPr lang="zh-CN" altLang="en-US" sz="2800" kern="1200" dirty="0">
                <a:solidFill>
                  <a:schemeClr val="tx1"/>
                </a:solidFill>
                <a:latin typeface="Microsoft YaHei" charset="-122"/>
                <a:ea typeface="Microsoft YaHei" charset="-122"/>
                <a:cs typeface="Microsoft YaHei" charset="-122"/>
              </a:endParaRPr>
            </a:p>
          </p:txBody>
        </p:sp>
      </p:grpSp>
      <p:grpSp>
        <p:nvGrpSpPr>
          <p:cNvPr id="18" name="组 17"/>
          <p:cNvGrpSpPr/>
          <p:nvPr/>
        </p:nvGrpSpPr>
        <p:grpSpPr>
          <a:xfrm rot="10800000">
            <a:off x="611560" y="1061120"/>
            <a:ext cx="3953476" cy="1646306"/>
            <a:chOff x="6394413" y="39007"/>
            <a:chExt cx="1194610" cy="1149139"/>
          </a:xfrm>
        </p:grpSpPr>
        <p:sp>
          <p:nvSpPr>
            <p:cNvPr id="19" name="上箭头 18"/>
            <p:cNvSpPr/>
            <p:nvPr/>
          </p:nvSpPr>
          <p:spPr>
            <a:xfrm rot="5400000">
              <a:off x="6439251" y="38375"/>
              <a:ext cx="1149139" cy="1150404"/>
            </a:xfrm>
            <a:prstGeom prst="upArrow">
              <a:avLst>
                <a:gd name="adj1" fmla="val 50000"/>
                <a:gd name="adj2" fmla="val 57517"/>
              </a:avLst>
            </a:prstGeom>
            <a:solidFill>
              <a:srgbClr val="619428"/>
            </a:solidFill>
          </p:spPr>
          <p:style>
            <a:lnRef idx="0">
              <a:schemeClr val="lt1">
                <a:hueOff val="0"/>
                <a:satOff val="0"/>
                <a:lumOff val="0"/>
                <a:alphaOff val="0"/>
              </a:schemeClr>
            </a:lnRef>
            <a:fillRef idx="3">
              <a:scrgbClr r="0" g="0" b="0"/>
            </a:fillRef>
            <a:effectRef idx="2">
              <a:schemeClr val="accent5">
                <a:hueOff val="-9933876"/>
                <a:satOff val="39811"/>
                <a:lumOff val="8628"/>
                <a:alphaOff val="0"/>
              </a:schemeClr>
            </a:effectRef>
            <a:fontRef idx="minor">
              <a:schemeClr val="lt1"/>
            </a:fontRef>
          </p:style>
        </p:sp>
        <p:sp>
          <p:nvSpPr>
            <p:cNvPr id="24" name="上箭头 4"/>
            <p:cNvSpPr/>
            <p:nvPr/>
          </p:nvSpPr>
          <p:spPr>
            <a:xfrm rot="10800000">
              <a:off x="6394413" y="334729"/>
              <a:ext cx="949304" cy="57456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2800" dirty="0" smtClean="0">
                  <a:solidFill>
                    <a:schemeClr val="tx1"/>
                  </a:solidFill>
                  <a:latin typeface="Microsoft YaHei" charset="-122"/>
                  <a:ea typeface="Microsoft YaHei" charset="-122"/>
                  <a:cs typeface="Microsoft YaHei" charset="-122"/>
                </a:rPr>
                <a:t>深</a:t>
              </a:r>
              <a:r>
                <a:rPr lang="zh-CN" altLang="en-US" sz="2800" kern="1200" dirty="0" smtClean="0">
                  <a:solidFill>
                    <a:schemeClr val="tx1"/>
                  </a:solidFill>
                  <a:latin typeface="Microsoft YaHei" charset="-122"/>
                  <a:ea typeface="Microsoft YaHei" charset="-122"/>
                  <a:cs typeface="Microsoft YaHei" charset="-122"/>
                </a:rPr>
                <a:t>度优先</a:t>
              </a:r>
              <a:endParaRPr lang="zh-CN" altLang="en-US" sz="2800" kern="1200" dirty="0">
                <a:solidFill>
                  <a:schemeClr val="tx1"/>
                </a:solidFill>
                <a:latin typeface="Microsoft YaHei" charset="-122"/>
                <a:ea typeface="Microsoft YaHei" charset="-122"/>
                <a:cs typeface="Microsoft YaHei" charset="-122"/>
              </a:endParaRPr>
            </a:p>
          </p:txBody>
        </p:sp>
      </p:grpSp>
      <p:sp>
        <p:nvSpPr>
          <p:cNvPr id="7" name="文本框 6"/>
          <p:cNvSpPr txBox="1"/>
          <p:nvPr/>
        </p:nvSpPr>
        <p:spPr>
          <a:xfrm>
            <a:off x="3876308" y="2564904"/>
            <a:ext cx="1415772" cy="461665"/>
          </a:xfrm>
          <a:prstGeom prst="rect">
            <a:avLst/>
          </a:prstGeom>
          <a:noFill/>
        </p:spPr>
        <p:txBody>
          <a:bodyPr wrap="none" rtlCol="0">
            <a:spAutoFit/>
          </a:bodyPr>
          <a:lstStyle/>
          <a:p>
            <a:r>
              <a:rPr kumimoji="1" lang="zh-CN" altLang="en-US" sz="2400" dirty="0" smtClean="0">
                <a:latin typeface="Microsoft YaHei" charset="-122"/>
                <a:ea typeface="Microsoft YaHei" charset="-122"/>
                <a:cs typeface="Microsoft YaHei" charset="-122"/>
              </a:rPr>
              <a:t>邻接矩阵</a:t>
            </a:r>
            <a:endParaRPr kumimoji="1" lang="zh-CN" altLang="en-US" sz="24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25" name="文本框 24"/>
              <p:cNvSpPr txBox="1"/>
              <p:nvPr/>
            </p:nvSpPr>
            <p:spPr>
              <a:xfrm>
                <a:off x="931703" y="3156706"/>
                <a:ext cx="7571303" cy="461665"/>
              </a:xfrm>
              <a:prstGeom prst="rect">
                <a:avLst/>
              </a:prstGeom>
              <a:noFill/>
            </p:spPr>
            <p:txBody>
              <a:bodyPr wrap="none" rtlCol="0">
                <a:spAutoFit/>
              </a:bodyPr>
              <a:lstStyle/>
              <a:p>
                <a:r>
                  <a:rPr kumimoji="1" lang="zh-CN" altLang="en-US" sz="2400" dirty="0" smtClean="0">
                    <a:latin typeface="Microsoft YaHei" charset="-122"/>
                    <a:ea typeface="Microsoft YaHei" charset="-122"/>
                    <a:cs typeface="Microsoft YaHei" charset="-122"/>
                  </a:rPr>
                  <a:t>时间复杂度</a:t>
                </a:r>
                <a14:m>
                  <m:oMath xmlns:m="http://schemas.openxmlformats.org/officeDocument/2006/math">
                    <m:r>
                      <a:rPr lang="en-US" altLang="zh-CN" sz="2400" i="1">
                        <a:latin typeface="Cambria Math" charset="0"/>
                        <a:ea typeface="Microsoft YaHei" charset="-122"/>
                        <a:cs typeface="Microsoft YaHei" charset="-122"/>
                      </a:rPr>
                      <m:t>𝑂</m:t>
                    </m:r>
                    <m:r>
                      <a:rPr lang="en-US" altLang="zh-CN" sz="2400" i="1">
                        <a:latin typeface="Cambria Math" charset="0"/>
                        <a:ea typeface="Microsoft YaHei" charset="-122"/>
                        <a:cs typeface="Microsoft YaHei" charset="-122"/>
                      </a:rPr>
                      <m:t>(</m:t>
                    </m:r>
                    <m:sSup>
                      <m:sSupPr>
                        <m:ctrlPr>
                          <a:rPr lang="en-US" altLang="zh-CN" sz="2400" i="1">
                            <a:latin typeface="Cambria Math" charset="0"/>
                            <a:ea typeface="Microsoft YaHei" charset="-122"/>
                            <a:cs typeface="Microsoft YaHei" charset="-122"/>
                          </a:rPr>
                        </m:ctrlPr>
                      </m:sSupPr>
                      <m:e>
                        <m:r>
                          <a:rPr lang="en-US" altLang="zh-CN" sz="2400" i="1">
                            <a:latin typeface="Cambria Math" charset="0"/>
                            <a:ea typeface="Microsoft YaHei" charset="-122"/>
                            <a:cs typeface="Microsoft YaHei" charset="-122"/>
                          </a:rPr>
                          <m:t>𝑛</m:t>
                        </m:r>
                      </m:e>
                      <m:sup>
                        <m:r>
                          <a:rPr lang="en-US" altLang="zh-CN" sz="2400" i="1">
                            <a:latin typeface="Cambria Math" charset="0"/>
                            <a:ea typeface="Microsoft YaHei" charset="-122"/>
                            <a:cs typeface="Microsoft YaHei" charset="-122"/>
                          </a:rPr>
                          <m:t>2</m:t>
                        </m:r>
                      </m:sup>
                    </m:sSup>
                    <m:r>
                      <a:rPr lang="en-US" altLang="zh-CN" sz="2400" i="1">
                        <a:latin typeface="Cambria Math" charset="0"/>
                        <a:ea typeface="Microsoft YaHei" charset="-122"/>
                        <a:cs typeface="Microsoft YaHei" charset="-122"/>
                      </a:rPr>
                      <m:t>)</m:t>
                    </m:r>
                  </m:oMath>
                </a14:m>
                <a:r>
                  <a:rPr lang="en-US" altLang="zh-CN" sz="2400" dirty="0" smtClean="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空间复杂度</a:t>
                </a:r>
                <a14:m>
                  <m:oMath xmlns:m="http://schemas.openxmlformats.org/officeDocument/2006/math">
                    <m:r>
                      <a:rPr lang="en-US" altLang="zh-CN" sz="2400" i="1">
                        <a:latin typeface="Cambria Math" charset="0"/>
                        <a:ea typeface="Microsoft YaHei" charset="-122"/>
                        <a:cs typeface="Microsoft YaHei" charset="-122"/>
                      </a:rPr>
                      <m:t>𝑂</m:t>
                    </m:r>
                    <m:r>
                      <a:rPr lang="en-US" altLang="zh-CN" sz="2400" i="1">
                        <a:latin typeface="Cambria Math" charset="0"/>
                        <a:ea typeface="Microsoft YaHei" charset="-122"/>
                        <a:cs typeface="Microsoft YaHei" charset="-122"/>
                      </a:rPr>
                      <m:t>(</m:t>
                    </m:r>
                    <m:r>
                      <a:rPr lang="en-US" altLang="zh-CN" sz="2400" b="0" i="1" smtClean="0">
                        <a:latin typeface="Cambria Math" charset="0"/>
                        <a:ea typeface="Microsoft YaHei" charset="-122"/>
                        <a:cs typeface="Microsoft YaHei" charset="-122"/>
                      </a:rPr>
                      <m:t>𝑛</m:t>
                    </m:r>
                    <m:r>
                      <a:rPr lang="en-US" altLang="zh-CN" sz="2400" i="1">
                        <a:latin typeface="Cambria Math" charset="0"/>
                        <a:ea typeface="Microsoft YaHei" charset="-122"/>
                        <a:cs typeface="Microsoft YaHei" charset="-122"/>
                      </a:rPr>
                      <m:t>) </m:t>
                    </m:r>
                  </m:oMath>
                </a14:m>
                <a:r>
                  <a:rPr lang="en-US" altLang="zh-CN" sz="2400" dirty="0" smtClean="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遍历序列唯一</a:t>
                </a:r>
                <a:endParaRPr lang="zh-CN" altLang="en-US" sz="2400" dirty="0">
                  <a:latin typeface="Microsoft YaHei" charset="-122"/>
                  <a:ea typeface="Microsoft YaHei" charset="-122"/>
                  <a:cs typeface="Microsoft YaHei" charset="-122"/>
                </a:endParaRPr>
              </a:p>
            </p:txBody>
          </p:sp>
        </mc:Choice>
        <mc:Fallback xmlns="">
          <p:sp>
            <p:nvSpPr>
              <p:cNvPr id="25" name="文本框 24"/>
              <p:cNvSpPr txBox="1">
                <a:spLocks noRot="1" noChangeAspect="1" noMove="1" noResize="1" noEditPoints="1" noAdjustHandles="1" noChangeArrowheads="1" noChangeShapeType="1" noTextEdit="1"/>
              </p:cNvSpPr>
              <p:nvPr/>
            </p:nvSpPr>
            <p:spPr>
              <a:xfrm>
                <a:off x="931703" y="3156706"/>
                <a:ext cx="7571303" cy="461665"/>
              </a:xfrm>
              <a:prstGeom prst="rect">
                <a:avLst/>
              </a:prstGeom>
              <a:blipFill rotWithShape="0">
                <a:blip r:embed="rId2"/>
                <a:stretch>
                  <a:fillRect l="-1288" t="-102632" r="-242" b="-131579"/>
                </a:stretch>
              </a:blipFill>
            </p:spPr>
            <p:txBody>
              <a:bodyPr/>
              <a:lstStyle/>
              <a:p>
                <a:r>
                  <a:rPr lang="zh-CN" altLang="en-US">
                    <a:noFill/>
                  </a:rPr>
                  <a:t> </a:t>
                </a:r>
              </a:p>
            </p:txBody>
          </p:sp>
        </mc:Fallback>
      </mc:AlternateContent>
      <p:cxnSp>
        <p:nvCxnSpPr>
          <p:cNvPr id="9" name="直线连接符 8"/>
          <p:cNvCxnSpPr/>
          <p:nvPr/>
        </p:nvCxnSpPr>
        <p:spPr>
          <a:xfrm flipV="1">
            <a:off x="1907704" y="3027523"/>
            <a:ext cx="5472608" cy="24173"/>
          </a:xfrm>
          <a:prstGeom prst="line">
            <a:avLst/>
          </a:prstGeom>
        </p:spPr>
        <p:style>
          <a:lnRef idx="2">
            <a:schemeClr val="accent5"/>
          </a:lnRef>
          <a:fillRef idx="0">
            <a:schemeClr val="accent5"/>
          </a:fillRef>
          <a:effectRef idx="1">
            <a:schemeClr val="accent5"/>
          </a:effectRef>
          <a:fontRef idx="minor">
            <a:schemeClr val="tx1"/>
          </a:fontRef>
        </p:style>
      </p:cxnSp>
      <p:sp>
        <p:nvSpPr>
          <p:cNvPr id="26" name="文本框 25"/>
          <p:cNvSpPr txBox="1"/>
          <p:nvPr/>
        </p:nvSpPr>
        <p:spPr>
          <a:xfrm>
            <a:off x="4040068" y="4184093"/>
            <a:ext cx="1107996" cy="461665"/>
          </a:xfrm>
          <a:prstGeom prst="rect">
            <a:avLst/>
          </a:prstGeom>
          <a:noFill/>
        </p:spPr>
        <p:txBody>
          <a:bodyPr wrap="none" rtlCol="0">
            <a:spAutoFit/>
          </a:bodyPr>
          <a:lstStyle/>
          <a:p>
            <a:pPr algn="ctr"/>
            <a:r>
              <a:rPr kumimoji="1" lang="zh-CN" altLang="en-US" sz="2400" smtClean="0">
                <a:latin typeface="Microsoft YaHei" charset="-122"/>
                <a:ea typeface="Microsoft YaHei" charset="-122"/>
                <a:cs typeface="Microsoft YaHei" charset="-122"/>
              </a:rPr>
              <a:t>邻接表</a:t>
            </a:r>
            <a:endParaRPr kumimoji="1" lang="zh-CN" altLang="en-US" sz="2400" dirty="0">
              <a:latin typeface="Microsoft YaHei" charset="-122"/>
              <a:ea typeface="Microsoft YaHei" charset="-122"/>
              <a:cs typeface="Microsoft YaHei" charset="-122"/>
            </a:endParaRPr>
          </a:p>
        </p:txBody>
      </p:sp>
      <p:cxnSp>
        <p:nvCxnSpPr>
          <p:cNvPr id="28" name="直线连接符 27"/>
          <p:cNvCxnSpPr/>
          <p:nvPr/>
        </p:nvCxnSpPr>
        <p:spPr>
          <a:xfrm flipV="1">
            <a:off x="1907704" y="4646712"/>
            <a:ext cx="5472608" cy="24173"/>
          </a:xfrm>
          <a:prstGeom prst="line">
            <a:avLst/>
          </a:prstGeom>
        </p:spPr>
        <p:style>
          <a:lnRef idx="2">
            <a:schemeClr val="accent5"/>
          </a:lnRef>
          <a:fillRef idx="0">
            <a:schemeClr val="accent5"/>
          </a:fillRef>
          <a:effectRef idx="1">
            <a:schemeClr val="accent5"/>
          </a:effectRef>
          <a:fontRef idx="minor">
            <a:schemeClr val="tx1"/>
          </a:fontRef>
        </p:style>
      </p:cxnSp>
      <mc:AlternateContent xmlns:mc="http://schemas.openxmlformats.org/markup-compatibility/2006" xmlns:a14="http://schemas.microsoft.com/office/drawing/2010/main">
        <mc:Choice Requires="a14">
          <p:sp>
            <p:nvSpPr>
              <p:cNvPr id="29" name="文本框 28"/>
              <p:cNvSpPr txBox="1"/>
              <p:nvPr/>
            </p:nvSpPr>
            <p:spPr>
              <a:xfrm>
                <a:off x="927315" y="4753841"/>
                <a:ext cx="7879080" cy="461665"/>
              </a:xfrm>
              <a:prstGeom prst="rect">
                <a:avLst/>
              </a:prstGeom>
              <a:noFill/>
            </p:spPr>
            <p:txBody>
              <a:bodyPr wrap="none" rtlCol="0">
                <a:spAutoFit/>
              </a:bodyPr>
              <a:lstStyle/>
              <a:p>
                <a:r>
                  <a:rPr kumimoji="1" lang="zh-CN" altLang="en-US" sz="2400" dirty="0" smtClean="0">
                    <a:latin typeface="Microsoft YaHei" charset="-122"/>
                    <a:ea typeface="Microsoft YaHei" charset="-122"/>
                    <a:cs typeface="Microsoft YaHei" charset="-122"/>
                  </a:rPr>
                  <a:t>时间复杂度</a:t>
                </a:r>
                <a14:m>
                  <m:oMath xmlns:m="http://schemas.openxmlformats.org/officeDocument/2006/math">
                    <m:r>
                      <a:rPr lang="en-US" altLang="zh-CN" sz="2400" i="1">
                        <a:latin typeface="Cambria Math" charset="0"/>
                        <a:ea typeface="Microsoft YaHei" charset="-122"/>
                        <a:cs typeface="Microsoft YaHei" charset="-122"/>
                      </a:rPr>
                      <m:t>𝑂</m:t>
                    </m:r>
                    <m:r>
                      <a:rPr lang="en-US" altLang="zh-CN" sz="2400" i="1">
                        <a:latin typeface="Cambria Math" charset="0"/>
                        <a:ea typeface="Microsoft YaHei" charset="-122"/>
                        <a:cs typeface="Microsoft YaHei" charset="-122"/>
                      </a:rPr>
                      <m:t>(</m:t>
                    </m:r>
                    <m:r>
                      <a:rPr lang="en-US" altLang="zh-CN" sz="2400" b="0" i="1" smtClean="0">
                        <a:latin typeface="Cambria Math" charset="0"/>
                        <a:ea typeface="Microsoft YaHei" charset="-122"/>
                        <a:cs typeface="Microsoft YaHei" charset="-122"/>
                      </a:rPr>
                      <m:t>𝑒</m:t>
                    </m:r>
                    <m:r>
                      <a:rPr lang="en-US" altLang="zh-CN" sz="2400" i="1">
                        <a:latin typeface="Cambria Math" charset="0"/>
                        <a:ea typeface="Microsoft YaHei" charset="-122"/>
                        <a:cs typeface="Microsoft YaHei" charset="-122"/>
                      </a:rPr>
                      <m:t>)</m:t>
                    </m:r>
                  </m:oMath>
                </a14:m>
                <a:r>
                  <a:rPr lang="en-US" altLang="zh-CN" sz="2400" dirty="0" smtClean="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空间复杂度</a:t>
                </a:r>
                <a14:m>
                  <m:oMath xmlns:m="http://schemas.openxmlformats.org/officeDocument/2006/math">
                    <m:r>
                      <a:rPr lang="en-US" altLang="zh-CN" sz="2400" i="1">
                        <a:latin typeface="Cambria Math" charset="0"/>
                        <a:ea typeface="Microsoft YaHei" charset="-122"/>
                        <a:cs typeface="Microsoft YaHei" charset="-122"/>
                      </a:rPr>
                      <m:t>𝑂</m:t>
                    </m:r>
                    <m:r>
                      <a:rPr lang="en-US" altLang="zh-CN" sz="2400" i="1">
                        <a:latin typeface="Cambria Math" charset="0"/>
                        <a:ea typeface="Microsoft YaHei" charset="-122"/>
                        <a:cs typeface="Microsoft YaHei" charset="-122"/>
                      </a:rPr>
                      <m:t>(</m:t>
                    </m:r>
                    <m:r>
                      <a:rPr lang="en-US" altLang="zh-CN" sz="2400" b="0" i="1" smtClean="0">
                        <a:latin typeface="Cambria Math" charset="0"/>
                        <a:ea typeface="Microsoft YaHei" charset="-122"/>
                        <a:cs typeface="Microsoft YaHei" charset="-122"/>
                      </a:rPr>
                      <m:t>𝑛</m:t>
                    </m:r>
                    <m:r>
                      <a:rPr lang="en-US" altLang="zh-CN" sz="2400" i="1">
                        <a:latin typeface="Cambria Math" charset="0"/>
                        <a:ea typeface="Microsoft YaHei" charset="-122"/>
                        <a:cs typeface="Microsoft YaHei" charset="-122"/>
                      </a:rPr>
                      <m:t>) </m:t>
                    </m:r>
                  </m:oMath>
                </a14:m>
                <a:r>
                  <a:rPr lang="en-US" altLang="zh-CN" sz="2400" dirty="0" smtClean="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遍历序列不唯一</a:t>
                </a:r>
                <a:endParaRPr lang="zh-CN" altLang="en-US" sz="2400" dirty="0">
                  <a:latin typeface="Microsoft YaHei" charset="-122"/>
                  <a:ea typeface="Microsoft YaHei" charset="-122"/>
                  <a:cs typeface="Microsoft YaHei" charset="-122"/>
                </a:endParaRPr>
              </a:p>
            </p:txBody>
          </p:sp>
        </mc:Choice>
        <mc:Fallback xmlns="">
          <p:sp>
            <p:nvSpPr>
              <p:cNvPr id="29" name="文本框 28"/>
              <p:cNvSpPr txBox="1">
                <a:spLocks noRot="1" noChangeAspect="1" noMove="1" noResize="1" noEditPoints="1" noAdjustHandles="1" noChangeArrowheads="1" noChangeShapeType="1" noTextEdit="1"/>
              </p:cNvSpPr>
              <p:nvPr/>
            </p:nvSpPr>
            <p:spPr>
              <a:xfrm>
                <a:off x="927315" y="4753841"/>
                <a:ext cx="7879080" cy="461665"/>
              </a:xfrm>
              <a:prstGeom prst="rect">
                <a:avLst/>
              </a:prstGeom>
              <a:blipFill rotWithShape="0">
                <a:blip r:embed="rId3"/>
                <a:stretch>
                  <a:fillRect l="-1160" t="-102632" r="-232" b="-13157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5309516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扩充</a:t>
            </a:r>
            <a:endParaRPr kumimoji="1" lang="zh-CN" altLang="en-US" dirty="0"/>
          </a:p>
        </p:txBody>
      </p:sp>
      <p:sp>
        <p:nvSpPr>
          <p:cNvPr id="4" name="文本占位符 3"/>
          <p:cNvSpPr>
            <a:spLocks noGrp="1"/>
          </p:cNvSpPr>
          <p:nvPr>
            <p:ph type="body" sz="quarter" idx="14"/>
          </p:nvPr>
        </p:nvSpPr>
        <p:spPr/>
        <p:txBody>
          <a:bodyPr/>
          <a:lstStyle/>
          <a:p>
            <a:endParaRPr kumimoji="1" lang="zh-CN" altLang="en-US" dirty="0"/>
          </a:p>
        </p:txBody>
      </p:sp>
      <p:sp>
        <p:nvSpPr>
          <p:cNvPr id="5" name="文本占位符 4"/>
          <p:cNvSpPr>
            <a:spLocks noGrp="1"/>
          </p:cNvSpPr>
          <p:nvPr>
            <p:ph type="body" sz="quarter" idx="15"/>
          </p:nvPr>
        </p:nvSpPr>
        <p:spPr/>
        <p:txBody>
          <a:bodyPr/>
          <a:lstStyle/>
          <a:p>
            <a:endParaRPr kumimoji="1" lang="zh-CN" altLang="en-US" dirty="0"/>
          </a:p>
        </p:txBody>
      </p:sp>
      <p:sp>
        <p:nvSpPr>
          <p:cNvPr id="37" name="Rounded Rectangle 6"/>
          <p:cNvSpPr/>
          <p:nvPr/>
        </p:nvSpPr>
        <p:spPr>
          <a:xfrm>
            <a:off x="539552" y="1052736"/>
            <a:ext cx="8075240" cy="720080"/>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3200" dirty="0" smtClean="0">
                <a:solidFill>
                  <a:prstClr val="white"/>
                </a:solidFill>
                <a:latin typeface="Microsoft YaHei" charset="-122"/>
                <a:ea typeface="Microsoft YaHei" charset="-122"/>
                <a:cs typeface="Microsoft YaHei" charset="-122"/>
              </a:rPr>
              <a:t>六度空间理论</a:t>
            </a:r>
            <a:endParaRPr lang="en-US" sz="3200" dirty="0">
              <a:solidFill>
                <a:prstClr val="white"/>
              </a:solidFill>
              <a:latin typeface="Microsoft YaHei" charset="-122"/>
              <a:ea typeface="Microsoft YaHei" charset="-122"/>
              <a:cs typeface="Microsoft YaHei" charset="-122"/>
            </a:endParaRPr>
          </a:p>
        </p:txBody>
      </p:sp>
      <p:sp>
        <p:nvSpPr>
          <p:cNvPr id="3" name="矩形 2"/>
          <p:cNvSpPr/>
          <p:nvPr/>
        </p:nvSpPr>
        <p:spPr>
          <a:xfrm>
            <a:off x="514955" y="2107667"/>
            <a:ext cx="8075240" cy="3416320"/>
          </a:xfrm>
          <a:prstGeom prst="rect">
            <a:avLst/>
          </a:prstGeom>
        </p:spPr>
        <p:txBody>
          <a:bodyPr wrap="square">
            <a:spAutoFit/>
          </a:bodyPr>
          <a:lstStyle/>
          <a:p>
            <a:pPr>
              <a:lnSpc>
                <a:spcPct val="150000"/>
              </a:lnSpc>
            </a:pPr>
            <a:r>
              <a:rPr lang="zh-CN" altLang="en-US" sz="2400" dirty="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     有</a:t>
            </a:r>
            <a:r>
              <a:rPr lang="zh-CN" altLang="en-US" sz="2400" dirty="0">
                <a:latin typeface="Microsoft YaHei" charset="-122"/>
                <a:ea typeface="Microsoft YaHei" charset="-122"/>
                <a:cs typeface="Microsoft YaHei" charset="-122"/>
              </a:rPr>
              <a:t>一个数学领域的猜想，名为</a:t>
            </a:r>
            <a:r>
              <a:rPr lang="en-US" altLang="zh-CN" sz="2400" dirty="0">
                <a:latin typeface="Microsoft YaHei" charset="-122"/>
                <a:ea typeface="Microsoft YaHei" charset="-122"/>
                <a:cs typeface="Microsoft YaHei" charset="-122"/>
              </a:rPr>
              <a:t>Six Degrees of Separation</a:t>
            </a:r>
            <a:r>
              <a:rPr lang="zh-CN" altLang="en-US" sz="2400" dirty="0">
                <a:latin typeface="Microsoft YaHei" charset="-122"/>
                <a:ea typeface="Microsoft YaHei" charset="-122"/>
                <a:cs typeface="Microsoft YaHei" charset="-122"/>
              </a:rPr>
              <a:t>，中文翻译包括以下几种： 六度分割理论或小世界理论等</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      理论</a:t>
            </a:r>
            <a:r>
              <a:rPr lang="zh-CN" altLang="en-US" sz="2400" dirty="0">
                <a:latin typeface="Microsoft YaHei" charset="-122"/>
                <a:ea typeface="Microsoft YaHei" charset="-122"/>
                <a:cs typeface="Microsoft YaHei" charset="-122"/>
              </a:rPr>
              <a:t>指出：你和任何一个陌生人之间所间隔的人不会超过五个，也就是说，最多通过五个中间人你就能够认识任何一个</a:t>
            </a:r>
            <a:r>
              <a:rPr lang="zh-CN" altLang="en-US" sz="2400" dirty="0" smtClean="0">
                <a:latin typeface="Microsoft YaHei" charset="-122"/>
                <a:ea typeface="Microsoft YaHei" charset="-122"/>
                <a:cs typeface="Microsoft YaHei" charset="-122"/>
              </a:rPr>
              <a:t>陌生人。</a:t>
            </a:r>
            <a:r>
              <a:rPr lang="zh-CN" altLang="en-US" sz="2400" dirty="0">
                <a:latin typeface="Microsoft YaHei" charset="-122"/>
                <a:ea typeface="Microsoft YaHei" charset="-122"/>
                <a:cs typeface="Microsoft YaHei" charset="-122"/>
              </a:rPr>
              <a:t>这就是六度分割理论，也叫小世界理论。</a:t>
            </a:r>
          </a:p>
        </p:txBody>
      </p:sp>
    </p:spTree>
    <p:extLst>
      <p:ext uri="{BB962C8B-B14F-4D97-AF65-F5344CB8AC3E}">
        <p14:creationId xmlns:p14="http://schemas.microsoft.com/office/powerpoint/2010/main" val="137321245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扩充</a:t>
            </a:r>
            <a:endParaRPr kumimoji="1" lang="zh-CN" altLang="en-US" dirty="0"/>
          </a:p>
        </p:txBody>
      </p:sp>
      <p:sp>
        <p:nvSpPr>
          <p:cNvPr id="4" name="文本占位符 3"/>
          <p:cNvSpPr>
            <a:spLocks noGrp="1"/>
          </p:cNvSpPr>
          <p:nvPr>
            <p:ph type="body" sz="quarter" idx="14"/>
          </p:nvPr>
        </p:nvSpPr>
        <p:spPr/>
        <p:txBody>
          <a:bodyPr/>
          <a:lstStyle/>
          <a:p>
            <a:endParaRPr kumimoji="1" lang="zh-CN" altLang="en-US" dirty="0"/>
          </a:p>
        </p:txBody>
      </p:sp>
      <p:sp>
        <p:nvSpPr>
          <p:cNvPr id="5" name="文本占位符 4"/>
          <p:cNvSpPr>
            <a:spLocks noGrp="1"/>
          </p:cNvSpPr>
          <p:nvPr>
            <p:ph type="body" sz="quarter" idx="15"/>
          </p:nvPr>
        </p:nvSpPr>
        <p:spPr/>
        <p:txBody>
          <a:bodyPr/>
          <a:lstStyle/>
          <a:p>
            <a:endParaRPr kumimoji="1" lang="zh-CN" altLang="en-US" dirty="0"/>
          </a:p>
        </p:txBody>
      </p:sp>
      <p:pic>
        <p:nvPicPr>
          <p:cNvPr id="8" name="图片 7" descr="4034970a304e251fe1a3931ba686c9177e3e53f8.jpg"/>
          <p:cNvPicPr>
            <a:picLocks noChangeAspect="1"/>
          </p:cNvPicPr>
          <p:nvPr/>
        </p:nvPicPr>
        <p:blipFill>
          <a:blip r:embed="rId2" cstate="print"/>
          <a:stretch>
            <a:fillRect/>
          </a:stretch>
        </p:blipFill>
        <p:spPr>
          <a:xfrm>
            <a:off x="228600" y="1066800"/>
            <a:ext cx="5221468" cy="4267200"/>
          </a:xfrm>
          <a:prstGeom prst="rect">
            <a:avLst/>
          </a:prstGeom>
        </p:spPr>
      </p:pic>
      <p:pic>
        <p:nvPicPr>
          <p:cNvPr id="9" name="图片 8" descr="bba1cd11728b4710c2938dcbc1cec3fdfd039245d6880b44.jpg"/>
          <p:cNvPicPr>
            <a:picLocks noChangeAspect="1"/>
          </p:cNvPicPr>
          <p:nvPr/>
        </p:nvPicPr>
        <p:blipFill>
          <a:blip r:embed="rId3" cstate="print"/>
          <a:stretch>
            <a:fillRect/>
          </a:stretch>
        </p:blipFill>
        <p:spPr>
          <a:xfrm>
            <a:off x="5486400" y="1600200"/>
            <a:ext cx="3429000" cy="3139440"/>
          </a:xfrm>
          <a:prstGeom prst="rect">
            <a:avLst/>
          </a:prstGeom>
        </p:spPr>
      </p:pic>
    </p:spTree>
    <p:extLst>
      <p:ext uri="{BB962C8B-B14F-4D97-AF65-F5344CB8AC3E}">
        <p14:creationId xmlns:p14="http://schemas.microsoft.com/office/powerpoint/2010/main" val="34756008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扩充</a:t>
            </a:r>
            <a:endParaRPr kumimoji="1" lang="zh-CN" altLang="en-US" dirty="0"/>
          </a:p>
        </p:txBody>
      </p:sp>
      <p:sp>
        <p:nvSpPr>
          <p:cNvPr id="4" name="文本占位符 3"/>
          <p:cNvSpPr>
            <a:spLocks noGrp="1"/>
          </p:cNvSpPr>
          <p:nvPr>
            <p:ph type="body" sz="quarter" idx="14"/>
          </p:nvPr>
        </p:nvSpPr>
        <p:spPr/>
        <p:txBody>
          <a:bodyPr/>
          <a:lstStyle/>
          <a:p>
            <a:endParaRPr kumimoji="1" lang="zh-CN" altLang="en-US" dirty="0"/>
          </a:p>
        </p:txBody>
      </p:sp>
      <p:sp>
        <p:nvSpPr>
          <p:cNvPr id="5" name="文本占位符 4"/>
          <p:cNvSpPr>
            <a:spLocks noGrp="1"/>
          </p:cNvSpPr>
          <p:nvPr>
            <p:ph type="body" sz="quarter" idx="15"/>
          </p:nvPr>
        </p:nvSpPr>
        <p:spPr/>
        <p:txBody>
          <a:bodyPr/>
          <a:lstStyle/>
          <a:p>
            <a:endParaRPr kumimoji="1" lang="zh-CN" altLang="en-US" dirty="0"/>
          </a:p>
        </p:txBody>
      </p:sp>
      <p:sp>
        <p:nvSpPr>
          <p:cNvPr id="7" name="矩形 6"/>
          <p:cNvSpPr/>
          <p:nvPr/>
        </p:nvSpPr>
        <p:spPr>
          <a:xfrm>
            <a:off x="438871" y="1052736"/>
            <a:ext cx="8153400" cy="5078313"/>
          </a:xfrm>
          <a:prstGeom prst="rect">
            <a:avLst/>
          </a:prstGeom>
        </p:spPr>
        <p:txBody>
          <a:bodyPr wrap="square">
            <a:spAutoFit/>
          </a:bodyPr>
          <a:lstStyle/>
          <a:p>
            <a:pPr>
              <a:lnSpc>
                <a:spcPct val="150000"/>
              </a:lnSpc>
            </a:pPr>
            <a:r>
              <a:rPr lang="en-US" altLang="zh-CN" sz="2400" dirty="0" smtClean="0">
                <a:latin typeface="Microsoft YaHei" charset="-122"/>
                <a:ea typeface="Microsoft YaHei" charset="-122"/>
                <a:cs typeface="Microsoft YaHei" charset="-122"/>
              </a:rPr>
              <a:t>	20</a:t>
            </a:r>
            <a:r>
              <a:rPr lang="zh-CN" altLang="en-US" sz="2400" dirty="0" smtClean="0">
                <a:latin typeface="Microsoft YaHei" charset="-122"/>
                <a:ea typeface="Microsoft YaHei" charset="-122"/>
                <a:cs typeface="Microsoft YaHei" charset="-122"/>
              </a:rPr>
              <a:t>世纪</a:t>
            </a:r>
            <a:r>
              <a:rPr lang="en-US" altLang="zh-CN" sz="2400" dirty="0" smtClean="0">
                <a:latin typeface="Microsoft YaHei" charset="-122"/>
                <a:ea typeface="Microsoft YaHei" charset="-122"/>
                <a:cs typeface="Microsoft YaHei" charset="-122"/>
              </a:rPr>
              <a:t>60</a:t>
            </a:r>
            <a:r>
              <a:rPr lang="zh-CN" altLang="en-US" sz="2400" dirty="0" smtClean="0">
                <a:latin typeface="Microsoft YaHei" charset="-122"/>
                <a:ea typeface="Microsoft YaHei" charset="-122"/>
                <a:cs typeface="Microsoft YaHei" charset="-122"/>
              </a:rPr>
              <a:t>年代，美国心理学家米尔格兰姆设计了一个连锁信件实验。米尔格兰姆把信随机发送给住在美国各城市的一部分居民，信中写有一个波士顿股票经纪人的名字，并要求每名收信人把这封信寄给自己认为是比较接近这名股票经纪人的朋友。这位朋友收到信后，再把信寄给他认为更接近这名股票经纪人的朋友。最终，大部分信件都寄到了这名股票经纪人手中，每封信平均经手</a:t>
            </a:r>
            <a:r>
              <a:rPr lang="en-US" altLang="zh-CN" sz="2400" dirty="0" smtClean="0">
                <a:latin typeface="Microsoft YaHei" charset="-122"/>
                <a:ea typeface="Microsoft YaHei" charset="-122"/>
                <a:cs typeface="Microsoft YaHei" charset="-122"/>
              </a:rPr>
              <a:t>6.2</a:t>
            </a:r>
            <a:r>
              <a:rPr lang="zh-CN" altLang="en-US" sz="2400" dirty="0" smtClean="0">
                <a:latin typeface="Microsoft YaHei" charset="-122"/>
                <a:ea typeface="Microsoft YaHei" charset="-122"/>
                <a:cs typeface="Microsoft YaHei" charset="-122"/>
              </a:rPr>
              <a:t>次到达。</a:t>
            </a:r>
          </a:p>
          <a:p>
            <a:pPr>
              <a:lnSpc>
                <a:spcPct val="150000"/>
              </a:lnSpc>
            </a:pPr>
            <a:r>
              <a:rPr lang="en-US" altLang="zh-CN" sz="2400" dirty="0" smtClean="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于是，米尔格兰姆提出六度分割理论，认为世界上任意两个人之间建立联系，最多只需要</a:t>
            </a:r>
            <a:r>
              <a:rPr lang="en-US" altLang="zh-CN" sz="2400" dirty="0" smtClean="0">
                <a:latin typeface="Microsoft YaHei" charset="-122"/>
                <a:ea typeface="Microsoft YaHei" charset="-122"/>
                <a:cs typeface="Microsoft YaHei" charset="-122"/>
              </a:rPr>
              <a:t>6</a:t>
            </a:r>
            <a:r>
              <a:rPr lang="zh-CN" altLang="en-US" sz="2400" dirty="0" smtClean="0">
                <a:latin typeface="Microsoft YaHei" charset="-122"/>
                <a:ea typeface="Microsoft YaHei" charset="-122"/>
                <a:cs typeface="Microsoft YaHei" charset="-122"/>
              </a:rPr>
              <a:t>个人。</a:t>
            </a:r>
            <a:endParaRPr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90261778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主要内容</a:t>
            </a:r>
            <a:endParaRPr kumimoji="1" lang="zh-CN" altLang="en-US" dirty="0"/>
          </a:p>
        </p:txBody>
      </p:sp>
      <p:grpSp>
        <p:nvGrpSpPr>
          <p:cNvPr id="6" name="组 5"/>
          <p:cNvGrpSpPr/>
          <p:nvPr/>
        </p:nvGrpSpPr>
        <p:grpSpPr>
          <a:xfrm>
            <a:off x="1331640" y="2708920"/>
            <a:ext cx="7128792" cy="648072"/>
            <a:chOff x="1417600" y="1628800"/>
            <a:chExt cx="6624736" cy="648072"/>
          </a:xfrm>
        </p:grpSpPr>
        <p:sp>
          <p:nvSpPr>
            <p:cNvPr id="4"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2</a:t>
              </a:r>
              <a:r>
                <a:rPr lang="zh-CN" altLang="en-US" sz="2400" dirty="0" smtClean="0">
                  <a:solidFill>
                    <a:schemeClr val="tx1"/>
                  </a:solidFill>
                  <a:latin typeface="黑体" pitchFamily="49" charset="-122"/>
                  <a:ea typeface="黑体" pitchFamily="49" charset="-122"/>
                </a:rPr>
                <a:t>：图的遍历</a:t>
              </a:r>
              <a:endParaRPr lang="zh-CN" altLang="en-US" sz="2400" dirty="0">
                <a:solidFill>
                  <a:schemeClr val="tx1"/>
                </a:solidFill>
                <a:latin typeface="黑体" pitchFamily="49" charset="-122"/>
                <a:ea typeface="黑体" pitchFamily="49" charset="-122"/>
              </a:endParaRPr>
            </a:p>
          </p:txBody>
        </p:sp>
        <p:sp>
          <p:nvSpPr>
            <p:cNvPr id="5"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Arial" pitchFamily="34" charset="0"/>
                  <a:cs typeface="Arial" pitchFamily="34" charset="0"/>
                </a:rPr>
                <a:t>2</a:t>
              </a:r>
              <a:endParaRPr lang="zh-CN" altLang="en-US" sz="2400" dirty="0">
                <a:latin typeface="Arial" pitchFamily="34" charset="0"/>
                <a:cs typeface="Arial" pitchFamily="34" charset="0"/>
              </a:endParaRPr>
            </a:p>
          </p:txBody>
        </p:sp>
      </p:grpSp>
      <p:grpSp>
        <p:nvGrpSpPr>
          <p:cNvPr id="7" name="组 6"/>
          <p:cNvGrpSpPr/>
          <p:nvPr/>
        </p:nvGrpSpPr>
        <p:grpSpPr>
          <a:xfrm>
            <a:off x="1331640" y="1844824"/>
            <a:ext cx="7128792" cy="648072"/>
            <a:chOff x="1417600" y="1628800"/>
            <a:chExt cx="6624736" cy="648072"/>
          </a:xfrm>
        </p:grpSpPr>
        <p:sp>
          <p:nvSpPr>
            <p:cNvPr id="8"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chemeClr val="tx1"/>
                  </a:solidFill>
                  <a:latin typeface="黑体" pitchFamily="49" charset="-122"/>
                  <a:ea typeface="黑体" pitchFamily="49" charset="-122"/>
                </a:rPr>
                <a:t>  </a:t>
              </a:r>
              <a:r>
                <a:rPr lang="zh-CN" altLang="zh-CN" sz="2400" dirty="0" smtClean="0">
                  <a:solidFill>
                    <a:schemeClr val="tx1"/>
                  </a:solidFill>
                  <a:latin typeface="黑体" pitchFamily="49" charset="-122"/>
                  <a:ea typeface="黑体" pitchFamily="49" charset="-122"/>
                </a:rPr>
                <a:t>知识点</a:t>
              </a:r>
              <a:r>
                <a:rPr lang="en-US" altLang="zh-CN" sz="2400" dirty="0">
                  <a:solidFill>
                    <a:schemeClr val="tx1"/>
                  </a:solidFill>
                  <a:latin typeface="黑体" pitchFamily="49" charset="-122"/>
                  <a:ea typeface="黑体" pitchFamily="49" charset="-122"/>
                </a:rPr>
                <a:t>1</a:t>
              </a:r>
              <a:r>
                <a:rPr lang="zh-CN" altLang="zh-CN" sz="2400" dirty="0" smtClean="0">
                  <a:solidFill>
                    <a:schemeClr val="tx1"/>
                  </a:solidFill>
                  <a:latin typeface="黑体" pitchFamily="49" charset="-122"/>
                  <a:ea typeface="黑体" pitchFamily="49" charset="-122"/>
                </a:rPr>
                <a:t>：</a:t>
              </a:r>
              <a:r>
                <a:rPr lang="zh-CN" altLang="en-US" sz="2400" dirty="0" smtClean="0">
                  <a:solidFill>
                    <a:schemeClr val="tx1"/>
                  </a:solidFill>
                  <a:latin typeface="黑体" pitchFamily="49" charset="-122"/>
                  <a:ea typeface="黑体" pitchFamily="49" charset="-122"/>
                </a:rPr>
                <a:t>图的定义及其存储结构</a:t>
              </a:r>
              <a:endParaRPr lang="zh-CN" altLang="en-US" sz="2400" dirty="0">
                <a:solidFill>
                  <a:schemeClr val="tx1"/>
                </a:solidFill>
                <a:latin typeface="黑体" pitchFamily="49" charset="-122"/>
                <a:ea typeface="黑体" pitchFamily="49" charset="-122"/>
              </a:endParaRPr>
            </a:p>
          </p:txBody>
        </p:sp>
        <p:sp>
          <p:nvSpPr>
            <p:cNvPr id="9"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Arial" pitchFamily="34" charset="0"/>
                  <a:cs typeface="Arial" pitchFamily="34" charset="0"/>
                </a:rPr>
                <a:t>1</a:t>
              </a:r>
              <a:endParaRPr lang="zh-CN" altLang="en-US" sz="2400" dirty="0">
                <a:latin typeface="Arial" pitchFamily="34" charset="0"/>
                <a:cs typeface="Arial" pitchFamily="34" charset="0"/>
              </a:endParaRPr>
            </a:p>
          </p:txBody>
        </p:sp>
      </p:grpSp>
      <p:grpSp>
        <p:nvGrpSpPr>
          <p:cNvPr id="10" name="组 9"/>
          <p:cNvGrpSpPr/>
          <p:nvPr/>
        </p:nvGrpSpPr>
        <p:grpSpPr>
          <a:xfrm>
            <a:off x="1331640" y="3573016"/>
            <a:ext cx="7128792" cy="648072"/>
            <a:chOff x="1417600" y="1628800"/>
            <a:chExt cx="6624736" cy="648072"/>
          </a:xfrm>
        </p:grpSpPr>
        <p:sp>
          <p:nvSpPr>
            <p:cNvPr id="11"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rgbClr val="8FC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3</a:t>
              </a:r>
              <a:r>
                <a:rPr lang="zh-CN" altLang="en-US" sz="2400" dirty="0" smtClean="0">
                  <a:solidFill>
                    <a:schemeClr val="tx1"/>
                  </a:solidFill>
                  <a:latin typeface="黑体" pitchFamily="49" charset="-122"/>
                  <a:ea typeface="黑体" pitchFamily="49" charset="-122"/>
                </a:rPr>
                <a:t>：最小生成树</a:t>
              </a:r>
              <a:endParaRPr lang="zh-CN" altLang="en-US" sz="2400" dirty="0">
                <a:solidFill>
                  <a:schemeClr val="tx1"/>
                </a:solidFill>
                <a:latin typeface="黑体" pitchFamily="49" charset="-122"/>
                <a:ea typeface="黑体" pitchFamily="49" charset="-122"/>
              </a:endParaRPr>
            </a:p>
          </p:txBody>
        </p:sp>
        <p:sp>
          <p:nvSpPr>
            <p:cNvPr id="12"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3</a:t>
              </a:r>
              <a:endParaRPr lang="zh-CN" altLang="en-US" sz="2400" dirty="0">
                <a:latin typeface="Arial" pitchFamily="34" charset="0"/>
                <a:cs typeface="Arial" pitchFamily="34" charset="0"/>
              </a:endParaRPr>
            </a:p>
          </p:txBody>
        </p:sp>
      </p:grpSp>
      <p:grpSp>
        <p:nvGrpSpPr>
          <p:cNvPr id="13" name="组 12"/>
          <p:cNvGrpSpPr/>
          <p:nvPr/>
        </p:nvGrpSpPr>
        <p:grpSpPr>
          <a:xfrm>
            <a:off x="1331640" y="4437112"/>
            <a:ext cx="7128792" cy="648072"/>
            <a:chOff x="1417600" y="1628800"/>
            <a:chExt cx="6624736" cy="648072"/>
          </a:xfrm>
        </p:grpSpPr>
        <p:sp>
          <p:nvSpPr>
            <p:cNvPr id="14"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4</a:t>
              </a:r>
              <a:r>
                <a:rPr lang="zh-CN" altLang="en-US" sz="2400" dirty="0" smtClean="0">
                  <a:solidFill>
                    <a:schemeClr val="tx1"/>
                  </a:solidFill>
                  <a:latin typeface="黑体" pitchFamily="49" charset="-122"/>
                  <a:ea typeface="黑体" pitchFamily="49" charset="-122"/>
                </a:rPr>
                <a:t>：最短路径</a:t>
              </a:r>
              <a:endParaRPr lang="zh-CN" altLang="en-US" sz="2400" dirty="0">
                <a:solidFill>
                  <a:schemeClr val="tx1"/>
                </a:solidFill>
                <a:latin typeface="黑体" pitchFamily="49" charset="-122"/>
                <a:ea typeface="黑体" pitchFamily="49" charset="-122"/>
              </a:endParaRPr>
            </a:p>
          </p:txBody>
        </p:sp>
        <p:sp>
          <p:nvSpPr>
            <p:cNvPr id="15"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Arial" pitchFamily="34" charset="0"/>
                  <a:cs typeface="Arial" pitchFamily="34" charset="0"/>
                </a:rPr>
                <a:t>4</a:t>
              </a:r>
              <a:endParaRPr lang="zh-CN" altLang="en-US" sz="2400" dirty="0">
                <a:latin typeface="Arial" pitchFamily="34" charset="0"/>
                <a:cs typeface="Arial" pitchFamily="34" charset="0"/>
              </a:endParaRPr>
            </a:p>
          </p:txBody>
        </p:sp>
      </p:grpSp>
    </p:spTree>
    <p:extLst>
      <p:ext uri="{BB962C8B-B14F-4D97-AF65-F5344CB8AC3E}">
        <p14:creationId xmlns:p14="http://schemas.microsoft.com/office/powerpoint/2010/main" val="948931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1</a:t>
            </a:r>
            <a:r>
              <a:rPr lang="zh-CN" altLang="en-US" dirty="0" smtClean="0">
                <a:latin typeface="黑体" pitchFamily="49" charset="-122"/>
                <a:ea typeface="黑体" pitchFamily="49" charset="-122"/>
              </a:rPr>
              <a:t> 图的定义</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sp>
        <p:nvSpPr>
          <p:cNvPr id="21" name="线形标注 1 (带边框和强调线) 20"/>
          <p:cNvSpPr/>
          <p:nvPr/>
        </p:nvSpPr>
        <p:spPr>
          <a:xfrm>
            <a:off x="7082584" y="1268760"/>
            <a:ext cx="1404004" cy="648072"/>
          </a:xfrm>
          <a:prstGeom prst="accentBorderCallout1">
            <a:avLst>
              <a:gd name="adj1" fmla="val 67373"/>
              <a:gd name="adj2" fmla="val -8880"/>
              <a:gd name="adj3" fmla="val 69403"/>
              <a:gd name="adj4" fmla="val -46575"/>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latin typeface="Microsoft YaHei" charset="-122"/>
                <a:ea typeface="Microsoft YaHei" charset="-122"/>
                <a:cs typeface="Microsoft YaHei" charset="-122"/>
              </a:rPr>
              <a:t>有向图</a:t>
            </a:r>
            <a:endParaRPr kumimoji="1" lang="zh-CN" altLang="en-US" sz="24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10" name="文本框 9"/>
              <p:cNvSpPr txBox="1"/>
              <p:nvPr/>
            </p:nvSpPr>
            <p:spPr>
              <a:xfrm>
                <a:off x="385513" y="5105483"/>
                <a:ext cx="304686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charset="0"/>
                        </a:rPr>
                        <m:t>𝑉</m:t>
                      </m:r>
                      <m:r>
                        <a:rPr kumimoji="1" lang="en-US" altLang="zh-CN" sz="2400" b="0" i="1" smtClean="0">
                          <a:latin typeface="Cambria Math" charset="0"/>
                        </a:rPr>
                        <m:t>(</m:t>
                      </m:r>
                      <m:r>
                        <a:rPr kumimoji="1" lang="en-US" altLang="zh-CN" sz="2400" b="0" i="1" smtClean="0">
                          <a:latin typeface="Cambria Math" charset="0"/>
                        </a:rPr>
                        <m:t>𝐺</m:t>
                      </m:r>
                      <m:r>
                        <a:rPr kumimoji="1" lang="en-US" altLang="zh-CN" sz="2400" b="0" i="1" smtClean="0">
                          <a:latin typeface="Cambria Math" charset="0"/>
                        </a:rPr>
                        <m:t>)=</m:t>
                      </m:r>
                      <m:d>
                        <m:dPr>
                          <m:begChr m:val="{"/>
                          <m:endChr m:val="}"/>
                          <m:ctrlPr>
                            <a:rPr kumimoji="1" lang="en-US" altLang="zh-CN" sz="2400" b="0" i="1" smtClean="0">
                              <a:latin typeface="Cambria Math" charset="0"/>
                            </a:rPr>
                          </m:ctrlPr>
                        </m:dPr>
                        <m:e>
                          <m:r>
                            <a:rPr kumimoji="1" lang="en-US" altLang="zh-CN" sz="2400" b="0" i="1" smtClean="0">
                              <a:latin typeface="Cambria Math" charset="0"/>
                            </a:rPr>
                            <m:t>𝐴</m:t>
                          </m:r>
                          <m:r>
                            <a:rPr kumimoji="1" lang="en-US" altLang="zh-CN" sz="2400" b="0" i="1" smtClean="0">
                              <a:latin typeface="Cambria Math" charset="0"/>
                            </a:rPr>
                            <m:t>,</m:t>
                          </m:r>
                          <m:r>
                            <a:rPr kumimoji="1" lang="en-US" altLang="zh-CN" sz="2400" b="0" i="1" smtClean="0">
                              <a:latin typeface="Cambria Math" charset="0"/>
                            </a:rPr>
                            <m:t>𝐵</m:t>
                          </m:r>
                          <m:r>
                            <a:rPr kumimoji="1" lang="en-US" altLang="zh-CN" sz="2400" b="0" i="1" smtClean="0">
                              <a:latin typeface="Cambria Math" charset="0"/>
                            </a:rPr>
                            <m:t>,</m:t>
                          </m:r>
                          <m:r>
                            <a:rPr kumimoji="1" lang="en-US" altLang="zh-CN" sz="2400" b="0" i="1" smtClean="0">
                              <a:latin typeface="Cambria Math" charset="0"/>
                            </a:rPr>
                            <m:t>𝐶</m:t>
                          </m:r>
                          <m:r>
                            <a:rPr kumimoji="1" lang="en-US" altLang="zh-CN" sz="2400" b="0" i="1" smtClean="0">
                              <a:latin typeface="Cambria Math" charset="0"/>
                            </a:rPr>
                            <m:t>,</m:t>
                          </m:r>
                          <m:r>
                            <a:rPr kumimoji="1" lang="en-US" altLang="zh-CN" sz="2400" b="0" i="1" smtClean="0">
                              <a:latin typeface="Cambria Math" charset="0"/>
                            </a:rPr>
                            <m:t>𝐷</m:t>
                          </m:r>
                          <m:r>
                            <a:rPr kumimoji="1" lang="en-US" altLang="zh-CN" sz="2400" b="0" i="1" smtClean="0">
                              <a:latin typeface="Cambria Math" charset="0"/>
                            </a:rPr>
                            <m:t>,</m:t>
                          </m:r>
                          <m:r>
                            <a:rPr kumimoji="1" lang="en-US" altLang="zh-CN" sz="2400" b="0" i="1" smtClean="0">
                              <a:latin typeface="Cambria Math" charset="0"/>
                            </a:rPr>
                            <m:t>𝐸</m:t>
                          </m:r>
                        </m:e>
                      </m:d>
                    </m:oMath>
                  </m:oMathPara>
                </a14:m>
                <a:endParaRPr kumimoji="1" lang="en-US" altLang="zh-CN" sz="2800" dirty="0" smtClean="0"/>
              </a:p>
            </p:txBody>
          </p:sp>
        </mc:Choice>
        <mc:Fallback xmlns="">
          <p:sp>
            <p:nvSpPr>
              <p:cNvPr id="10" name="文本框 9"/>
              <p:cNvSpPr txBox="1">
                <a:spLocks noRot="1" noChangeAspect="1" noMove="1" noResize="1" noEditPoints="1" noAdjustHandles="1" noChangeArrowheads="1" noChangeShapeType="1" noTextEdit="1"/>
              </p:cNvSpPr>
              <p:nvPr/>
            </p:nvSpPr>
            <p:spPr>
              <a:xfrm>
                <a:off x="385513" y="5105483"/>
                <a:ext cx="3046860" cy="461665"/>
              </a:xfrm>
              <a:prstGeom prst="rect">
                <a:avLst/>
              </a:prstGeom>
              <a:blipFill rotWithShape="0">
                <a:blip r:embed="rId3"/>
                <a:stretch>
                  <a:fillRect b="-18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357420" y="5626387"/>
                <a:ext cx="744941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400" i="1" smtClean="0">
                          <a:latin typeface="Cambria Math" charset="0"/>
                        </a:rPr>
                        <m:t>𝐸</m:t>
                      </m:r>
                      <m:d>
                        <m:dPr>
                          <m:ctrlPr>
                            <a:rPr kumimoji="1" lang="en-US" altLang="zh-CN" sz="2400" i="1">
                              <a:latin typeface="Cambria Math" charset="0"/>
                            </a:rPr>
                          </m:ctrlPr>
                        </m:dPr>
                        <m:e>
                          <m:r>
                            <a:rPr kumimoji="1" lang="en-US" altLang="zh-CN" sz="2400" i="1">
                              <a:latin typeface="Cambria Math" charset="0"/>
                            </a:rPr>
                            <m:t>𝐺</m:t>
                          </m:r>
                        </m:e>
                      </m:d>
                      <m:r>
                        <a:rPr kumimoji="1" lang="en-US" altLang="zh-CN" sz="2400" i="1">
                          <a:latin typeface="Cambria Math" charset="0"/>
                        </a:rPr>
                        <m:t>=</m:t>
                      </m:r>
                      <m:d>
                        <m:dPr>
                          <m:begChr m:val="{"/>
                          <m:endChr m:val="}"/>
                          <m:ctrlPr>
                            <a:rPr kumimoji="1" lang="en-US" altLang="zh-CN" sz="2400" i="1" smtClean="0">
                              <a:latin typeface="Cambria Math" charset="0"/>
                            </a:rPr>
                          </m:ctrlPr>
                        </m:dPr>
                        <m:e>
                          <m:d>
                            <m:dPr>
                              <m:begChr m:val="⟨"/>
                              <m:endChr m:val="⟩"/>
                              <m:ctrlPr>
                                <a:rPr kumimoji="1" lang="en-US" altLang="zh-CN" sz="2400" i="1" smtClean="0">
                                  <a:latin typeface="Cambria Math" charset="0"/>
                                </a:rPr>
                              </m:ctrlPr>
                            </m:dPr>
                            <m:e>
                              <m:r>
                                <a:rPr kumimoji="1" lang="en-US" altLang="zh-CN" sz="2400" b="0" i="1" smtClean="0">
                                  <a:latin typeface="Cambria Math" charset="0"/>
                                </a:rPr>
                                <m:t>𝐴</m:t>
                              </m:r>
                              <m:r>
                                <a:rPr kumimoji="1" lang="en-US" altLang="zh-CN" sz="2400" b="0" i="1" smtClean="0">
                                  <a:latin typeface="Cambria Math" charset="0"/>
                                </a:rPr>
                                <m:t>,</m:t>
                              </m:r>
                              <m:r>
                                <a:rPr kumimoji="1" lang="en-US" altLang="zh-CN" sz="2400" b="0" i="1" smtClean="0">
                                  <a:latin typeface="Cambria Math" charset="0"/>
                                </a:rPr>
                                <m:t>𝐵</m:t>
                              </m:r>
                            </m:e>
                          </m:d>
                          <m:r>
                            <a:rPr kumimoji="1" lang="en-US" altLang="zh-CN" sz="2400" b="0" i="1" smtClean="0">
                              <a:latin typeface="Cambria Math" charset="0"/>
                            </a:rPr>
                            <m:t>,</m:t>
                          </m:r>
                          <m:d>
                            <m:dPr>
                              <m:begChr m:val="⟨"/>
                              <m:endChr m:val="⟩"/>
                              <m:ctrlPr>
                                <a:rPr kumimoji="1" lang="en-US" altLang="zh-CN" sz="2400" i="1">
                                  <a:latin typeface="Cambria Math" charset="0"/>
                                </a:rPr>
                              </m:ctrlPr>
                            </m:dPr>
                            <m:e>
                              <m:r>
                                <a:rPr kumimoji="1" lang="en-US" altLang="zh-CN" sz="2400" i="1">
                                  <a:latin typeface="Cambria Math" charset="0"/>
                                </a:rPr>
                                <m:t>𝐴</m:t>
                              </m:r>
                              <m:r>
                                <a:rPr kumimoji="1" lang="en-US" altLang="zh-CN" sz="2400" i="1">
                                  <a:latin typeface="Cambria Math" charset="0"/>
                                </a:rPr>
                                <m:t>,</m:t>
                              </m:r>
                              <m:r>
                                <a:rPr kumimoji="1" lang="en-US" altLang="zh-CN" sz="2400" b="0" i="1" smtClean="0">
                                  <a:latin typeface="Cambria Math" charset="0"/>
                                </a:rPr>
                                <m:t>𝐶</m:t>
                              </m:r>
                            </m:e>
                          </m:d>
                          <m:r>
                            <a:rPr kumimoji="1" lang="en-US" altLang="zh-CN" sz="2400" b="0" i="1" smtClean="0">
                              <a:latin typeface="Cambria Math" charset="0"/>
                            </a:rPr>
                            <m:t>,</m:t>
                          </m:r>
                          <m:d>
                            <m:dPr>
                              <m:begChr m:val="⟨"/>
                              <m:endChr m:val="⟩"/>
                              <m:ctrlPr>
                                <a:rPr kumimoji="1" lang="en-US" altLang="zh-CN" sz="2400" i="1">
                                  <a:latin typeface="Cambria Math" charset="0"/>
                                </a:rPr>
                              </m:ctrlPr>
                            </m:dPr>
                            <m:e>
                              <m:r>
                                <a:rPr kumimoji="1" lang="en-US" altLang="zh-CN" sz="2400" b="0" i="1" smtClean="0">
                                  <a:latin typeface="Cambria Math" charset="0"/>
                                </a:rPr>
                                <m:t>𝐵</m:t>
                              </m:r>
                              <m:r>
                                <a:rPr kumimoji="1" lang="en-US" altLang="zh-CN" sz="2400" i="1">
                                  <a:latin typeface="Cambria Math" charset="0"/>
                                </a:rPr>
                                <m:t>,</m:t>
                              </m:r>
                              <m:r>
                                <a:rPr kumimoji="1" lang="en-US" altLang="zh-CN" sz="2400" b="0" i="1" smtClean="0">
                                  <a:latin typeface="Cambria Math" charset="0"/>
                                </a:rPr>
                                <m:t>𝐶</m:t>
                              </m:r>
                            </m:e>
                          </m:d>
                          <m:r>
                            <a:rPr kumimoji="1" lang="en-US" altLang="zh-CN" sz="2400" b="0" i="1" smtClean="0">
                              <a:latin typeface="Cambria Math" charset="0"/>
                            </a:rPr>
                            <m:t>,</m:t>
                          </m:r>
                          <m:d>
                            <m:dPr>
                              <m:begChr m:val="⟨"/>
                              <m:endChr m:val="⟩"/>
                              <m:ctrlPr>
                                <a:rPr kumimoji="1" lang="en-US" altLang="zh-CN" sz="2400" i="1">
                                  <a:latin typeface="Cambria Math" charset="0"/>
                                </a:rPr>
                              </m:ctrlPr>
                            </m:dPr>
                            <m:e>
                              <m:r>
                                <a:rPr kumimoji="1" lang="en-US" altLang="zh-CN" sz="2400" b="0" i="1" smtClean="0">
                                  <a:latin typeface="Cambria Math" charset="0"/>
                                </a:rPr>
                                <m:t>𝐵</m:t>
                              </m:r>
                              <m:r>
                                <a:rPr kumimoji="1" lang="en-US" altLang="zh-CN" sz="2400" i="1">
                                  <a:latin typeface="Cambria Math" charset="0"/>
                                </a:rPr>
                                <m:t>,</m:t>
                              </m:r>
                              <m:r>
                                <a:rPr kumimoji="1" lang="en-US" altLang="zh-CN" sz="2400" b="0" i="1" smtClean="0">
                                  <a:latin typeface="Cambria Math" charset="0"/>
                                </a:rPr>
                                <m:t>𝐸</m:t>
                              </m:r>
                            </m:e>
                          </m:d>
                          <m:r>
                            <a:rPr kumimoji="1" lang="en-US" altLang="zh-CN" sz="2400" b="0" i="1" smtClean="0">
                              <a:latin typeface="Cambria Math" charset="0"/>
                            </a:rPr>
                            <m:t>,</m:t>
                          </m:r>
                          <m:d>
                            <m:dPr>
                              <m:begChr m:val="⟨"/>
                              <m:endChr m:val="⟩"/>
                              <m:ctrlPr>
                                <a:rPr kumimoji="1" lang="en-US" altLang="zh-CN" sz="2400" i="1">
                                  <a:latin typeface="Cambria Math" charset="0"/>
                                </a:rPr>
                              </m:ctrlPr>
                            </m:dPr>
                            <m:e>
                              <m:r>
                                <a:rPr kumimoji="1" lang="en-US" altLang="zh-CN" sz="2400" b="0" i="1" smtClean="0">
                                  <a:latin typeface="Cambria Math" charset="0"/>
                                </a:rPr>
                                <m:t>𝐶</m:t>
                              </m:r>
                              <m:r>
                                <a:rPr kumimoji="1" lang="en-US" altLang="zh-CN" sz="2400" i="1">
                                  <a:latin typeface="Cambria Math" charset="0"/>
                                </a:rPr>
                                <m:t>,</m:t>
                              </m:r>
                              <m:r>
                                <a:rPr kumimoji="1" lang="en-US" altLang="zh-CN" sz="2400" i="1">
                                  <a:latin typeface="Cambria Math" charset="0"/>
                                </a:rPr>
                                <m:t>𝐵</m:t>
                              </m:r>
                            </m:e>
                          </m:d>
                          <m:r>
                            <a:rPr kumimoji="1" lang="en-US" altLang="zh-CN" sz="2400" b="0" i="1" smtClean="0">
                              <a:latin typeface="Cambria Math" charset="0"/>
                            </a:rPr>
                            <m:t>,</m:t>
                          </m:r>
                          <m:d>
                            <m:dPr>
                              <m:begChr m:val="⟨"/>
                              <m:endChr m:val="⟩"/>
                              <m:ctrlPr>
                                <a:rPr kumimoji="1" lang="en-US" altLang="zh-CN" sz="2400" i="1">
                                  <a:latin typeface="Cambria Math" charset="0"/>
                                </a:rPr>
                              </m:ctrlPr>
                            </m:dPr>
                            <m:e>
                              <m:r>
                                <a:rPr kumimoji="1" lang="en-US" altLang="zh-CN" sz="2400" b="0" i="1" smtClean="0">
                                  <a:latin typeface="Cambria Math" charset="0"/>
                                </a:rPr>
                                <m:t>𝐶</m:t>
                              </m:r>
                              <m:r>
                                <a:rPr kumimoji="1" lang="en-US" altLang="zh-CN" sz="2400" i="1">
                                  <a:latin typeface="Cambria Math" charset="0"/>
                                </a:rPr>
                                <m:t>,</m:t>
                              </m:r>
                              <m:r>
                                <a:rPr kumimoji="1" lang="en-US" altLang="zh-CN" sz="2400" b="0" i="1" smtClean="0">
                                  <a:latin typeface="Cambria Math" charset="0"/>
                                </a:rPr>
                                <m:t>𝐷</m:t>
                              </m:r>
                            </m:e>
                          </m:d>
                          <m:r>
                            <a:rPr kumimoji="1" lang="en-US" altLang="zh-CN" sz="2400" b="0" i="1" smtClean="0">
                              <a:latin typeface="Cambria Math" charset="0"/>
                            </a:rPr>
                            <m:t>,</m:t>
                          </m:r>
                          <m:d>
                            <m:dPr>
                              <m:begChr m:val="⟨"/>
                              <m:endChr m:val="⟩"/>
                              <m:ctrlPr>
                                <a:rPr kumimoji="1" lang="en-US" altLang="zh-CN" sz="2400" i="1">
                                  <a:latin typeface="Cambria Math" charset="0"/>
                                </a:rPr>
                              </m:ctrlPr>
                            </m:dPr>
                            <m:e>
                              <m:r>
                                <a:rPr kumimoji="1" lang="en-US" altLang="zh-CN" sz="2400" b="0" i="1" smtClean="0">
                                  <a:latin typeface="Cambria Math" charset="0"/>
                                </a:rPr>
                                <m:t>𝐸</m:t>
                              </m:r>
                              <m:r>
                                <a:rPr kumimoji="1" lang="en-US" altLang="zh-CN" sz="2400" i="1">
                                  <a:latin typeface="Cambria Math" charset="0"/>
                                </a:rPr>
                                <m:t>,</m:t>
                              </m:r>
                              <m:r>
                                <a:rPr kumimoji="1" lang="en-US" altLang="zh-CN" sz="2400" b="0" i="1" smtClean="0">
                                  <a:latin typeface="Cambria Math" charset="0"/>
                                </a:rPr>
                                <m:t>𝐷</m:t>
                              </m:r>
                            </m:e>
                          </m:d>
                        </m:e>
                      </m:d>
                    </m:oMath>
                  </m:oMathPara>
                </a14:m>
                <a:endParaRPr kumimoji="1" lang="zh-CN" altLang="en-US" sz="2400" dirty="0"/>
              </a:p>
            </p:txBody>
          </p:sp>
        </mc:Choice>
        <mc:Fallback xmlns="">
          <p:sp>
            <p:nvSpPr>
              <p:cNvPr id="13" name="文本框 12"/>
              <p:cNvSpPr txBox="1">
                <a:spLocks noRot="1" noChangeAspect="1" noMove="1" noResize="1" noEditPoints="1" noAdjustHandles="1" noChangeArrowheads="1" noChangeShapeType="1" noTextEdit="1"/>
              </p:cNvSpPr>
              <p:nvPr/>
            </p:nvSpPr>
            <p:spPr>
              <a:xfrm>
                <a:off x="357420" y="5626387"/>
                <a:ext cx="7449412" cy="461665"/>
              </a:xfrm>
              <a:prstGeom prst="rect">
                <a:avLst/>
              </a:prstGeom>
              <a:blipFill rotWithShape="0">
                <a:blip r:embed="rId4"/>
                <a:stretch>
                  <a:fillRect/>
                </a:stretch>
              </a:blipFill>
            </p:spPr>
            <p:txBody>
              <a:bodyPr/>
              <a:lstStyle/>
              <a:p>
                <a:r>
                  <a:rPr lang="zh-CN" altLang="en-US">
                    <a:noFill/>
                  </a:rPr>
                  <a:t> </a:t>
                </a:r>
              </a:p>
            </p:txBody>
          </p:sp>
        </mc:Fallback>
      </mc:AlternateContent>
      <p:graphicFrame>
        <p:nvGraphicFramePr>
          <p:cNvPr id="9" name="Object 4"/>
          <p:cNvGraphicFramePr>
            <a:graphicFrameLocks noChangeAspect="1"/>
          </p:cNvGraphicFramePr>
          <p:nvPr>
            <p:extLst>
              <p:ext uri="{D42A27DB-BD31-4B8C-83A1-F6EECF244321}">
                <p14:modId xmlns:p14="http://schemas.microsoft.com/office/powerpoint/2010/main" val="35461511"/>
              </p:ext>
            </p:extLst>
          </p:nvPr>
        </p:nvGraphicFramePr>
        <p:xfrm>
          <a:off x="3216693" y="1267272"/>
          <a:ext cx="2671763" cy="3124200"/>
        </p:xfrm>
        <a:graphic>
          <a:graphicData uri="http://schemas.openxmlformats.org/presentationml/2006/ole">
            <mc:AlternateContent xmlns:mc="http://schemas.openxmlformats.org/markup-compatibility/2006">
              <mc:Choice xmlns:v="urn:schemas-microsoft-com:vml" Requires="v">
                <p:oleObj spid="_x0000_s6198" r:id="rId5" imgW="2938902" imgH="1462140" progId="">
                  <p:embed/>
                </p:oleObj>
              </mc:Choice>
              <mc:Fallback>
                <p:oleObj r:id="rId5" imgW="2938902" imgH="146214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l="64557" b="16327"/>
                      <a:stretch>
                        <a:fillRect/>
                      </a:stretch>
                    </p:blipFill>
                    <p:spPr bwMode="auto">
                      <a:xfrm>
                        <a:off x="3216693" y="1267272"/>
                        <a:ext cx="2671763" cy="312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52740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0" grpId="0"/>
      <p:bldP spid="1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 </a:t>
            </a:r>
            <a:r>
              <a:rPr lang="zh-CN" altLang="en-US" dirty="0" smtClean="0">
                <a:latin typeface="黑体" pitchFamily="49" charset="-122"/>
                <a:ea typeface="黑体" pitchFamily="49" charset="-122"/>
              </a:rPr>
              <a:t>知识点</a:t>
            </a:r>
            <a:r>
              <a:rPr lang="en-US" altLang="zh-CN" dirty="0" smtClean="0">
                <a:latin typeface="黑体" pitchFamily="49" charset="-122"/>
                <a:ea typeface="黑体" pitchFamily="49" charset="-122"/>
              </a:rPr>
              <a:t>3</a:t>
            </a:r>
            <a:r>
              <a:rPr lang="zh-CN" altLang="en-US" dirty="0" smtClean="0">
                <a:latin typeface="黑体" pitchFamily="49" charset="-122"/>
                <a:ea typeface="黑体" pitchFamily="49" charset="-122"/>
              </a:rPr>
              <a:t>：最小生成树</a:t>
            </a:r>
            <a:endParaRPr kumimoji="1" lang="zh-CN" altLang="en-US" dirty="0"/>
          </a:p>
        </p:txBody>
      </p:sp>
      <p:pic>
        <p:nvPicPr>
          <p:cNvPr id="3" name="图片 2"/>
          <p:cNvPicPr>
            <a:picLocks noChangeAspect="1"/>
          </p:cNvPicPr>
          <p:nvPr/>
        </p:nvPicPr>
        <p:blipFill>
          <a:blip r:embed="rId2"/>
          <a:stretch>
            <a:fillRect/>
          </a:stretch>
        </p:blipFill>
        <p:spPr>
          <a:xfrm>
            <a:off x="25025" y="1772816"/>
            <a:ext cx="9055100" cy="3759200"/>
          </a:xfrm>
          <a:prstGeom prst="rect">
            <a:avLst/>
          </a:prstGeom>
        </p:spPr>
      </p:pic>
    </p:spTree>
    <p:extLst>
      <p:ext uri="{BB962C8B-B14F-4D97-AF65-F5344CB8AC3E}">
        <p14:creationId xmlns:p14="http://schemas.microsoft.com/office/powerpoint/2010/main" val="163476634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1</a:t>
            </a:r>
            <a:r>
              <a:rPr lang="zh-CN" altLang="en-US" dirty="0" smtClean="0">
                <a:latin typeface="黑体" pitchFamily="49" charset="-122"/>
                <a:ea typeface="黑体" pitchFamily="49" charset="-122"/>
              </a:rPr>
              <a:t> 概念</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12" name="组 11"/>
          <p:cNvGrpSpPr/>
          <p:nvPr/>
        </p:nvGrpSpPr>
        <p:grpSpPr>
          <a:xfrm>
            <a:off x="-108520" y="1108316"/>
            <a:ext cx="9110275" cy="2752732"/>
            <a:chOff x="-108520" y="1108316"/>
            <a:chExt cx="9110275" cy="2752732"/>
          </a:xfrm>
        </p:grpSpPr>
        <p:grpSp>
          <p:nvGrpSpPr>
            <p:cNvPr id="6" name="组 5"/>
            <p:cNvGrpSpPr/>
            <p:nvPr/>
          </p:nvGrpSpPr>
          <p:grpSpPr>
            <a:xfrm>
              <a:off x="-108520" y="1108316"/>
              <a:ext cx="9073007" cy="2752732"/>
              <a:chOff x="-271278" y="1255336"/>
              <a:chExt cx="9222554" cy="2752732"/>
            </a:xfrm>
          </p:grpSpPr>
          <p:sp>
            <p:nvSpPr>
              <p:cNvPr id="7" name="文本框 6"/>
              <p:cNvSpPr txBox="1"/>
              <p:nvPr/>
            </p:nvSpPr>
            <p:spPr>
              <a:xfrm>
                <a:off x="-271278" y="1331986"/>
                <a:ext cx="2082081" cy="646331"/>
              </a:xfrm>
              <a:prstGeom prst="rect">
                <a:avLst/>
              </a:prstGeom>
              <a:noFill/>
            </p:spPr>
            <p:txBody>
              <a:bodyPr wrap="square" rtlCol="0">
                <a:spAutoFit/>
              </a:bodyPr>
              <a:lstStyle/>
              <a:p>
                <a:pPr algn="ctr"/>
                <a:r>
                  <a:rPr kumimoji="1" lang="zh-CN" altLang="en-US" sz="3600" dirty="0" smtClean="0">
                    <a:solidFill>
                      <a:srgbClr val="02BAF8"/>
                    </a:solidFill>
                    <a:latin typeface="Microsoft YaHei" charset="-122"/>
                    <a:ea typeface="Microsoft YaHei" charset="-122"/>
                    <a:cs typeface="Microsoft YaHei" charset="-122"/>
                  </a:rPr>
                  <a:t>生成树</a:t>
                </a:r>
                <a:endParaRPr kumimoji="1" lang="zh-CN" altLang="en-US" sz="3600" dirty="0">
                  <a:solidFill>
                    <a:srgbClr val="02BAF8"/>
                  </a:solidFill>
                  <a:latin typeface="Microsoft YaHei" charset="-122"/>
                  <a:ea typeface="Microsoft YaHei" charset="-122"/>
                  <a:cs typeface="Microsoft YaHei" charset="-122"/>
                </a:endParaRPr>
              </a:p>
            </p:txBody>
          </p:sp>
          <p:cxnSp>
            <p:nvCxnSpPr>
              <p:cNvPr id="8" name="直线连接符 7"/>
              <p:cNvCxnSpPr/>
              <p:nvPr/>
            </p:nvCxnSpPr>
            <p:spPr>
              <a:xfrm flipH="1">
                <a:off x="1631789" y="1311196"/>
                <a:ext cx="1736" cy="2696872"/>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矩形 8"/>
                  <p:cNvSpPr/>
                  <p:nvPr/>
                </p:nvSpPr>
                <p:spPr>
                  <a:xfrm>
                    <a:off x="1772920" y="1255336"/>
                    <a:ext cx="7178356" cy="887599"/>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smtClean="0">
                        <a:solidFill>
                          <a:schemeClr val="tx1"/>
                        </a:solidFill>
                        <a:latin typeface="Microsoft YaHei" charset="-122"/>
                        <a:ea typeface="Microsoft YaHei" charset="-122"/>
                        <a:cs typeface="Microsoft YaHei" charset="-122"/>
                      </a:rPr>
                      <a:t>一个连通图</a:t>
                    </a:r>
                    <a14:m>
                      <m:oMath xmlns:m="http://schemas.openxmlformats.org/officeDocument/2006/math">
                        <m:r>
                          <a:rPr kumimoji="1" lang="en-US" altLang="zh-CN" sz="2400" i="1">
                            <a:solidFill>
                              <a:schemeClr val="tx1"/>
                            </a:solidFill>
                            <a:latin typeface="Cambria Math" charset="0"/>
                          </a:rPr>
                          <m:t>𝐺</m:t>
                        </m:r>
                        <m:r>
                          <a:rPr kumimoji="1" lang="en-US" altLang="zh-CN" sz="2400" i="1">
                            <a:solidFill>
                              <a:schemeClr val="tx1"/>
                            </a:solidFill>
                            <a:latin typeface="Cambria Math" charset="0"/>
                          </a:rPr>
                          <m:t> </m:t>
                        </m:r>
                      </m:oMath>
                    </a14:m>
                    <a:r>
                      <a:rPr kumimoji="1" lang="zh-CN" altLang="en-US" sz="2400" dirty="0">
                        <a:solidFill>
                          <a:schemeClr val="tx1"/>
                        </a:solidFill>
                        <a:latin typeface="Microsoft YaHei" charset="-122"/>
                        <a:ea typeface="Microsoft YaHei" charset="-122"/>
                        <a:cs typeface="Microsoft YaHei" charset="-122"/>
                      </a:rPr>
                      <a:t>，如果取它的全部顶点和一部分边构成一个子图</a:t>
                    </a:r>
                    <a14:m>
                      <m:oMath xmlns:m="http://schemas.openxmlformats.org/officeDocument/2006/math">
                        <m:sSup>
                          <m:sSupPr>
                            <m:ctrlPr>
                              <a:rPr kumimoji="1" lang="en-US" altLang="zh-CN" sz="2400" i="1">
                                <a:solidFill>
                                  <a:schemeClr val="tx1"/>
                                </a:solidFill>
                                <a:latin typeface="Cambria Math" charset="0"/>
                              </a:rPr>
                            </m:ctrlPr>
                          </m:sSupPr>
                          <m:e>
                            <m:r>
                              <a:rPr kumimoji="1" lang="en-US" altLang="zh-CN" sz="2400" i="1">
                                <a:solidFill>
                                  <a:schemeClr val="tx1"/>
                                </a:solidFill>
                                <a:latin typeface="Cambria Math" charset="0"/>
                              </a:rPr>
                              <m:t>𝐺</m:t>
                            </m:r>
                          </m:e>
                          <m:sup>
                            <m:r>
                              <a:rPr kumimoji="1" lang="en-US" altLang="zh-CN" sz="2400" i="1">
                                <a:solidFill>
                                  <a:schemeClr val="tx1"/>
                                </a:solidFill>
                                <a:latin typeface="Cambria Math" charset="0"/>
                              </a:rPr>
                              <m:t>′</m:t>
                            </m:r>
                          </m:sup>
                        </m:sSup>
                      </m:oMath>
                    </a14:m>
                    <a:r>
                      <a:rPr kumimoji="1" lang="zh-CN" altLang="en-US" sz="2400" dirty="0" smtClean="0">
                        <a:solidFill>
                          <a:schemeClr val="tx1"/>
                        </a:solidFill>
                        <a:latin typeface="Microsoft YaHei" charset="-122"/>
                        <a:ea typeface="Microsoft YaHei" charset="-122"/>
                        <a:cs typeface="Microsoft YaHei" charset="-122"/>
                      </a:rPr>
                      <a:t>，即</a:t>
                    </a:r>
                    <a:r>
                      <a:rPr kumimoji="1" lang="zh-CN" altLang="en-US" sz="2400" dirty="0">
                        <a:solidFill>
                          <a:schemeClr val="tx1"/>
                        </a:solidFill>
                        <a:latin typeface="Microsoft YaHei" charset="-122"/>
                        <a:ea typeface="Microsoft YaHei" charset="-122"/>
                        <a:cs typeface="Microsoft YaHei" charset="-122"/>
                      </a:rPr>
                      <a:t>：</a:t>
                    </a:r>
                  </a:p>
                </p:txBody>
              </p:sp>
            </mc:Choice>
            <mc:Fallback xmlns="">
              <p:sp>
                <p:nvSpPr>
                  <p:cNvPr id="9" name="矩形 8"/>
                  <p:cNvSpPr>
                    <a:spLocks noRot="1" noChangeAspect="1" noMove="1" noResize="1" noEditPoints="1" noAdjustHandles="1" noChangeArrowheads="1" noChangeShapeType="1" noTextEdit="1"/>
                  </p:cNvSpPr>
                  <p:nvPr/>
                </p:nvSpPr>
                <p:spPr>
                  <a:xfrm>
                    <a:off x="1772920" y="1255336"/>
                    <a:ext cx="7178356" cy="887599"/>
                  </a:xfrm>
                  <a:prstGeom prst="rect">
                    <a:avLst/>
                  </a:prstGeom>
                  <a:blipFill rotWithShape="0">
                    <a:blip r:embed="rId2"/>
                    <a:stretch>
                      <a:fillRect/>
                    </a:stretch>
                  </a:blipFill>
                  <a:ln>
                    <a:noFill/>
                  </a:ln>
                  <a:effectLst>
                    <a:outerShdw blurRad="50800" dist="76200" dir="2700000" algn="tl" rotWithShape="0">
                      <a:prstClr val="black">
                        <a:alpha val="40000"/>
                      </a:prstClr>
                    </a:outerShdw>
                  </a:effectLst>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 name="文本框 2"/>
                <p:cNvSpPr txBox="1"/>
                <p:nvPr/>
              </p:nvSpPr>
              <p:spPr>
                <a:xfrm>
                  <a:off x="2441131" y="2283194"/>
                  <a:ext cx="422288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charset="0"/>
                          </a:rPr>
                          <m:t>𝑉</m:t>
                        </m:r>
                        <m:d>
                          <m:dPr>
                            <m:ctrlPr>
                              <a:rPr kumimoji="1" lang="en-US" altLang="zh-CN" sz="2400" b="0" i="1" smtClean="0">
                                <a:latin typeface="Cambria Math" charset="0"/>
                              </a:rPr>
                            </m:ctrlPr>
                          </m:dPr>
                          <m:e>
                            <m:sSup>
                              <m:sSupPr>
                                <m:ctrlPr>
                                  <a:rPr kumimoji="1" lang="en-US" altLang="zh-CN" sz="2400" b="0" i="1" smtClean="0">
                                    <a:latin typeface="Cambria Math" charset="0"/>
                                  </a:rPr>
                                </m:ctrlPr>
                              </m:sSupPr>
                              <m:e>
                                <m:r>
                                  <a:rPr kumimoji="1" lang="en-US" altLang="zh-CN" sz="2400" b="0" i="1" smtClean="0">
                                    <a:latin typeface="Cambria Math" charset="0"/>
                                  </a:rPr>
                                  <m:t>𝐺</m:t>
                                </m:r>
                              </m:e>
                              <m:sup>
                                <m:r>
                                  <a:rPr kumimoji="1" lang="en-US" altLang="zh-CN" sz="2400" b="0" i="1" smtClean="0">
                                    <a:latin typeface="Cambria Math" charset="0"/>
                                  </a:rPr>
                                  <m:t>′</m:t>
                                </m:r>
                              </m:sup>
                            </m:sSup>
                          </m:e>
                        </m:d>
                        <m:r>
                          <a:rPr kumimoji="1" lang="en-US" altLang="zh-CN" sz="2400" b="0" i="1" smtClean="0">
                            <a:latin typeface="Cambria Math" charset="0"/>
                          </a:rPr>
                          <m:t>=</m:t>
                        </m:r>
                        <m:r>
                          <a:rPr kumimoji="1" lang="en-US" altLang="zh-CN" sz="2400" b="0" i="1" smtClean="0">
                            <a:latin typeface="Cambria Math" charset="0"/>
                          </a:rPr>
                          <m:t>𝑉</m:t>
                        </m:r>
                        <m:d>
                          <m:dPr>
                            <m:ctrlPr>
                              <a:rPr kumimoji="1" lang="en-US" altLang="zh-CN" sz="2400" b="0" i="1" smtClean="0">
                                <a:latin typeface="Cambria Math" charset="0"/>
                              </a:rPr>
                            </m:ctrlPr>
                          </m:dPr>
                          <m:e>
                            <m:r>
                              <a:rPr kumimoji="1" lang="en-US" altLang="zh-CN" sz="2400" b="0" i="1" smtClean="0">
                                <a:latin typeface="Cambria Math" charset="0"/>
                              </a:rPr>
                              <m:t>𝐺</m:t>
                            </m:r>
                          </m:e>
                        </m:d>
                        <m:r>
                          <a:rPr kumimoji="1" lang="zh-CN" altLang="en-US" sz="2400" b="0" i="1" smtClean="0">
                            <a:latin typeface="Cambria Math" charset="0"/>
                          </a:rPr>
                          <m:t>，</m:t>
                        </m:r>
                        <m:r>
                          <a:rPr kumimoji="1" lang="en-US" altLang="zh-CN" sz="2400" b="0" i="1" smtClean="0">
                            <a:latin typeface="Cambria Math" charset="0"/>
                          </a:rPr>
                          <m:t>𝐸</m:t>
                        </m:r>
                        <m:d>
                          <m:dPr>
                            <m:ctrlPr>
                              <a:rPr kumimoji="1" lang="en-US" altLang="zh-CN" sz="2400" i="1">
                                <a:latin typeface="Cambria Math" charset="0"/>
                              </a:rPr>
                            </m:ctrlPr>
                          </m:dPr>
                          <m:e>
                            <m:sSup>
                              <m:sSupPr>
                                <m:ctrlPr>
                                  <a:rPr kumimoji="1" lang="en-US" altLang="zh-CN" sz="2400" i="1">
                                    <a:latin typeface="Cambria Math" charset="0"/>
                                  </a:rPr>
                                </m:ctrlPr>
                              </m:sSupPr>
                              <m:e>
                                <m:r>
                                  <a:rPr kumimoji="1" lang="en-US" altLang="zh-CN" sz="2400" i="1">
                                    <a:latin typeface="Cambria Math" charset="0"/>
                                  </a:rPr>
                                  <m:t>𝐺</m:t>
                                </m:r>
                              </m:e>
                              <m:sup>
                                <m:r>
                                  <a:rPr kumimoji="1" lang="en-US" altLang="zh-CN" sz="2400" i="1">
                                    <a:latin typeface="Cambria Math" charset="0"/>
                                  </a:rPr>
                                  <m:t>′</m:t>
                                </m:r>
                              </m:sup>
                            </m:sSup>
                          </m:e>
                        </m:d>
                        <m:r>
                          <a:rPr kumimoji="1" lang="en-US" altLang="zh-CN" sz="2400" i="1" smtClean="0">
                            <a:latin typeface="Cambria Math" charset="0"/>
                            <a:ea typeface="Cambria Math" charset="0"/>
                            <a:cs typeface="Cambria Math" charset="0"/>
                          </a:rPr>
                          <m:t>⊆</m:t>
                        </m:r>
                        <m:r>
                          <a:rPr kumimoji="1" lang="en-US" altLang="zh-CN" sz="2400" b="0" i="1" smtClean="0">
                            <a:latin typeface="Cambria Math" charset="0"/>
                          </a:rPr>
                          <m:t>𝐸</m:t>
                        </m:r>
                        <m:d>
                          <m:dPr>
                            <m:ctrlPr>
                              <a:rPr kumimoji="1" lang="en-US" altLang="zh-CN" sz="2400" i="1">
                                <a:latin typeface="Cambria Math" charset="0"/>
                              </a:rPr>
                            </m:ctrlPr>
                          </m:dPr>
                          <m:e>
                            <m:r>
                              <a:rPr kumimoji="1" lang="en-US" altLang="zh-CN" sz="2400" i="1">
                                <a:latin typeface="Cambria Math" charset="0"/>
                              </a:rPr>
                              <m:t>𝐺</m:t>
                            </m:r>
                          </m:e>
                        </m:d>
                      </m:oMath>
                    </m:oMathPara>
                  </a14:m>
                  <a:endParaRPr kumimoji="1" lang="zh-CN" altLang="en-US" sz="2400" dirty="0"/>
                </a:p>
              </p:txBody>
            </p:sp>
          </mc:Choice>
          <mc:Fallback xmlns="">
            <p:sp>
              <p:nvSpPr>
                <p:cNvPr id="3" name="文本框 2"/>
                <p:cNvSpPr txBox="1">
                  <a:spLocks noRot="1" noChangeAspect="1" noMove="1" noResize="1" noEditPoints="1" noAdjustHandles="1" noChangeArrowheads="1" noChangeShapeType="1" noTextEdit="1"/>
                </p:cNvSpPr>
                <p:nvPr/>
              </p:nvSpPr>
              <p:spPr>
                <a:xfrm>
                  <a:off x="2441131" y="2283194"/>
                  <a:ext cx="4222887" cy="461665"/>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1939799" y="2879902"/>
                  <a:ext cx="7061956" cy="887599"/>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smtClean="0">
                      <a:solidFill>
                        <a:schemeClr val="tx1"/>
                      </a:solidFill>
                      <a:latin typeface="Microsoft YaHei" charset="-122"/>
                      <a:ea typeface="Microsoft YaHei" charset="-122"/>
                      <a:cs typeface="Microsoft YaHei" charset="-122"/>
                    </a:rPr>
                    <a:t>若边集</a:t>
                  </a:r>
                  <a14:m>
                    <m:oMath xmlns:m="http://schemas.openxmlformats.org/officeDocument/2006/math">
                      <m:r>
                        <a:rPr kumimoji="1" lang="en-US" altLang="zh-CN" sz="2400" i="1">
                          <a:solidFill>
                            <a:schemeClr val="tx1"/>
                          </a:solidFill>
                          <a:latin typeface="Cambria Math" charset="0"/>
                        </a:rPr>
                        <m:t>𝐸</m:t>
                      </m:r>
                      <m:d>
                        <m:dPr>
                          <m:ctrlPr>
                            <a:rPr kumimoji="1" lang="en-US" altLang="zh-CN" sz="2400" i="1">
                              <a:solidFill>
                                <a:schemeClr val="tx1"/>
                              </a:solidFill>
                              <a:latin typeface="Cambria Math" charset="0"/>
                            </a:rPr>
                          </m:ctrlPr>
                        </m:dPr>
                        <m:e>
                          <m:sSup>
                            <m:sSupPr>
                              <m:ctrlPr>
                                <a:rPr kumimoji="1" lang="en-US" altLang="zh-CN" sz="2400" i="1">
                                  <a:solidFill>
                                    <a:schemeClr val="tx1"/>
                                  </a:solidFill>
                                  <a:latin typeface="Cambria Math" charset="0"/>
                                </a:rPr>
                              </m:ctrlPr>
                            </m:sSupPr>
                            <m:e>
                              <m:r>
                                <a:rPr kumimoji="1" lang="en-US" altLang="zh-CN" sz="2400" i="1">
                                  <a:solidFill>
                                    <a:schemeClr val="tx1"/>
                                  </a:solidFill>
                                  <a:latin typeface="Cambria Math" charset="0"/>
                                </a:rPr>
                                <m:t>𝐺</m:t>
                              </m:r>
                            </m:e>
                            <m:sup>
                              <m:r>
                                <a:rPr kumimoji="1" lang="en-US" altLang="zh-CN" sz="2400" i="1">
                                  <a:solidFill>
                                    <a:schemeClr val="tx1"/>
                                  </a:solidFill>
                                  <a:latin typeface="Cambria Math" charset="0"/>
                                </a:rPr>
                                <m:t>′</m:t>
                              </m:r>
                            </m:sup>
                          </m:sSup>
                        </m:e>
                      </m:d>
                    </m:oMath>
                  </a14:m>
                  <a:r>
                    <a:rPr kumimoji="1" lang="zh-CN" altLang="en-US" sz="2400" dirty="0" smtClean="0">
                      <a:solidFill>
                        <a:schemeClr val="tx1"/>
                      </a:solidFill>
                      <a:latin typeface="Microsoft YaHei" charset="-122"/>
                      <a:ea typeface="Microsoft YaHei" charset="-122"/>
                      <a:cs typeface="Microsoft YaHei" charset="-122"/>
                    </a:rPr>
                    <a:t>中的边将图中的所有顶点连通又</a:t>
                  </a:r>
                  <a:r>
                    <a:rPr kumimoji="1" lang="zh-CN" altLang="en-US" sz="2400" dirty="0" smtClean="0">
                      <a:solidFill>
                        <a:schemeClr val="tx1"/>
                      </a:solidFill>
                      <a:effectLst>
                        <a:glow rad="139700">
                          <a:schemeClr val="accent1">
                            <a:satMod val="175000"/>
                            <a:alpha val="40000"/>
                          </a:schemeClr>
                        </a:glow>
                      </a:effectLst>
                      <a:latin typeface="Microsoft YaHei" charset="-122"/>
                      <a:ea typeface="Microsoft YaHei" charset="-122"/>
                      <a:cs typeface="Microsoft YaHei" charset="-122"/>
                    </a:rPr>
                    <a:t>不形成回路</a:t>
                  </a:r>
                  <a:r>
                    <a:rPr kumimoji="1" lang="zh-CN" altLang="en-US" sz="2400" dirty="0" smtClean="0">
                      <a:solidFill>
                        <a:schemeClr val="tx1"/>
                      </a:solidFill>
                      <a:latin typeface="Microsoft YaHei" charset="-122"/>
                      <a:ea typeface="Microsoft YaHei" charset="-122"/>
                      <a:cs typeface="Microsoft YaHei" charset="-122"/>
                    </a:rPr>
                    <a:t>，则成子图</a:t>
                  </a:r>
                  <a14:m>
                    <m:oMath xmlns:m="http://schemas.openxmlformats.org/officeDocument/2006/math">
                      <m:sSup>
                        <m:sSupPr>
                          <m:ctrlPr>
                            <a:rPr kumimoji="1" lang="en-US" altLang="zh-CN" sz="2400" i="1">
                              <a:solidFill>
                                <a:schemeClr val="tx1"/>
                              </a:solidFill>
                              <a:latin typeface="Cambria Math" charset="0"/>
                            </a:rPr>
                          </m:ctrlPr>
                        </m:sSupPr>
                        <m:e>
                          <m:r>
                            <a:rPr kumimoji="1" lang="en-US" altLang="zh-CN" sz="2400" i="1">
                              <a:solidFill>
                                <a:schemeClr val="tx1"/>
                              </a:solidFill>
                              <a:latin typeface="Cambria Math" charset="0"/>
                            </a:rPr>
                            <m:t>𝐺</m:t>
                          </m:r>
                        </m:e>
                        <m:sup>
                          <m:r>
                            <a:rPr kumimoji="1" lang="en-US" altLang="zh-CN" sz="2400" i="1">
                              <a:solidFill>
                                <a:schemeClr val="tx1"/>
                              </a:solidFill>
                              <a:latin typeface="Cambria Math" charset="0"/>
                            </a:rPr>
                            <m:t>′</m:t>
                          </m:r>
                        </m:sup>
                      </m:sSup>
                    </m:oMath>
                  </a14:m>
                  <a:r>
                    <a:rPr kumimoji="1" lang="zh-CN" altLang="en-US" sz="2400" dirty="0" smtClean="0">
                      <a:solidFill>
                        <a:schemeClr val="tx1"/>
                      </a:solidFill>
                      <a:latin typeface="Microsoft YaHei" charset="-122"/>
                      <a:ea typeface="Microsoft YaHei" charset="-122"/>
                      <a:cs typeface="Microsoft YaHei" charset="-122"/>
                    </a:rPr>
                    <a:t>是原图</a:t>
                  </a:r>
                  <a14:m>
                    <m:oMath xmlns:m="http://schemas.openxmlformats.org/officeDocument/2006/math">
                      <m:r>
                        <a:rPr kumimoji="1" lang="en-US" altLang="zh-CN" sz="2400" i="1">
                          <a:solidFill>
                            <a:schemeClr val="tx1"/>
                          </a:solidFill>
                          <a:latin typeface="Cambria Math" charset="0"/>
                        </a:rPr>
                        <m:t>𝐺</m:t>
                      </m:r>
                    </m:oMath>
                  </a14:m>
                  <a:r>
                    <a:rPr kumimoji="1" lang="zh-CN" altLang="en-US" sz="2400" dirty="0" smtClean="0">
                      <a:solidFill>
                        <a:schemeClr val="tx1"/>
                      </a:solidFill>
                      <a:latin typeface="Microsoft YaHei" charset="-122"/>
                      <a:ea typeface="Microsoft YaHei" charset="-122"/>
                      <a:cs typeface="Microsoft YaHei" charset="-122"/>
                    </a:rPr>
                    <a:t>的一棵生成树</a:t>
                  </a:r>
                  <a:endParaRPr kumimoji="1" lang="zh-CN" altLang="en-US" sz="2400" dirty="0">
                    <a:solidFill>
                      <a:schemeClr val="tx1"/>
                    </a:solidFill>
                    <a:latin typeface="Microsoft YaHei" charset="-122"/>
                    <a:ea typeface="Microsoft YaHei" charset="-122"/>
                    <a:cs typeface="Microsoft YaHei" charset="-122"/>
                  </a:endParaRPr>
                </a:p>
              </p:txBody>
            </p:sp>
          </mc:Choice>
          <mc:Fallback xmlns="">
            <p:sp>
              <p:nvSpPr>
                <p:cNvPr id="15" name="矩形 14"/>
                <p:cNvSpPr>
                  <a:spLocks noRot="1" noChangeAspect="1" noMove="1" noResize="1" noEditPoints="1" noAdjustHandles="1" noChangeArrowheads="1" noChangeShapeType="1" noTextEdit="1"/>
                </p:cNvSpPr>
                <p:nvPr/>
              </p:nvSpPr>
              <p:spPr>
                <a:xfrm>
                  <a:off x="1939799" y="2879902"/>
                  <a:ext cx="7061956" cy="887599"/>
                </a:xfrm>
                <a:prstGeom prst="rect">
                  <a:avLst/>
                </a:prstGeom>
                <a:blipFill rotWithShape="0">
                  <a:blip r:embed="rId4"/>
                  <a:stretch>
                    <a:fillRect/>
                  </a:stretch>
                </a:blipFill>
                <a:ln>
                  <a:noFill/>
                </a:ln>
                <a:effectLst>
                  <a:outerShdw blurRad="50800" dist="76200" dir="2700000" algn="tl" rotWithShape="0">
                    <a:prstClr val="black">
                      <a:alpha val="40000"/>
                    </a:prstClr>
                  </a:outerShdw>
                </a:effectLst>
              </p:spPr>
              <p:txBody>
                <a:bodyPr/>
                <a:lstStyle/>
                <a:p>
                  <a:r>
                    <a:rPr lang="zh-CN" altLang="en-US">
                      <a:noFill/>
                    </a:rPr>
                    <a:t> </a:t>
                  </a:r>
                </a:p>
              </p:txBody>
            </p:sp>
          </mc:Fallback>
        </mc:AlternateContent>
      </p:grpSp>
      <p:sp>
        <p:nvSpPr>
          <p:cNvPr id="18" name="矩形 17"/>
          <p:cNvSpPr/>
          <p:nvPr/>
        </p:nvSpPr>
        <p:spPr>
          <a:xfrm>
            <a:off x="511743" y="4204304"/>
            <a:ext cx="8081661" cy="638732"/>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2400" dirty="0" smtClean="0">
                <a:latin typeface="Microsoft YaHei" charset="-122"/>
                <a:ea typeface="Microsoft YaHei" charset="-122"/>
                <a:cs typeface="Microsoft YaHei" charset="-122"/>
              </a:rPr>
              <a:t>图的</a:t>
            </a:r>
            <a:r>
              <a:rPr kumimoji="1" lang="zh-CN" altLang="en-US" sz="2400" smtClean="0">
                <a:latin typeface="Microsoft YaHei" charset="-122"/>
                <a:ea typeface="Microsoft YaHei" charset="-122"/>
                <a:cs typeface="Microsoft YaHei" charset="-122"/>
              </a:rPr>
              <a:t>生成树必含有</a:t>
            </a:r>
            <a:r>
              <a:rPr kumimoji="1" lang="en-US" altLang="zh-CN" sz="2400" dirty="0" smtClean="0">
                <a:latin typeface="Microsoft YaHei" charset="-122"/>
                <a:ea typeface="Microsoft YaHei" charset="-122"/>
                <a:cs typeface="Microsoft YaHei" charset="-122"/>
              </a:rPr>
              <a:t>n-1</a:t>
            </a:r>
            <a:r>
              <a:rPr kumimoji="1" lang="zh-CN" altLang="en-US" sz="2400" dirty="0" smtClean="0">
                <a:latin typeface="Microsoft YaHei" charset="-122"/>
                <a:ea typeface="Microsoft YaHei" charset="-122"/>
                <a:cs typeface="Microsoft YaHei" charset="-122"/>
              </a:rPr>
              <a:t>条边</a:t>
            </a:r>
            <a:endParaRPr kumimoji="1" lang="zh-CN" altLang="en-US" sz="2400" dirty="0">
              <a:latin typeface="Microsoft YaHei" charset="-122"/>
              <a:ea typeface="Microsoft YaHei" charset="-122"/>
              <a:cs typeface="Microsoft YaHei" charset="-122"/>
            </a:endParaRPr>
          </a:p>
        </p:txBody>
      </p:sp>
      <p:sp>
        <p:nvSpPr>
          <p:cNvPr id="19" name="矩形 18"/>
          <p:cNvSpPr/>
          <p:nvPr/>
        </p:nvSpPr>
        <p:spPr>
          <a:xfrm>
            <a:off x="511742" y="5091341"/>
            <a:ext cx="8081661" cy="638732"/>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2400" dirty="0" smtClean="0">
                <a:latin typeface="Microsoft YaHei" charset="-122"/>
                <a:ea typeface="Microsoft YaHei" charset="-122"/>
                <a:cs typeface="Microsoft YaHei" charset="-122"/>
              </a:rPr>
              <a:t>图的生成树又是能够连通图中所有顶点的极小连通子图</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62912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p:tgtEl>
                                          <p:spTgt spid="18"/>
                                        </p:tgtEl>
                                        <p:attrNameLst>
                                          <p:attrName>ppt_y</p:attrName>
                                        </p:attrNameLst>
                                      </p:cBhvr>
                                      <p:tavLst>
                                        <p:tav tm="0">
                                          <p:val>
                                            <p:strVal val="#ppt_y+#ppt_h*1.125000"/>
                                          </p:val>
                                        </p:tav>
                                        <p:tav tm="100000">
                                          <p:val>
                                            <p:strVal val="#ppt_y"/>
                                          </p:val>
                                        </p:tav>
                                      </p:tavLst>
                                    </p:anim>
                                    <p:animEffect transition="in" filter="wipe(up)">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p:tgtEl>
                                          <p:spTgt spid="19"/>
                                        </p:tgtEl>
                                        <p:attrNameLst>
                                          <p:attrName>ppt_y</p:attrName>
                                        </p:attrNameLst>
                                      </p:cBhvr>
                                      <p:tavLst>
                                        <p:tav tm="0">
                                          <p:val>
                                            <p:strVal val="#ppt_y+#ppt_h*1.125000"/>
                                          </p:val>
                                        </p:tav>
                                        <p:tav tm="100000">
                                          <p:val>
                                            <p:strVal val="#ppt_y"/>
                                          </p:val>
                                        </p:tav>
                                      </p:tavLst>
                                    </p:anim>
                                    <p:animEffect transition="in" filter="wipe(up)">
                                      <p:cBhvr>
                                        <p:cTn id="2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1</a:t>
            </a:r>
            <a:r>
              <a:rPr lang="zh-CN" altLang="en-US" dirty="0">
                <a:latin typeface="黑体" pitchFamily="49" charset="-122"/>
                <a:ea typeface="黑体" pitchFamily="49" charset="-122"/>
              </a:rPr>
              <a:t> 概念</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57" name="Group 4"/>
          <p:cNvGrpSpPr>
            <a:grpSpLocks/>
          </p:cNvGrpSpPr>
          <p:nvPr/>
        </p:nvGrpSpPr>
        <p:grpSpPr bwMode="auto">
          <a:xfrm>
            <a:off x="533400" y="1108556"/>
            <a:ext cx="3200400" cy="2133600"/>
            <a:chOff x="240" y="672"/>
            <a:chExt cx="2016" cy="1344"/>
          </a:xfrm>
        </p:grpSpPr>
        <p:sp>
          <p:nvSpPr>
            <p:cNvPr id="58" name="Oval 5"/>
            <p:cNvSpPr>
              <a:spLocks noChangeArrowheads="1"/>
            </p:cNvSpPr>
            <p:nvPr/>
          </p:nvSpPr>
          <p:spPr bwMode="auto">
            <a:xfrm>
              <a:off x="1152" y="672"/>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0</a:t>
              </a:r>
            </a:p>
          </p:txBody>
        </p:sp>
        <p:sp>
          <p:nvSpPr>
            <p:cNvPr id="60" name="Oval 6"/>
            <p:cNvSpPr>
              <a:spLocks noChangeArrowheads="1"/>
            </p:cNvSpPr>
            <p:nvPr/>
          </p:nvSpPr>
          <p:spPr bwMode="auto">
            <a:xfrm>
              <a:off x="288" y="1152"/>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1</a:t>
              </a:r>
            </a:p>
          </p:txBody>
        </p:sp>
        <p:sp>
          <p:nvSpPr>
            <p:cNvPr id="65" name="Oval 7"/>
            <p:cNvSpPr>
              <a:spLocks noChangeArrowheads="1"/>
            </p:cNvSpPr>
            <p:nvPr/>
          </p:nvSpPr>
          <p:spPr bwMode="auto">
            <a:xfrm>
              <a:off x="2016" y="1152"/>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2</a:t>
              </a:r>
            </a:p>
          </p:txBody>
        </p:sp>
        <p:sp>
          <p:nvSpPr>
            <p:cNvPr id="66" name="Oval 8"/>
            <p:cNvSpPr>
              <a:spLocks noChangeArrowheads="1"/>
            </p:cNvSpPr>
            <p:nvPr/>
          </p:nvSpPr>
          <p:spPr bwMode="auto">
            <a:xfrm>
              <a:off x="1488" y="1152"/>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5</a:t>
              </a:r>
            </a:p>
          </p:txBody>
        </p:sp>
        <p:sp>
          <p:nvSpPr>
            <p:cNvPr id="67" name="Oval 9"/>
            <p:cNvSpPr>
              <a:spLocks noChangeArrowheads="1"/>
            </p:cNvSpPr>
            <p:nvPr/>
          </p:nvSpPr>
          <p:spPr bwMode="auto">
            <a:xfrm>
              <a:off x="816" y="1152"/>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4</a:t>
              </a:r>
            </a:p>
          </p:txBody>
        </p:sp>
        <p:sp>
          <p:nvSpPr>
            <p:cNvPr id="68" name="Oval 10"/>
            <p:cNvSpPr>
              <a:spLocks noChangeArrowheads="1"/>
            </p:cNvSpPr>
            <p:nvPr/>
          </p:nvSpPr>
          <p:spPr bwMode="auto">
            <a:xfrm>
              <a:off x="2016" y="1776"/>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6</a:t>
              </a:r>
            </a:p>
          </p:txBody>
        </p:sp>
        <p:sp>
          <p:nvSpPr>
            <p:cNvPr id="69" name="Oval 11"/>
            <p:cNvSpPr>
              <a:spLocks noChangeArrowheads="1"/>
            </p:cNvSpPr>
            <p:nvPr/>
          </p:nvSpPr>
          <p:spPr bwMode="auto">
            <a:xfrm>
              <a:off x="1152" y="1776"/>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7</a:t>
              </a:r>
            </a:p>
          </p:txBody>
        </p:sp>
        <p:sp>
          <p:nvSpPr>
            <p:cNvPr id="70" name="Oval 12"/>
            <p:cNvSpPr>
              <a:spLocks noChangeArrowheads="1"/>
            </p:cNvSpPr>
            <p:nvPr/>
          </p:nvSpPr>
          <p:spPr bwMode="auto">
            <a:xfrm>
              <a:off x="240" y="1776"/>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3</a:t>
              </a:r>
            </a:p>
          </p:txBody>
        </p:sp>
        <p:sp>
          <p:nvSpPr>
            <p:cNvPr id="71" name="Line 13"/>
            <p:cNvSpPr>
              <a:spLocks noChangeShapeType="1"/>
            </p:cNvSpPr>
            <p:nvPr/>
          </p:nvSpPr>
          <p:spPr bwMode="auto">
            <a:xfrm flipH="1">
              <a:off x="480" y="816"/>
              <a:ext cx="672" cy="384"/>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72" name="Line 14"/>
            <p:cNvSpPr>
              <a:spLocks noChangeShapeType="1"/>
            </p:cNvSpPr>
            <p:nvPr/>
          </p:nvSpPr>
          <p:spPr bwMode="auto">
            <a:xfrm>
              <a:off x="1392" y="816"/>
              <a:ext cx="720" cy="336"/>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73" name="Line 15"/>
            <p:cNvSpPr>
              <a:spLocks noChangeShapeType="1"/>
            </p:cNvSpPr>
            <p:nvPr/>
          </p:nvSpPr>
          <p:spPr bwMode="auto">
            <a:xfrm>
              <a:off x="384" y="1392"/>
              <a:ext cx="0" cy="384"/>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74" name="Line 16"/>
            <p:cNvSpPr>
              <a:spLocks noChangeShapeType="1"/>
            </p:cNvSpPr>
            <p:nvPr/>
          </p:nvSpPr>
          <p:spPr bwMode="auto">
            <a:xfrm>
              <a:off x="2160" y="1392"/>
              <a:ext cx="0" cy="384"/>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75" name="Line 17"/>
            <p:cNvSpPr>
              <a:spLocks noChangeShapeType="1"/>
            </p:cNvSpPr>
            <p:nvPr/>
          </p:nvSpPr>
          <p:spPr bwMode="auto">
            <a:xfrm>
              <a:off x="480" y="1920"/>
              <a:ext cx="672" cy="0"/>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76" name="Line 18"/>
            <p:cNvSpPr>
              <a:spLocks noChangeShapeType="1"/>
            </p:cNvSpPr>
            <p:nvPr/>
          </p:nvSpPr>
          <p:spPr bwMode="auto">
            <a:xfrm>
              <a:off x="1392" y="1920"/>
              <a:ext cx="624" cy="0"/>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77" name="Line 19"/>
            <p:cNvSpPr>
              <a:spLocks noChangeShapeType="1"/>
            </p:cNvSpPr>
            <p:nvPr/>
          </p:nvSpPr>
          <p:spPr bwMode="auto">
            <a:xfrm>
              <a:off x="528" y="1296"/>
              <a:ext cx="288" cy="0"/>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78" name="Line 20"/>
            <p:cNvSpPr>
              <a:spLocks noChangeShapeType="1"/>
            </p:cNvSpPr>
            <p:nvPr/>
          </p:nvSpPr>
          <p:spPr bwMode="auto">
            <a:xfrm>
              <a:off x="1728" y="1296"/>
              <a:ext cx="288" cy="0"/>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79" name="Line 21"/>
            <p:cNvSpPr>
              <a:spLocks noChangeShapeType="1"/>
            </p:cNvSpPr>
            <p:nvPr/>
          </p:nvSpPr>
          <p:spPr bwMode="auto">
            <a:xfrm>
              <a:off x="1008" y="1344"/>
              <a:ext cx="192" cy="432"/>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80" name="Line 22"/>
            <p:cNvSpPr>
              <a:spLocks noChangeShapeType="1"/>
            </p:cNvSpPr>
            <p:nvPr/>
          </p:nvSpPr>
          <p:spPr bwMode="auto">
            <a:xfrm flipH="1">
              <a:off x="1344" y="1392"/>
              <a:ext cx="192" cy="384"/>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grpSp>
      <p:grpSp>
        <p:nvGrpSpPr>
          <p:cNvPr id="81" name="Group 23"/>
          <p:cNvGrpSpPr>
            <a:grpSpLocks/>
          </p:cNvGrpSpPr>
          <p:nvPr/>
        </p:nvGrpSpPr>
        <p:grpSpPr bwMode="auto">
          <a:xfrm>
            <a:off x="5105400" y="1108556"/>
            <a:ext cx="3200400" cy="2133600"/>
            <a:chOff x="3120" y="672"/>
            <a:chExt cx="2016" cy="1344"/>
          </a:xfrm>
        </p:grpSpPr>
        <p:sp>
          <p:nvSpPr>
            <p:cNvPr id="82" name="Oval 24"/>
            <p:cNvSpPr>
              <a:spLocks noChangeArrowheads="1"/>
            </p:cNvSpPr>
            <p:nvPr/>
          </p:nvSpPr>
          <p:spPr bwMode="auto">
            <a:xfrm>
              <a:off x="4032" y="672"/>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0</a:t>
              </a:r>
            </a:p>
          </p:txBody>
        </p:sp>
        <p:sp>
          <p:nvSpPr>
            <p:cNvPr id="83" name="Oval 25"/>
            <p:cNvSpPr>
              <a:spLocks noChangeArrowheads="1"/>
            </p:cNvSpPr>
            <p:nvPr/>
          </p:nvSpPr>
          <p:spPr bwMode="auto">
            <a:xfrm>
              <a:off x="3168" y="1152"/>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1</a:t>
              </a:r>
            </a:p>
          </p:txBody>
        </p:sp>
        <p:sp>
          <p:nvSpPr>
            <p:cNvPr id="84" name="Oval 26"/>
            <p:cNvSpPr>
              <a:spLocks noChangeArrowheads="1"/>
            </p:cNvSpPr>
            <p:nvPr/>
          </p:nvSpPr>
          <p:spPr bwMode="auto">
            <a:xfrm>
              <a:off x="4896" y="1152"/>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2</a:t>
              </a:r>
            </a:p>
          </p:txBody>
        </p:sp>
        <p:sp>
          <p:nvSpPr>
            <p:cNvPr id="85" name="Oval 27"/>
            <p:cNvSpPr>
              <a:spLocks noChangeArrowheads="1"/>
            </p:cNvSpPr>
            <p:nvPr/>
          </p:nvSpPr>
          <p:spPr bwMode="auto">
            <a:xfrm>
              <a:off x="4368" y="1152"/>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5</a:t>
              </a:r>
            </a:p>
          </p:txBody>
        </p:sp>
        <p:sp>
          <p:nvSpPr>
            <p:cNvPr id="86" name="Oval 28"/>
            <p:cNvSpPr>
              <a:spLocks noChangeArrowheads="1"/>
            </p:cNvSpPr>
            <p:nvPr/>
          </p:nvSpPr>
          <p:spPr bwMode="auto">
            <a:xfrm>
              <a:off x="3696" y="1152"/>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4</a:t>
              </a:r>
            </a:p>
          </p:txBody>
        </p:sp>
        <p:sp>
          <p:nvSpPr>
            <p:cNvPr id="87" name="Oval 29"/>
            <p:cNvSpPr>
              <a:spLocks noChangeArrowheads="1"/>
            </p:cNvSpPr>
            <p:nvPr/>
          </p:nvSpPr>
          <p:spPr bwMode="auto">
            <a:xfrm>
              <a:off x="4896" y="1776"/>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6</a:t>
              </a:r>
            </a:p>
          </p:txBody>
        </p:sp>
        <p:sp>
          <p:nvSpPr>
            <p:cNvPr id="88" name="Oval 30"/>
            <p:cNvSpPr>
              <a:spLocks noChangeArrowheads="1"/>
            </p:cNvSpPr>
            <p:nvPr/>
          </p:nvSpPr>
          <p:spPr bwMode="auto">
            <a:xfrm>
              <a:off x="4032" y="1776"/>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7</a:t>
              </a:r>
            </a:p>
          </p:txBody>
        </p:sp>
        <p:sp>
          <p:nvSpPr>
            <p:cNvPr id="89" name="Oval 31"/>
            <p:cNvSpPr>
              <a:spLocks noChangeArrowheads="1"/>
            </p:cNvSpPr>
            <p:nvPr/>
          </p:nvSpPr>
          <p:spPr bwMode="auto">
            <a:xfrm>
              <a:off x="3120" y="1776"/>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3</a:t>
              </a:r>
            </a:p>
          </p:txBody>
        </p:sp>
        <p:sp>
          <p:nvSpPr>
            <p:cNvPr id="90" name="Line 32"/>
            <p:cNvSpPr>
              <a:spLocks noChangeShapeType="1"/>
            </p:cNvSpPr>
            <p:nvPr/>
          </p:nvSpPr>
          <p:spPr bwMode="auto">
            <a:xfrm flipH="1">
              <a:off x="3360" y="816"/>
              <a:ext cx="672" cy="384"/>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91" name="Line 33"/>
            <p:cNvSpPr>
              <a:spLocks noChangeShapeType="1"/>
            </p:cNvSpPr>
            <p:nvPr/>
          </p:nvSpPr>
          <p:spPr bwMode="auto">
            <a:xfrm>
              <a:off x="3264" y="1392"/>
              <a:ext cx="0" cy="384"/>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92" name="Line 34"/>
            <p:cNvSpPr>
              <a:spLocks noChangeShapeType="1"/>
            </p:cNvSpPr>
            <p:nvPr/>
          </p:nvSpPr>
          <p:spPr bwMode="auto">
            <a:xfrm>
              <a:off x="5040" y="1392"/>
              <a:ext cx="0" cy="384"/>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93" name="Line 35"/>
            <p:cNvSpPr>
              <a:spLocks noChangeShapeType="1"/>
            </p:cNvSpPr>
            <p:nvPr/>
          </p:nvSpPr>
          <p:spPr bwMode="auto">
            <a:xfrm>
              <a:off x="3360" y="1920"/>
              <a:ext cx="672" cy="0"/>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94" name="Line 36"/>
            <p:cNvSpPr>
              <a:spLocks noChangeShapeType="1"/>
            </p:cNvSpPr>
            <p:nvPr/>
          </p:nvSpPr>
          <p:spPr bwMode="auto">
            <a:xfrm>
              <a:off x="4608" y="1296"/>
              <a:ext cx="288" cy="0"/>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95" name="Line 37"/>
            <p:cNvSpPr>
              <a:spLocks noChangeShapeType="1"/>
            </p:cNvSpPr>
            <p:nvPr/>
          </p:nvSpPr>
          <p:spPr bwMode="auto">
            <a:xfrm>
              <a:off x="3888" y="1344"/>
              <a:ext cx="192" cy="432"/>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96" name="Line 38"/>
            <p:cNvSpPr>
              <a:spLocks noChangeShapeType="1"/>
            </p:cNvSpPr>
            <p:nvPr/>
          </p:nvSpPr>
          <p:spPr bwMode="auto">
            <a:xfrm flipH="1">
              <a:off x="4224" y="1392"/>
              <a:ext cx="192" cy="384"/>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grpSp>
      <p:grpSp>
        <p:nvGrpSpPr>
          <p:cNvPr id="97" name="Group 39"/>
          <p:cNvGrpSpPr>
            <a:grpSpLocks/>
          </p:cNvGrpSpPr>
          <p:nvPr/>
        </p:nvGrpSpPr>
        <p:grpSpPr bwMode="auto">
          <a:xfrm>
            <a:off x="533400" y="4004156"/>
            <a:ext cx="3200400" cy="2133600"/>
            <a:chOff x="240" y="2304"/>
            <a:chExt cx="2016" cy="1344"/>
          </a:xfrm>
        </p:grpSpPr>
        <p:sp>
          <p:nvSpPr>
            <p:cNvPr id="98" name="Oval 40"/>
            <p:cNvSpPr>
              <a:spLocks noChangeArrowheads="1"/>
            </p:cNvSpPr>
            <p:nvPr/>
          </p:nvSpPr>
          <p:spPr bwMode="auto">
            <a:xfrm>
              <a:off x="1152" y="2304"/>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0</a:t>
              </a:r>
            </a:p>
          </p:txBody>
        </p:sp>
        <p:sp>
          <p:nvSpPr>
            <p:cNvPr id="99" name="Oval 41"/>
            <p:cNvSpPr>
              <a:spLocks noChangeArrowheads="1"/>
            </p:cNvSpPr>
            <p:nvPr/>
          </p:nvSpPr>
          <p:spPr bwMode="auto">
            <a:xfrm>
              <a:off x="288" y="2784"/>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1</a:t>
              </a:r>
            </a:p>
          </p:txBody>
        </p:sp>
        <p:sp>
          <p:nvSpPr>
            <p:cNvPr id="100" name="Oval 42"/>
            <p:cNvSpPr>
              <a:spLocks noChangeArrowheads="1"/>
            </p:cNvSpPr>
            <p:nvPr/>
          </p:nvSpPr>
          <p:spPr bwMode="auto">
            <a:xfrm>
              <a:off x="2016" y="2784"/>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2</a:t>
              </a:r>
            </a:p>
          </p:txBody>
        </p:sp>
        <p:sp>
          <p:nvSpPr>
            <p:cNvPr id="101" name="Oval 43"/>
            <p:cNvSpPr>
              <a:spLocks noChangeArrowheads="1"/>
            </p:cNvSpPr>
            <p:nvPr/>
          </p:nvSpPr>
          <p:spPr bwMode="auto">
            <a:xfrm>
              <a:off x="1488" y="2784"/>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5</a:t>
              </a:r>
            </a:p>
          </p:txBody>
        </p:sp>
        <p:sp>
          <p:nvSpPr>
            <p:cNvPr id="102" name="Oval 44"/>
            <p:cNvSpPr>
              <a:spLocks noChangeArrowheads="1"/>
            </p:cNvSpPr>
            <p:nvPr/>
          </p:nvSpPr>
          <p:spPr bwMode="auto">
            <a:xfrm>
              <a:off x="816" y="2784"/>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4</a:t>
              </a:r>
            </a:p>
          </p:txBody>
        </p:sp>
        <p:sp>
          <p:nvSpPr>
            <p:cNvPr id="103" name="Oval 45"/>
            <p:cNvSpPr>
              <a:spLocks noChangeArrowheads="1"/>
            </p:cNvSpPr>
            <p:nvPr/>
          </p:nvSpPr>
          <p:spPr bwMode="auto">
            <a:xfrm>
              <a:off x="2016" y="3408"/>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6</a:t>
              </a:r>
            </a:p>
          </p:txBody>
        </p:sp>
        <p:sp>
          <p:nvSpPr>
            <p:cNvPr id="104" name="Oval 46"/>
            <p:cNvSpPr>
              <a:spLocks noChangeArrowheads="1"/>
            </p:cNvSpPr>
            <p:nvPr/>
          </p:nvSpPr>
          <p:spPr bwMode="auto">
            <a:xfrm>
              <a:off x="1152" y="3408"/>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7</a:t>
              </a:r>
            </a:p>
          </p:txBody>
        </p:sp>
        <p:sp>
          <p:nvSpPr>
            <p:cNvPr id="105" name="Oval 47"/>
            <p:cNvSpPr>
              <a:spLocks noChangeArrowheads="1"/>
            </p:cNvSpPr>
            <p:nvPr/>
          </p:nvSpPr>
          <p:spPr bwMode="auto">
            <a:xfrm>
              <a:off x="240" y="3408"/>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3</a:t>
              </a:r>
            </a:p>
          </p:txBody>
        </p:sp>
        <p:sp>
          <p:nvSpPr>
            <p:cNvPr id="106" name="Line 48"/>
            <p:cNvSpPr>
              <a:spLocks noChangeShapeType="1"/>
            </p:cNvSpPr>
            <p:nvPr/>
          </p:nvSpPr>
          <p:spPr bwMode="auto">
            <a:xfrm flipH="1">
              <a:off x="480" y="2448"/>
              <a:ext cx="672" cy="384"/>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107" name="Line 49"/>
            <p:cNvSpPr>
              <a:spLocks noChangeShapeType="1"/>
            </p:cNvSpPr>
            <p:nvPr/>
          </p:nvSpPr>
          <p:spPr bwMode="auto">
            <a:xfrm>
              <a:off x="1392" y="2448"/>
              <a:ext cx="720" cy="336"/>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108" name="Line 50"/>
            <p:cNvSpPr>
              <a:spLocks noChangeShapeType="1"/>
            </p:cNvSpPr>
            <p:nvPr/>
          </p:nvSpPr>
          <p:spPr bwMode="auto">
            <a:xfrm>
              <a:off x="384" y="3024"/>
              <a:ext cx="0" cy="384"/>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109" name="Line 51"/>
            <p:cNvSpPr>
              <a:spLocks noChangeShapeType="1"/>
            </p:cNvSpPr>
            <p:nvPr/>
          </p:nvSpPr>
          <p:spPr bwMode="auto">
            <a:xfrm>
              <a:off x="2160" y="3024"/>
              <a:ext cx="0" cy="384"/>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110" name="Line 52"/>
            <p:cNvSpPr>
              <a:spLocks noChangeShapeType="1"/>
            </p:cNvSpPr>
            <p:nvPr/>
          </p:nvSpPr>
          <p:spPr bwMode="auto">
            <a:xfrm>
              <a:off x="480" y="3552"/>
              <a:ext cx="672" cy="0"/>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111" name="Line 53"/>
            <p:cNvSpPr>
              <a:spLocks noChangeShapeType="1"/>
            </p:cNvSpPr>
            <p:nvPr/>
          </p:nvSpPr>
          <p:spPr bwMode="auto">
            <a:xfrm>
              <a:off x="528" y="2928"/>
              <a:ext cx="288" cy="0"/>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112" name="Line 54"/>
            <p:cNvSpPr>
              <a:spLocks noChangeShapeType="1"/>
            </p:cNvSpPr>
            <p:nvPr/>
          </p:nvSpPr>
          <p:spPr bwMode="auto">
            <a:xfrm>
              <a:off x="1728" y="2928"/>
              <a:ext cx="288" cy="0"/>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grpSp>
      <p:grpSp>
        <p:nvGrpSpPr>
          <p:cNvPr id="113" name="Group 55"/>
          <p:cNvGrpSpPr>
            <a:grpSpLocks/>
          </p:cNvGrpSpPr>
          <p:nvPr/>
        </p:nvGrpSpPr>
        <p:grpSpPr bwMode="auto">
          <a:xfrm>
            <a:off x="5105400" y="4004156"/>
            <a:ext cx="3200400" cy="2133600"/>
            <a:chOff x="3120" y="2304"/>
            <a:chExt cx="2016" cy="1344"/>
          </a:xfrm>
        </p:grpSpPr>
        <p:sp>
          <p:nvSpPr>
            <p:cNvPr id="114" name="Oval 56"/>
            <p:cNvSpPr>
              <a:spLocks noChangeArrowheads="1"/>
            </p:cNvSpPr>
            <p:nvPr/>
          </p:nvSpPr>
          <p:spPr bwMode="auto">
            <a:xfrm>
              <a:off x="4032" y="2304"/>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0</a:t>
              </a:r>
            </a:p>
          </p:txBody>
        </p:sp>
        <p:sp>
          <p:nvSpPr>
            <p:cNvPr id="115" name="Oval 57"/>
            <p:cNvSpPr>
              <a:spLocks noChangeArrowheads="1"/>
            </p:cNvSpPr>
            <p:nvPr/>
          </p:nvSpPr>
          <p:spPr bwMode="auto">
            <a:xfrm>
              <a:off x="3168" y="2784"/>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1</a:t>
              </a:r>
            </a:p>
          </p:txBody>
        </p:sp>
        <p:sp>
          <p:nvSpPr>
            <p:cNvPr id="116" name="Oval 58"/>
            <p:cNvSpPr>
              <a:spLocks noChangeArrowheads="1"/>
            </p:cNvSpPr>
            <p:nvPr/>
          </p:nvSpPr>
          <p:spPr bwMode="auto">
            <a:xfrm>
              <a:off x="4896" y="2784"/>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2</a:t>
              </a:r>
            </a:p>
          </p:txBody>
        </p:sp>
        <p:sp>
          <p:nvSpPr>
            <p:cNvPr id="117" name="Oval 59"/>
            <p:cNvSpPr>
              <a:spLocks noChangeArrowheads="1"/>
            </p:cNvSpPr>
            <p:nvPr/>
          </p:nvSpPr>
          <p:spPr bwMode="auto">
            <a:xfrm>
              <a:off x="4368" y="2784"/>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5</a:t>
              </a:r>
            </a:p>
          </p:txBody>
        </p:sp>
        <p:sp>
          <p:nvSpPr>
            <p:cNvPr id="118" name="Oval 60"/>
            <p:cNvSpPr>
              <a:spLocks noChangeArrowheads="1"/>
            </p:cNvSpPr>
            <p:nvPr/>
          </p:nvSpPr>
          <p:spPr bwMode="auto">
            <a:xfrm>
              <a:off x="3696" y="2784"/>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4</a:t>
              </a:r>
            </a:p>
          </p:txBody>
        </p:sp>
        <p:sp>
          <p:nvSpPr>
            <p:cNvPr id="119" name="Oval 61"/>
            <p:cNvSpPr>
              <a:spLocks noChangeArrowheads="1"/>
            </p:cNvSpPr>
            <p:nvPr/>
          </p:nvSpPr>
          <p:spPr bwMode="auto">
            <a:xfrm>
              <a:off x="4896" y="3408"/>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6</a:t>
              </a:r>
            </a:p>
          </p:txBody>
        </p:sp>
        <p:sp>
          <p:nvSpPr>
            <p:cNvPr id="120" name="Oval 62"/>
            <p:cNvSpPr>
              <a:spLocks noChangeArrowheads="1"/>
            </p:cNvSpPr>
            <p:nvPr/>
          </p:nvSpPr>
          <p:spPr bwMode="auto">
            <a:xfrm>
              <a:off x="4032" y="3408"/>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7</a:t>
              </a:r>
            </a:p>
          </p:txBody>
        </p:sp>
        <p:sp>
          <p:nvSpPr>
            <p:cNvPr id="121" name="Oval 63"/>
            <p:cNvSpPr>
              <a:spLocks noChangeArrowheads="1"/>
            </p:cNvSpPr>
            <p:nvPr/>
          </p:nvSpPr>
          <p:spPr bwMode="auto">
            <a:xfrm>
              <a:off x="3120" y="3408"/>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3</a:t>
              </a:r>
            </a:p>
          </p:txBody>
        </p:sp>
        <p:sp>
          <p:nvSpPr>
            <p:cNvPr id="122" name="Line 64"/>
            <p:cNvSpPr>
              <a:spLocks noChangeShapeType="1"/>
            </p:cNvSpPr>
            <p:nvPr/>
          </p:nvSpPr>
          <p:spPr bwMode="auto">
            <a:xfrm flipH="1">
              <a:off x="3360" y="2448"/>
              <a:ext cx="672" cy="384"/>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123" name="Line 65"/>
            <p:cNvSpPr>
              <a:spLocks noChangeShapeType="1"/>
            </p:cNvSpPr>
            <p:nvPr/>
          </p:nvSpPr>
          <p:spPr bwMode="auto">
            <a:xfrm>
              <a:off x="4272" y="2448"/>
              <a:ext cx="720" cy="336"/>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124" name="Line 66"/>
            <p:cNvSpPr>
              <a:spLocks noChangeShapeType="1"/>
            </p:cNvSpPr>
            <p:nvPr/>
          </p:nvSpPr>
          <p:spPr bwMode="auto">
            <a:xfrm>
              <a:off x="3360" y="3552"/>
              <a:ext cx="672" cy="0"/>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125" name="Line 67"/>
            <p:cNvSpPr>
              <a:spLocks noChangeShapeType="1"/>
            </p:cNvSpPr>
            <p:nvPr/>
          </p:nvSpPr>
          <p:spPr bwMode="auto">
            <a:xfrm>
              <a:off x="4272" y="3552"/>
              <a:ext cx="624" cy="0"/>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126" name="Line 68"/>
            <p:cNvSpPr>
              <a:spLocks noChangeShapeType="1"/>
            </p:cNvSpPr>
            <p:nvPr/>
          </p:nvSpPr>
          <p:spPr bwMode="auto">
            <a:xfrm>
              <a:off x="3408" y="2928"/>
              <a:ext cx="288" cy="0"/>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127" name="Line 69"/>
            <p:cNvSpPr>
              <a:spLocks noChangeShapeType="1"/>
            </p:cNvSpPr>
            <p:nvPr/>
          </p:nvSpPr>
          <p:spPr bwMode="auto">
            <a:xfrm>
              <a:off x="4608" y="2928"/>
              <a:ext cx="288" cy="0"/>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128" name="Line 70"/>
            <p:cNvSpPr>
              <a:spLocks noChangeShapeType="1"/>
            </p:cNvSpPr>
            <p:nvPr/>
          </p:nvSpPr>
          <p:spPr bwMode="auto">
            <a:xfrm>
              <a:off x="3888" y="2976"/>
              <a:ext cx="192" cy="432"/>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grpSp>
      <p:sp>
        <p:nvSpPr>
          <p:cNvPr id="129" name="Text Box 71"/>
          <p:cNvSpPr txBox="1">
            <a:spLocks noChangeArrowheads="1"/>
          </p:cNvSpPr>
          <p:nvPr/>
        </p:nvSpPr>
        <p:spPr bwMode="auto">
          <a:xfrm>
            <a:off x="5843453" y="3330024"/>
            <a:ext cx="1800493" cy="369332"/>
          </a:xfrm>
          <a:prstGeom prst="rect">
            <a:avLst/>
          </a:prstGeom>
          <a:noFill/>
          <a:ln w="9525" algn="ctr">
            <a:noFill/>
            <a:miter lim="800000"/>
            <a:headEnd/>
            <a:tailEnd/>
          </a:ln>
          <a:effectLst/>
        </p:spPr>
        <p:txBody>
          <a:bodyPr wrap="none">
            <a:spAutoFit/>
          </a:bodyPr>
          <a:lstStyle/>
          <a:p>
            <a:r>
              <a:rPr lang="zh-CN" altLang="en-US" b="1" dirty="0">
                <a:latin typeface="Microsoft YaHei" charset="-122"/>
                <a:ea typeface="Microsoft YaHei" charset="-122"/>
                <a:cs typeface="Microsoft YaHei" charset="-122"/>
              </a:rPr>
              <a:t>深度优先生成树</a:t>
            </a:r>
          </a:p>
        </p:txBody>
      </p:sp>
      <p:sp>
        <p:nvSpPr>
          <p:cNvPr id="130" name="Text Box 72"/>
          <p:cNvSpPr txBox="1">
            <a:spLocks noChangeArrowheads="1"/>
          </p:cNvSpPr>
          <p:nvPr/>
        </p:nvSpPr>
        <p:spPr bwMode="auto">
          <a:xfrm>
            <a:off x="1271453" y="6224131"/>
            <a:ext cx="1800493" cy="369332"/>
          </a:xfrm>
          <a:prstGeom prst="rect">
            <a:avLst/>
          </a:prstGeom>
          <a:noFill/>
          <a:ln w="9525" algn="ctr">
            <a:noFill/>
            <a:miter lim="800000"/>
            <a:headEnd/>
            <a:tailEnd/>
          </a:ln>
          <a:effectLst/>
        </p:spPr>
        <p:txBody>
          <a:bodyPr wrap="none">
            <a:spAutoFit/>
          </a:bodyPr>
          <a:lstStyle/>
          <a:p>
            <a:r>
              <a:rPr lang="zh-CN" altLang="en-US" b="1">
                <a:latin typeface="Microsoft YaHei" charset="-122"/>
                <a:ea typeface="Microsoft YaHei" charset="-122"/>
                <a:cs typeface="Microsoft YaHei" charset="-122"/>
              </a:rPr>
              <a:t>广度优先生成树</a:t>
            </a:r>
          </a:p>
        </p:txBody>
      </p:sp>
      <p:sp>
        <p:nvSpPr>
          <p:cNvPr id="131" name="Text Box 73"/>
          <p:cNvSpPr txBox="1">
            <a:spLocks noChangeArrowheads="1"/>
          </p:cNvSpPr>
          <p:nvPr/>
        </p:nvSpPr>
        <p:spPr bwMode="auto">
          <a:xfrm>
            <a:off x="6074286" y="6213956"/>
            <a:ext cx="1338828" cy="369332"/>
          </a:xfrm>
          <a:prstGeom prst="rect">
            <a:avLst/>
          </a:prstGeom>
          <a:noFill/>
          <a:ln w="9525" algn="ctr">
            <a:noFill/>
            <a:miter lim="800000"/>
            <a:headEnd/>
            <a:tailEnd/>
          </a:ln>
          <a:effectLst/>
        </p:spPr>
        <p:txBody>
          <a:bodyPr wrap="none">
            <a:spAutoFit/>
          </a:bodyPr>
          <a:lstStyle/>
          <a:p>
            <a:r>
              <a:rPr lang="zh-CN" altLang="en-US" b="1">
                <a:latin typeface="Microsoft YaHei" charset="-122"/>
                <a:ea typeface="Microsoft YaHei" charset="-122"/>
                <a:cs typeface="Microsoft YaHei" charset="-122"/>
              </a:rPr>
              <a:t>任意生成树</a:t>
            </a:r>
          </a:p>
        </p:txBody>
      </p:sp>
    </p:spTree>
    <p:extLst>
      <p:ext uri="{BB962C8B-B14F-4D97-AF65-F5344CB8AC3E}">
        <p14:creationId xmlns:p14="http://schemas.microsoft.com/office/powerpoint/2010/main" val="1235421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ppt_x"/>
                                          </p:val>
                                        </p:tav>
                                        <p:tav tm="100000">
                                          <p:val>
                                            <p:strVal val="#ppt_x"/>
                                          </p:val>
                                        </p:tav>
                                      </p:tavLst>
                                    </p:anim>
                                    <p:anim calcmode="lin" valueType="num">
                                      <p:cBhvr additive="base">
                                        <p:cTn id="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1"/>
                                        </p:tgtEl>
                                        <p:attrNameLst>
                                          <p:attrName>style.visibility</p:attrName>
                                        </p:attrNameLst>
                                      </p:cBhvr>
                                      <p:to>
                                        <p:strVal val="visible"/>
                                      </p:to>
                                    </p:set>
                                    <p:anim calcmode="lin" valueType="num">
                                      <p:cBhvr additive="base">
                                        <p:cTn id="13" dur="500" fill="hold"/>
                                        <p:tgtEl>
                                          <p:spTgt spid="81"/>
                                        </p:tgtEl>
                                        <p:attrNameLst>
                                          <p:attrName>ppt_x</p:attrName>
                                        </p:attrNameLst>
                                      </p:cBhvr>
                                      <p:tavLst>
                                        <p:tav tm="0">
                                          <p:val>
                                            <p:strVal val="#ppt_x"/>
                                          </p:val>
                                        </p:tav>
                                        <p:tav tm="100000">
                                          <p:val>
                                            <p:strVal val="#ppt_x"/>
                                          </p:val>
                                        </p:tav>
                                      </p:tavLst>
                                    </p:anim>
                                    <p:anim calcmode="lin" valueType="num">
                                      <p:cBhvr additive="base">
                                        <p:cTn id="14" dur="500" fill="hold"/>
                                        <p:tgtEl>
                                          <p:spTgt spid="81"/>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29"/>
                                        </p:tgtEl>
                                        <p:attrNameLst>
                                          <p:attrName>style.visibility</p:attrName>
                                        </p:attrNameLst>
                                      </p:cBhvr>
                                      <p:to>
                                        <p:strVal val="visible"/>
                                      </p:to>
                                    </p:set>
                                    <p:anim calcmode="lin" valueType="num">
                                      <p:cBhvr additive="base">
                                        <p:cTn id="17" dur="500" fill="hold"/>
                                        <p:tgtEl>
                                          <p:spTgt spid="129"/>
                                        </p:tgtEl>
                                        <p:attrNameLst>
                                          <p:attrName>ppt_x</p:attrName>
                                        </p:attrNameLst>
                                      </p:cBhvr>
                                      <p:tavLst>
                                        <p:tav tm="0">
                                          <p:val>
                                            <p:strVal val="#ppt_x"/>
                                          </p:val>
                                        </p:tav>
                                        <p:tav tm="100000">
                                          <p:val>
                                            <p:strVal val="#ppt_x"/>
                                          </p:val>
                                        </p:tav>
                                      </p:tavLst>
                                    </p:anim>
                                    <p:anim calcmode="lin" valueType="num">
                                      <p:cBhvr additive="base">
                                        <p:cTn id="18" dur="500" fill="hold"/>
                                        <p:tgtEl>
                                          <p:spTgt spid="12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97"/>
                                        </p:tgtEl>
                                        <p:attrNameLst>
                                          <p:attrName>style.visibility</p:attrName>
                                        </p:attrNameLst>
                                      </p:cBhvr>
                                      <p:to>
                                        <p:strVal val="visible"/>
                                      </p:to>
                                    </p:set>
                                    <p:anim calcmode="lin" valueType="num">
                                      <p:cBhvr additive="base">
                                        <p:cTn id="23" dur="500" fill="hold"/>
                                        <p:tgtEl>
                                          <p:spTgt spid="97"/>
                                        </p:tgtEl>
                                        <p:attrNameLst>
                                          <p:attrName>ppt_x</p:attrName>
                                        </p:attrNameLst>
                                      </p:cBhvr>
                                      <p:tavLst>
                                        <p:tav tm="0">
                                          <p:val>
                                            <p:strVal val="#ppt_x"/>
                                          </p:val>
                                        </p:tav>
                                        <p:tav tm="100000">
                                          <p:val>
                                            <p:strVal val="#ppt_x"/>
                                          </p:val>
                                        </p:tav>
                                      </p:tavLst>
                                    </p:anim>
                                    <p:anim calcmode="lin" valueType="num">
                                      <p:cBhvr additive="base">
                                        <p:cTn id="24" dur="500" fill="hold"/>
                                        <p:tgtEl>
                                          <p:spTgt spid="9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30"/>
                                        </p:tgtEl>
                                        <p:attrNameLst>
                                          <p:attrName>style.visibility</p:attrName>
                                        </p:attrNameLst>
                                      </p:cBhvr>
                                      <p:to>
                                        <p:strVal val="visible"/>
                                      </p:to>
                                    </p:set>
                                    <p:anim calcmode="lin" valueType="num">
                                      <p:cBhvr additive="base">
                                        <p:cTn id="27" dur="500" fill="hold"/>
                                        <p:tgtEl>
                                          <p:spTgt spid="130"/>
                                        </p:tgtEl>
                                        <p:attrNameLst>
                                          <p:attrName>ppt_x</p:attrName>
                                        </p:attrNameLst>
                                      </p:cBhvr>
                                      <p:tavLst>
                                        <p:tav tm="0">
                                          <p:val>
                                            <p:strVal val="#ppt_x"/>
                                          </p:val>
                                        </p:tav>
                                        <p:tav tm="100000">
                                          <p:val>
                                            <p:strVal val="#ppt_x"/>
                                          </p:val>
                                        </p:tav>
                                      </p:tavLst>
                                    </p:anim>
                                    <p:anim calcmode="lin" valueType="num">
                                      <p:cBhvr additive="base">
                                        <p:cTn id="28" dur="500" fill="hold"/>
                                        <p:tgtEl>
                                          <p:spTgt spid="13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13"/>
                                        </p:tgtEl>
                                        <p:attrNameLst>
                                          <p:attrName>style.visibility</p:attrName>
                                        </p:attrNameLst>
                                      </p:cBhvr>
                                      <p:to>
                                        <p:strVal val="visible"/>
                                      </p:to>
                                    </p:set>
                                    <p:anim calcmode="lin" valueType="num">
                                      <p:cBhvr additive="base">
                                        <p:cTn id="33" dur="500" fill="hold"/>
                                        <p:tgtEl>
                                          <p:spTgt spid="113"/>
                                        </p:tgtEl>
                                        <p:attrNameLst>
                                          <p:attrName>ppt_x</p:attrName>
                                        </p:attrNameLst>
                                      </p:cBhvr>
                                      <p:tavLst>
                                        <p:tav tm="0">
                                          <p:val>
                                            <p:strVal val="#ppt_x"/>
                                          </p:val>
                                        </p:tav>
                                        <p:tav tm="100000">
                                          <p:val>
                                            <p:strVal val="#ppt_x"/>
                                          </p:val>
                                        </p:tav>
                                      </p:tavLst>
                                    </p:anim>
                                    <p:anim calcmode="lin" valueType="num">
                                      <p:cBhvr additive="base">
                                        <p:cTn id="34" dur="500" fill="hold"/>
                                        <p:tgtEl>
                                          <p:spTgt spid="113"/>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31"/>
                                        </p:tgtEl>
                                        <p:attrNameLst>
                                          <p:attrName>style.visibility</p:attrName>
                                        </p:attrNameLst>
                                      </p:cBhvr>
                                      <p:to>
                                        <p:strVal val="visible"/>
                                      </p:to>
                                    </p:set>
                                    <p:anim calcmode="lin" valueType="num">
                                      <p:cBhvr additive="base">
                                        <p:cTn id="37" dur="500" fill="hold"/>
                                        <p:tgtEl>
                                          <p:spTgt spid="131"/>
                                        </p:tgtEl>
                                        <p:attrNameLst>
                                          <p:attrName>ppt_x</p:attrName>
                                        </p:attrNameLst>
                                      </p:cBhvr>
                                      <p:tavLst>
                                        <p:tav tm="0">
                                          <p:val>
                                            <p:strVal val="#ppt_x"/>
                                          </p:val>
                                        </p:tav>
                                        <p:tav tm="100000">
                                          <p:val>
                                            <p:strVal val="#ppt_x"/>
                                          </p:val>
                                        </p:tav>
                                      </p:tavLst>
                                    </p:anim>
                                    <p:anim calcmode="lin" valueType="num">
                                      <p:cBhvr additive="base">
                                        <p:cTn id="38" dur="500" fill="hold"/>
                                        <p:tgtEl>
                                          <p:spTgt spid="1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p:bldP spid="130" grpId="0"/>
      <p:bldP spid="13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1</a:t>
            </a:r>
            <a:r>
              <a:rPr lang="zh-CN" altLang="en-US" dirty="0" smtClean="0">
                <a:latin typeface="黑体" pitchFamily="49" charset="-122"/>
                <a:ea typeface="黑体" pitchFamily="49" charset="-122"/>
              </a:rPr>
              <a:t> 概念</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12" name="组 11"/>
          <p:cNvGrpSpPr/>
          <p:nvPr/>
        </p:nvGrpSpPr>
        <p:grpSpPr>
          <a:xfrm>
            <a:off x="-108520" y="1108316"/>
            <a:ext cx="9079405" cy="2030208"/>
            <a:chOff x="-108520" y="1108316"/>
            <a:chExt cx="9079405" cy="2030208"/>
          </a:xfrm>
        </p:grpSpPr>
        <p:grpSp>
          <p:nvGrpSpPr>
            <p:cNvPr id="6" name="组 5"/>
            <p:cNvGrpSpPr/>
            <p:nvPr/>
          </p:nvGrpSpPr>
          <p:grpSpPr>
            <a:xfrm>
              <a:off x="-108520" y="1108316"/>
              <a:ext cx="9073007" cy="2030208"/>
              <a:chOff x="-271278" y="1255336"/>
              <a:chExt cx="9222554" cy="2030208"/>
            </a:xfrm>
          </p:grpSpPr>
          <p:sp>
            <p:nvSpPr>
              <p:cNvPr id="7" name="文本框 6"/>
              <p:cNvSpPr txBox="1"/>
              <p:nvPr/>
            </p:nvSpPr>
            <p:spPr>
              <a:xfrm>
                <a:off x="-271278" y="1331986"/>
                <a:ext cx="2082081" cy="1200329"/>
              </a:xfrm>
              <a:prstGeom prst="rect">
                <a:avLst/>
              </a:prstGeom>
              <a:noFill/>
            </p:spPr>
            <p:txBody>
              <a:bodyPr wrap="square" rtlCol="0">
                <a:spAutoFit/>
              </a:bodyPr>
              <a:lstStyle/>
              <a:p>
                <a:pPr algn="ctr"/>
                <a:r>
                  <a:rPr kumimoji="1" lang="zh-CN" altLang="en-US" sz="3600" dirty="0" smtClean="0">
                    <a:solidFill>
                      <a:srgbClr val="02BAF8"/>
                    </a:solidFill>
                    <a:latin typeface="Microsoft YaHei" charset="-122"/>
                    <a:ea typeface="Microsoft YaHei" charset="-122"/>
                    <a:cs typeface="Microsoft YaHei" charset="-122"/>
                  </a:rPr>
                  <a:t>最小</a:t>
                </a:r>
                <a:endParaRPr kumimoji="1" lang="en-US" altLang="zh-CN" sz="3600" dirty="0" smtClean="0">
                  <a:solidFill>
                    <a:srgbClr val="02BAF8"/>
                  </a:solidFill>
                  <a:latin typeface="Microsoft YaHei" charset="-122"/>
                  <a:ea typeface="Microsoft YaHei" charset="-122"/>
                  <a:cs typeface="Microsoft YaHei" charset="-122"/>
                </a:endParaRPr>
              </a:p>
              <a:p>
                <a:pPr algn="ctr"/>
                <a:r>
                  <a:rPr kumimoji="1" lang="zh-CN" altLang="en-US" sz="3600" dirty="0" smtClean="0">
                    <a:solidFill>
                      <a:srgbClr val="02BAF8"/>
                    </a:solidFill>
                    <a:latin typeface="Microsoft YaHei" charset="-122"/>
                    <a:ea typeface="Microsoft YaHei" charset="-122"/>
                    <a:cs typeface="Microsoft YaHei" charset="-122"/>
                  </a:rPr>
                  <a:t>生成树</a:t>
                </a:r>
                <a:endParaRPr kumimoji="1" lang="zh-CN" altLang="en-US" sz="3600" dirty="0">
                  <a:solidFill>
                    <a:srgbClr val="02BAF8"/>
                  </a:solidFill>
                  <a:latin typeface="Microsoft YaHei" charset="-122"/>
                  <a:ea typeface="Microsoft YaHei" charset="-122"/>
                  <a:cs typeface="Microsoft YaHei" charset="-122"/>
                </a:endParaRPr>
              </a:p>
            </p:txBody>
          </p:sp>
          <p:cxnSp>
            <p:nvCxnSpPr>
              <p:cNvPr id="8" name="直线连接符 7"/>
              <p:cNvCxnSpPr/>
              <p:nvPr/>
            </p:nvCxnSpPr>
            <p:spPr>
              <a:xfrm flipH="1">
                <a:off x="1631789" y="1311196"/>
                <a:ext cx="1736" cy="1974348"/>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772920" y="1255336"/>
                <a:ext cx="7178356" cy="1276979"/>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 对于一个连通网（即连通带权图，假定每条边上的权均为大于零的实数）来说，生成树不同，每棵树的权（即树中所有边上的权值总和）也可能不同。</a:t>
                </a:r>
              </a:p>
            </p:txBody>
          </p:sp>
        </p:grpSp>
        <p:sp>
          <p:nvSpPr>
            <p:cNvPr id="15" name="矩形 14"/>
            <p:cNvSpPr/>
            <p:nvPr/>
          </p:nvSpPr>
          <p:spPr>
            <a:xfrm>
              <a:off x="1908929" y="2595531"/>
              <a:ext cx="7061956" cy="54299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a:solidFill>
                    <a:schemeClr val="tx1"/>
                  </a:solidFill>
                  <a:latin typeface="Microsoft YaHei" charset="-122"/>
                  <a:ea typeface="Microsoft YaHei" charset="-122"/>
                  <a:cs typeface="Microsoft YaHei" charset="-122"/>
                </a:rPr>
                <a:t>具有权最小的生成树称为图的最小生成树。</a:t>
              </a:r>
              <a:endParaRPr kumimoji="1" lang="zh-CN" altLang="en-US" sz="2400" dirty="0">
                <a:solidFill>
                  <a:schemeClr val="tx1"/>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157603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1</a:t>
            </a:r>
            <a:r>
              <a:rPr lang="zh-CN" altLang="en-US" dirty="0">
                <a:latin typeface="黑体" pitchFamily="49" charset="-122"/>
                <a:ea typeface="黑体" pitchFamily="49" charset="-122"/>
              </a:rPr>
              <a:t> 概念</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132" name="Group 186"/>
          <p:cNvGrpSpPr>
            <a:grpSpLocks/>
          </p:cNvGrpSpPr>
          <p:nvPr/>
        </p:nvGrpSpPr>
        <p:grpSpPr bwMode="auto">
          <a:xfrm>
            <a:off x="304348" y="1052736"/>
            <a:ext cx="3733800" cy="2655888"/>
            <a:chOff x="192" y="192"/>
            <a:chExt cx="2352" cy="1673"/>
          </a:xfrm>
        </p:grpSpPr>
        <p:sp>
          <p:nvSpPr>
            <p:cNvPr id="133" name="Oval 3"/>
            <p:cNvSpPr>
              <a:spLocks noChangeArrowheads="1"/>
            </p:cNvSpPr>
            <p:nvPr/>
          </p:nvSpPr>
          <p:spPr bwMode="auto">
            <a:xfrm>
              <a:off x="1056" y="192"/>
              <a:ext cx="240" cy="240"/>
            </a:xfrm>
            <a:prstGeom prst="ellipse">
              <a:avLst/>
            </a:prstGeom>
            <a:noFill/>
            <a:ln w="9525" algn="ctr">
              <a:solidFill>
                <a:schemeClr val="tx1"/>
              </a:solidFill>
              <a:round/>
              <a:headEnd/>
              <a:tailEnd/>
            </a:ln>
            <a:effectLst/>
          </p:spPr>
          <p:txBody>
            <a:bodyPr wrap="none" anchor="ctr"/>
            <a:lstStyle/>
            <a:p>
              <a:pPr algn="ctr"/>
              <a:r>
                <a:rPr lang="en-US" altLang="zh-CN" b="1"/>
                <a:t>0</a:t>
              </a:r>
            </a:p>
          </p:txBody>
        </p:sp>
        <p:sp>
          <p:nvSpPr>
            <p:cNvPr id="134" name="Oval 4"/>
            <p:cNvSpPr>
              <a:spLocks noChangeArrowheads="1"/>
            </p:cNvSpPr>
            <p:nvPr/>
          </p:nvSpPr>
          <p:spPr bwMode="auto">
            <a:xfrm>
              <a:off x="384" y="672"/>
              <a:ext cx="240" cy="240"/>
            </a:xfrm>
            <a:prstGeom prst="ellipse">
              <a:avLst/>
            </a:prstGeom>
            <a:noFill/>
            <a:ln w="9525" algn="ctr">
              <a:solidFill>
                <a:schemeClr val="tx1"/>
              </a:solidFill>
              <a:round/>
              <a:headEnd/>
              <a:tailEnd/>
            </a:ln>
            <a:effectLst/>
          </p:spPr>
          <p:txBody>
            <a:bodyPr wrap="none" anchor="ctr"/>
            <a:lstStyle/>
            <a:p>
              <a:pPr algn="ctr"/>
              <a:r>
                <a:rPr lang="en-US" altLang="zh-CN" b="1"/>
                <a:t>1</a:t>
              </a:r>
            </a:p>
          </p:txBody>
        </p:sp>
        <p:sp>
          <p:nvSpPr>
            <p:cNvPr id="135" name="Oval 5"/>
            <p:cNvSpPr>
              <a:spLocks noChangeArrowheads="1"/>
            </p:cNvSpPr>
            <p:nvPr/>
          </p:nvSpPr>
          <p:spPr bwMode="auto">
            <a:xfrm>
              <a:off x="1776" y="672"/>
              <a:ext cx="240" cy="240"/>
            </a:xfrm>
            <a:prstGeom prst="ellipse">
              <a:avLst/>
            </a:prstGeom>
            <a:noFill/>
            <a:ln w="9525" algn="ctr">
              <a:solidFill>
                <a:schemeClr val="tx1"/>
              </a:solidFill>
              <a:round/>
              <a:headEnd/>
              <a:tailEnd/>
            </a:ln>
            <a:effectLst/>
          </p:spPr>
          <p:txBody>
            <a:bodyPr wrap="none" anchor="ctr"/>
            <a:lstStyle/>
            <a:p>
              <a:pPr algn="ctr"/>
              <a:r>
                <a:rPr lang="en-US" altLang="zh-CN" b="1"/>
                <a:t>3</a:t>
              </a:r>
            </a:p>
          </p:txBody>
        </p:sp>
        <p:sp>
          <p:nvSpPr>
            <p:cNvPr id="136" name="Oval 6"/>
            <p:cNvSpPr>
              <a:spLocks noChangeArrowheads="1"/>
            </p:cNvSpPr>
            <p:nvPr/>
          </p:nvSpPr>
          <p:spPr bwMode="auto">
            <a:xfrm>
              <a:off x="2304" y="1104"/>
              <a:ext cx="240" cy="240"/>
            </a:xfrm>
            <a:prstGeom prst="ellipse">
              <a:avLst/>
            </a:prstGeom>
            <a:noFill/>
            <a:ln w="9525" algn="ctr">
              <a:solidFill>
                <a:schemeClr val="tx1"/>
              </a:solidFill>
              <a:round/>
              <a:headEnd/>
              <a:tailEnd/>
            </a:ln>
            <a:effectLst/>
          </p:spPr>
          <p:txBody>
            <a:bodyPr wrap="none" anchor="ctr"/>
            <a:lstStyle/>
            <a:p>
              <a:pPr algn="ctr"/>
              <a:r>
                <a:rPr lang="en-US" altLang="zh-CN" b="1"/>
                <a:t>6</a:t>
              </a:r>
            </a:p>
          </p:txBody>
        </p:sp>
        <p:sp>
          <p:nvSpPr>
            <p:cNvPr id="137" name="Oval 8"/>
            <p:cNvSpPr>
              <a:spLocks noChangeArrowheads="1"/>
            </p:cNvSpPr>
            <p:nvPr/>
          </p:nvSpPr>
          <p:spPr bwMode="auto">
            <a:xfrm>
              <a:off x="1776" y="1440"/>
              <a:ext cx="240" cy="240"/>
            </a:xfrm>
            <a:prstGeom prst="ellipse">
              <a:avLst/>
            </a:prstGeom>
            <a:noFill/>
            <a:ln w="9525" algn="ctr">
              <a:solidFill>
                <a:schemeClr val="tx1"/>
              </a:solidFill>
              <a:round/>
              <a:headEnd/>
              <a:tailEnd/>
            </a:ln>
            <a:effectLst/>
          </p:spPr>
          <p:txBody>
            <a:bodyPr wrap="none" anchor="ctr"/>
            <a:lstStyle/>
            <a:p>
              <a:pPr algn="ctr"/>
              <a:r>
                <a:rPr lang="en-US" altLang="zh-CN" b="1"/>
                <a:t>5</a:t>
              </a:r>
            </a:p>
          </p:txBody>
        </p:sp>
        <p:sp>
          <p:nvSpPr>
            <p:cNvPr id="138" name="Oval 9"/>
            <p:cNvSpPr>
              <a:spLocks noChangeArrowheads="1"/>
            </p:cNvSpPr>
            <p:nvPr/>
          </p:nvSpPr>
          <p:spPr bwMode="auto">
            <a:xfrm>
              <a:off x="1056" y="1056"/>
              <a:ext cx="240" cy="240"/>
            </a:xfrm>
            <a:prstGeom prst="ellipse">
              <a:avLst/>
            </a:prstGeom>
            <a:noFill/>
            <a:ln w="9525" algn="ctr">
              <a:solidFill>
                <a:schemeClr val="tx1"/>
              </a:solidFill>
              <a:round/>
              <a:headEnd/>
              <a:tailEnd/>
            </a:ln>
            <a:effectLst/>
          </p:spPr>
          <p:txBody>
            <a:bodyPr wrap="none" anchor="ctr"/>
            <a:lstStyle/>
            <a:p>
              <a:pPr algn="ctr"/>
              <a:r>
                <a:rPr lang="en-US" altLang="zh-CN" b="1"/>
                <a:t>2</a:t>
              </a:r>
            </a:p>
          </p:txBody>
        </p:sp>
        <p:sp>
          <p:nvSpPr>
            <p:cNvPr id="139" name="Oval 10"/>
            <p:cNvSpPr>
              <a:spLocks noChangeArrowheads="1"/>
            </p:cNvSpPr>
            <p:nvPr/>
          </p:nvSpPr>
          <p:spPr bwMode="auto">
            <a:xfrm>
              <a:off x="336" y="1440"/>
              <a:ext cx="240" cy="240"/>
            </a:xfrm>
            <a:prstGeom prst="ellipse">
              <a:avLst/>
            </a:prstGeom>
            <a:noFill/>
            <a:ln w="9525" algn="ctr">
              <a:solidFill>
                <a:schemeClr val="tx1"/>
              </a:solidFill>
              <a:round/>
              <a:headEnd/>
              <a:tailEnd/>
            </a:ln>
            <a:effectLst/>
          </p:spPr>
          <p:txBody>
            <a:bodyPr wrap="none" anchor="ctr"/>
            <a:lstStyle/>
            <a:p>
              <a:pPr algn="ctr"/>
              <a:r>
                <a:rPr lang="en-US" altLang="zh-CN" b="1"/>
                <a:t>4</a:t>
              </a:r>
            </a:p>
          </p:txBody>
        </p:sp>
        <p:sp>
          <p:nvSpPr>
            <p:cNvPr id="140" name="Line 11"/>
            <p:cNvSpPr>
              <a:spLocks noChangeShapeType="1"/>
            </p:cNvSpPr>
            <p:nvPr/>
          </p:nvSpPr>
          <p:spPr bwMode="auto">
            <a:xfrm flipH="1">
              <a:off x="576" y="384"/>
              <a:ext cx="480" cy="336"/>
            </a:xfrm>
            <a:prstGeom prst="line">
              <a:avLst/>
            </a:prstGeom>
            <a:noFill/>
            <a:ln w="9525">
              <a:solidFill>
                <a:schemeClr val="tx1"/>
              </a:solidFill>
              <a:round/>
              <a:headEnd/>
              <a:tailEnd/>
            </a:ln>
            <a:effectLst/>
          </p:spPr>
          <p:txBody>
            <a:bodyPr/>
            <a:lstStyle/>
            <a:p>
              <a:endParaRPr lang="zh-CN" altLang="en-US" b="1"/>
            </a:p>
          </p:txBody>
        </p:sp>
        <p:sp>
          <p:nvSpPr>
            <p:cNvPr id="141" name="Line 12"/>
            <p:cNvSpPr>
              <a:spLocks noChangeShapeType="1"/>
            </p:cNvSpPr>
            <p:nvPr/>
          </p:nvSpPr>
          <p:spPr bwMode="auto">
            <a:xfrm>
              <a:off x="1296" y="336"/>
              <a:ext cx="528" cy="384"/>
            </a:xfrm>
            <a:prstGeom prst="line">
              <a:avLst/>
            </a:prstGeom>
            <a:noFill/>
            <a:ln w="9525">
              <a:solidFill>
                <a:schemeClr val="tx1"/>
              </a:solidFill>
              <a:round/>
              <a:headEnd/>
              <a:tailEnd/>
            </a:ln>
            <a:effectLst/>
          </p:spPr>
          <p:txBody>
            <a:bodyPr/>
            <a:lstStyle/>
            <a:p>
              <a:endParaRPr lang="zh-CN" altLang="en-US" b="1"/>
            </a:p>
          </p:txBody>
        </p:sp>
        <p:sp>
          <p:nvSpPr>
            <p:cNvPr id="142" name="Line 13"/>
            <p:cNvSpPr>
              <a:spLocks noChangeShapeType="1"/>
            </p:cNvSpPr>
            <p:nvPr/>
          </p:nvSpPr>
          <p:spPr bwMode="auto">
            <a:xfrm>
              <a:off x="480" y="912"/>
              <a:ext cx="0" cy="528"/>
            </a:xfrm>
            <a:prstGeom prst="line">
              <a:avLst/>
            </a:prstGeom>
            <a:noFill/>
            <a:ln w="9525">
              <a:solidFill>
                <a:schemeClr val="tx1"/>
              </a:solidFill>
              <a:round/>
              <a:headEnd/>
              <a:tailEnd/>
            </a:ln>
            <a:effectLst/>
          </p:spPr>
          <p:txBody>
            <a:bodyPr/>
            <a:lstStyle/>
            <a:p>
              <a:endParaRPr lang="zh-CN" altLang="en-US" b="1"/>
            </a:p>
          </p:txBody>
        </p:sp>
        <p:sp>
          <p:nvSpPr>
            <p:cNvPr id="143" name="Line 14"/>
            <p:cNvSpPr>
              <a:spLocks noChangeShapeType="1"/>
            </p:cNvSpPr>
            <p:nvPr/>
          </p:nvSpPr>
          <p:spPr bwMode="auto">
            <a:xfrm>
              <a:off x="1920" y="912"/>
              <a:ext cx="0" cy="528"/>
            </a:xfrm>
            <a:prstGeom prst="line">
              <a:avLst/>
            </a:prstGeom>
            <a:noFill/>
            <a:ln w="9525">
              <a:solidFill>
                <a:schemeClr val="tx1"/>
              </a:solidFill>
              <a:round/>
              <a:headEnd/>
              <a:tailEnd/>
            </a:ln>
            <a:effectLst/>
          </p:spPr>
          <p:txBody>
            <a:bodyPr/>
            <a:lstStyle/>
            <a:p>
              <a:endParaRPr lang="zh-CN" altLang="en-US" b="1"/>
            </a:p>
          </p:txBody>
        </p:sp>
        <p:sp>
          <p:nvSpPr>
            <p:cNvPr id="144" name="Line 15"/>
            <p:cNvSpPr>
              <a:spLocks noChangeShapeType="1"/>
            </p:cNvSpPr>
            <p:nvPr/>
          </p:nvSpPr>
          <p:spPr bwMode="auto">
            <a:xfrm>
              <a:off x="576" y="1584"/>
              <a:ext cx="1200" cy="0"/>
            </a:xfrm>
            <a:prstGeom prst="line">
              <a:avLst/>
            </a:prstGeom>
            <a:noFill/>
            <a:ln w="9525">
              <a:solidFill>
                <a:schemeClr val="tx1"/>
              </a:solidFill>
              <a:round/>
              <a:headEnd/>
              <a:tailEnd/>
            </a:ln>
            <a:effectLst/>
          </p:spPr>
          <p:txBody>
            <a:bodyPr/>
            <a:lstStyle/>
            <a:p>
              <a:endParaRPr lang="zh-CN" altLang="en-US" b="1"/>
            </a:p>
          </p:txBody>
        </p:sp>
        <p:sp>
          <p:nvSpPr>
            <p:cNvPr id="145" name="Line 17"/>
            <p:cNvSpPr>
              <a:spLocks noChangeShapeType="1"/>
            </p:cNvSpPr>
            <p:nvPr/>
          </p:nvSpPr>
          <p:spPr bwMode="auto">
            <a:xfrm>
              <a:off x="624" y="816"/>
              <a:ext cx="1152" cy="0"/>
            </a:xfrm>
            <a:prstGeom prst="line">
              <a:avLst/>
            </a:prstGeom>
            <a:noFill/>
            <a:ln w="9525">
              <a:solidFill>
                <a:schemeClr val="tx1"/>
              </a:solidFill>
              <a:round/>
              <a:headEnd/>
              <a:tailEnd/>
            </a:ln>
            <a:effectLst/>
          </p:spPr>
          <p:txBody>
            <a:bodyPr/>
            <a:lstStyle/>
            <a:p>
              <a:endParaRPr lang="zh-CN" altLang="en-US" b="1"/>
            </a:p>
          </p:txBody>
        </p:sp>
        <p:sp>
          <p:nvSpPr>
            <p:cNvPr id="146" name="Line 18"/>
            <p:cNvSpPr>
              <a:spLocks noChangeShapeType="1"/>
            </p:cNvSpPr>
            <p:nvPr/>
          </p:nvSpPr>
          <p:spPr bwMode="auto">
            <a:xfrm>
              <a:off x="2016" y="864"/>
              <a:ext cx="336" cy="288"/>
            </a:xfrm>
            <a:prstGeom prst="line">
              <a:avLst/>
            </a:prstGeom>
            <a:noFill/>
            <a:ln w="9525">
              <a:solidFill>
                <a:schemeClr val="tx1"/>
              </a:solidFill>
              <a:round/>
              <a:headEnd/>
              <a:tailEnd/>
            </a:ln>
            <a:effectLst/>
          </p:spPr>
          <p:txBody>
            <a:bodyPr/>
            <a:lstStyle/>
            <a:p>
              <a:endParaRPr lang="zh-CN" altLang="en-US" b="1"/>
            </a:p>
          </p:txBody>
        </p:sp>
        <p:sp>
          <p:nvSpPr>
            <p:cNvPr id="147" name="Line 19"/>
            <p:cNvSpPr>
              <a:spLocks noChangeShapeType="1"/>
            </p:cNvSpPr>
            <p:nvPr/>
          </p:nvSpPr>
          <p:spPr bwMode="auto">
            <a:xfrm>
              <a:off x="576" y="864"/>
              <a:ext cx="480" cy="240"/>
            </a:xfrm>
            <a:prstGeom prst="line">
              <a:avLst/>
            </a:prstGeom>
            <a:noFill/>
            <a:ln w="9525">
              <a:solidFill>
                <a:schemeClr val="tx1"/>
              </a:solidFill>
              <a:round/>
              <a:headEnd/>
              <a:tailEnd/>
            </a:ln>
            <a:effectLst/>
          </p:spPr>
          <p:txBody>
            <a:bodyPr/>
            <a:lstStyle/>
            <a:p>
              <a:endParaRPr lang="zh-CN" altLang="en-US" b="1"/>
            </a:p>
          </p:txBody>
        </p:sp>
        <p:sp>
          <p:nvSpPr>
            <p:cNvPr id="148" name="Line 20"/>
            <p:cNvSpPr>
              <a:spLocks noChangeShapeType="1"/>
            </p:cNvSpPr>
            <p:nvPr/>
          </p:nvSpPr>
          <p:spPr bwMode="auto">
            <a:xfrm>
              <a:off x="1296" y="1248"/>
              <a:ext cx="480" cy="240"/>
            </a:xfrm>
            <a:prstGeom prst="line">
              <a:avLst/>
            </a:prstGeom>
            <a:noFill/>
            <a:ln w="9525">
              <a:solidFill>
                <a:schemeClr val="tx1"/>
              </a:solidFill>
              <a:round/>
              <a:headEnd/>
              <a:tailEnd/>
            </a:ln>
            <a:effectLst/>
          </p:spPr>
          <p:txBody>
            <a:bodyPr/>
            <a:lstStyle/>
            <a:p>
              <a:endParaRPr lang="zh-CN" altLang="en-US" b="1"/>
            </a:p>
          </p:txBody>
        </p:sp>
        <p:sp>
          <p:nvSpPr>
            <p:cNvPr id="149" name="Line 21"/>
            <p:cNvSpPr>
              <a:spLocks noChangeShapeType="1"/>
            </p:cNvSpPr>
            <p:nvPr/>
          </p:nvSpPr>
          <p:spPr bwMode="auto">
            <a:xfrm flipH="1">
              <a:off x="576" y="1248"/>
              <a:ext cx="528" cy="240"/>
            </a:xfrm>
            <a:prstGeom prst="line">
              <a:avLst/>
            </a:prstGeom>
            <a:noFill/>
            <a:ln w="9525">
              <a:solidFill>
                <a:schemeClr val="tx1"/>
              </a:solidFill>
              <a:round/>
              <a:headEnd/>
              <a:tailEnd/>
            </a:ln>
            <a:effectLst/>
          </p:spPr>
          <p:txBody>
            <a:bodyPr/>
            <a:lstStyle/>
            <a:p>
              <a:endParaRPr lang="zh-CN" altLang="en-US" b="1"/>
            </a:p>
          </p:txBody>
        </p:sp>
        <p:sp>
          <p:nvSpPr>
            <p:cNvPr id="150" name="Text Box 22"/>
            <p:cNvSpPr txBox="1">
              <a:spLocks noChangeArrowheads="1"/>
            </p:cNvSpPr>
            <p:nvPr/>
          </p:nvSpPr>
          <p:spPr bwMode="auto">
            <a:xfrm>
              <a:off x="624" y="320"/>
              <a:ext cx="212" cy="288"/>
            </a:xfrm>
            <a:prstGeom prst="rect">
              <a:avLst/>
            </a:prstGeom>
            <a:noFill/>
            <a:ln w="9525" algn="ctr">
              <a:noFill/>
              <a:miter lim="800000"/>
              <a:headEnd/>
              <a:tailEnd/>
            </a:ln>
            <a:effectLst/>
          </p:spPr>
          <p:txBody>
            <a:bodyPr wrap="none">
              <a:spAutoFit/>
            </a:bodyPr>
            <a:lstStyle/>
            <a:p>
              <a:r>
                <a:rPr lang="en-US" altLang="zh-CN" sz="2400" b="1"/>
                <a:t>8</a:t>
              </a:r>
            </a:p>
          </p:txBody>
        </p:sp>
        <p:sp>
          <p:nvSpPr>
            <p:cNvPr id="151" name="Text Box 23"/>
            <p:cNvSpPr txBox="1">
              <a:spLocks noChangeArrowheads="1"/>
            </p:cNvSpPr>
            <p:nvPr/>
          </p:nvSpPr>
          <p:spPr bwMode="auto">
            <a:xfrm>
              <a:off x="1478" y="266"/>
              <a:ext cx="212" cy="288"/>
            </a:xfrm>
            <a:prstGeom prst="rect">
              <a:avLst/>
            </a:prstGeom>
            <a:noFill/>
            <a:ln w="9525" algn="ctr">
              <a:noFill/>
              <a:miter lim="800000"/>
              <a:headEnd/>
              <a:tailEnd/>
            </a:ln>
            <a:effectLst/>
          </p:spPr>
          <p:txBody>
            <a:bodyPr wrap="none">
              <a:spAutoFit/>
            </a:bodyPr>
            <a:lstStyle/>
            <a:p>
              <a:r>
                <a:rPr lang="en-US" altLang="zh-CN" sz="2400" b="1"/>
                <a:t>5</a:t>
              </a:r>
            </a:p>
          </p:txBody>
        </p:sp>
        <p:sp>
          <p:nvSpPr>
            <p:cNvPr id="152" name="Text Box 24"/>
            <p:cNvSpPr txBox="1">
              <a:spLocks noChangeArrowheads="1"/>
            </p:cNvSpPr>
            <p:nvPr/>
          </p:nvSpPr>
          <p:spPr bwMode="auto">
            <a:xfrm>
              <a:off x="2150" y="746"/>
              <a:ext cx="308" cy="288"/>
            </a:xfrm>
            <a:prstGeom prst="rect">
              <a:avLst/>
            </a:prstGeom>
            <a:noFill/>
            <a:ln w="9525" algn="ctr">
              <a:noFill/>
              <a:miter lim="800000"/>
              <a:headEnd/>
              <a:tailEnd/>
            </a:ln>
            <a:effectLst/>
          </p:spPr>
          <p:txBody>
            <a:bodyPr wrap="none">
              <a:spAutoFit/>
            </a:bodyPr>
            <a:lstStyle/>
            <a:p>
              <a:r>
                <a:rPr lang="en-US" altLang="zh-CN" sz="2400" b="1"/>
                <a:t>15</a:t>
              </a:r>
            </a:p>
          </p:txBody>
        </p:sp>
        <p:sp>
          <p:nvSpPr>
            <p:cNvPr id="153" name="Text Box 25"/>
            <p:cNvSpPr txBox="1">
              <a:spLocks noChangeArrowheads="1"/>
            </p:cNvSpPr>
            <p:nvPr/>
          </p:nvSpPr>
          <p:spPr bwMode="auto">
            <a:xfrm>
              <a:off x="1884" y="1097"/>
              <a:ext cx="212" cy="288"/>
            </a:xfrm>
            <a:prstGeom prst="rect">
              <a:avLst/>
            </a:prstGeom>
            <a:noFill/>
            <a:ln w="9525" algn="ctr">
              <a:noFill/>
              <a:miter lim="800000"/>
              <a:headEnd/>
              <a:tailEnd/>
            </a:ln>
            <a:effectLst/>
          </p:spPr>
          <p:txBody>
            <a:bodyPr wrap="none">
              <a:spAutoFit/>
            </a:bodyPr>
            <a:lstStyle/>
            <a:p>
              <a:r>
                <a:rPr lang="en-US" altLang="zh-CN" sz="2400" b="1"/>
                <a:t>7</a:t>
              </a:r>
            </a:p>
          </p:txBody>
        </p:sp>
        <p:sp>
          <p:nvSpPr>
            <p:cNvPr id="154" name="Text Box 26"/>
            <p:cNvSpPr txBox="1">
              <a:spLocks noChangeArrowheads="1"/>
            </p:cNvSpPr>
            <p:nvPr/>
          </p:nvSpPr>
          <p:spPr bwMode="auto">
            <a:xfrm>
              <a:off x="1500" y="1145"/>
              <a:ext cx="212" cy="288"/>
            </a:xfrm>
            <a:prstGeom prst="rect">
              <a:avLst/>
            </a:prstGeom>
            <a:noFill/>
            <a:ln w="9525" algn="ctr">
              <a:noFill/>
              <a:miter lim="800000"/>
              <a:headEnd/>
              <a:tailEnd/>
            </a:ln>
            <a:effectLst/>
          </p:spPr>
          <p:txBody>
            <a:bodyPr wrap="none">
              <a:spAutoFit/>
            </a:bodyPr>
            <a:lstStyle/>
            <a:p>
              <a:r>
                <a:rPr lang="en-US" altLang="zh-CN" sz="2400" b="1"/>
                <a:t>2</a:t>
              </a:r>
            </a:p>
          </p:txBody>
        </p:sp>
        <p:sp>
          <p:nvSpPr>
            <p:cNvPr id="155" name="Text Box 27"/>
            <p:cNvSpPr txBox="1">
              <a:spLocks noChangeArrowheads="1"/>
            </p:cNvSpPr>
            <p:nvPr/>
          </p:nvSpPr>
          <p:spPr bwMode="auto">
            <a:xfrm>
              <a:off x="1142" y="1577"/>
              <a:ext cx="212" cy="288"/>
            </a:xfrm>
            <a:prstGeom prst="rect">
              <a:avLst/>
            </a:prstGeom>
            <a:noFill/>
            <a:ln w="9525" algn="ctr">
              <a:noFill/>
              <a:miter lim="800000"/>
              <a:headEnd/>
              <a:tailEnd/>
            </a:ln>
            <a:effectLst/>
          </p:spPr>
          <p:txBody>
            <a:bodyPr wrap="none">
              <a:spAutoFit/>
            </a:bodyPr>
            <a:lstStyle/>
            <a:p>
              <a:r>
                <a:rPr lang="en-US" altLang="zh-CN" sz="2400" b="1"/>
                <a:t>9</a:t>
              </a:r>
            </a:p>
          </p:txBody>
        </p:sp>
        <p:sp>
          <p:nvSpPr>
            <p:cNvPr id="156" name="Text Box 28"/>
            <p:cNvSpPr txBox="1">
              <a:spLocks noChangeArrowheads="1"/>
            </p:cNvSpPr>
            <p:nvPr/>
          </p:nvSpPr>
          <p:spPr bwMode="auto">
            <a:xfrm>
              <a:off x="864" y="1289"/>
              <a:ext cx="212" cy="288"/>
            </a:xfrm>
            <a:prstGeom prst="rect">
              <a:avLst/>
            </a:prstGeom>
            <a:noFill/>
            <a:ln w="9525" algn="ctr">
              <a:noFill/>
              <a:miter lim="800000"/>
              <a:headEnd/>
              <a:tailEnd/>
            </a:ln>
            <a:effectLst/>
          </p:spPr>
          <p:txBody>
            <a:bodyPr wrap="none">
              <a:spAutoFit/>
            </a:bodyPr>
            <a:lstStyle/>
            <a:p>
              <a:r>
                <a:rPr lang="en-US" altLang="zh-CN" sz="2400" b="1"/>
                <a:t>6</a:t>
              </a:r>
            </a:p>
          </p:txBody>
        </p:sp>
        <p:sp>
          <p:nvSpPr>
            <p:cNvPr id="157" name="Text Box 29"/>
            <p:cNvSpPr txBox="1">
              <a:spLocks noChangeArrowheads="1"/>
            </p:cNvSpPr>
            <p:nvPr/>
          </p:nvSpPr>
          <p:spPr bwMode="auto">
            <a:xfrm>
              <a:off x="192" y="986"/>
              <a:ext cx="308" cy="288"/>
            </a:xfrm>
            <a:prstGeom prst="rect">
              <a:avLst/>
            </a:prstGeom>
            <a:noFill/>
            <a:ln w="9525" algn="ctr">
              <a:noFill/>
              <a:miter lim="800000"/>
              <a:headEnd/>
              <a:tailEnd/>
            </a:ln>
            <a:effectLst/>
          </p:spPr>
          <p:txBody>
            <a:bodyPr wrap="none">
              <a:spAutoFit/>
            </a:bodyPr>
            <a:lstStyle/>
            <a:p>
              <a:r>
                <a:rPr lang="en-US" altLang="zh-CN" sz="2400" b="1"/>
                <a:t>10</a:t>
              </a:r>
            </a:p>
          </p:txBody>
        </p:sp>
        <p:sp>
          <p:nvSpPr>
            <p:cNvPr id="158" name="Text Box 30"/>
            <p:cNvSpPr txBox="1">
              <a:spLocks noChangeArrowheads="1"/>
            </p:cNvSpPr>
            <p:nvPr/>
          </p:nvSpPr>
          <p:spPr bwMode="auto">
            <a:xfrm>
              <a:off x="672" y="1001"/>
              <a:ext cx="308" cy="288"/>
            </a:xfrm>
            <a:prstGeom prst="rect">
              <a:avLst/>
            </a:prstGeom>
            <a:noFill/>
            <a:ln w="9525" algn="ctr">
              <a:noFill/>
              <a:miter lim="800000"/>
              <a:headEnd/>
              <a:tailEnd/>
            </a:ln>
            <a:effectLst/>
          </p:spPr>
          <p:txBody>
            <a:bodyPr wrap="none">
              <a:spAutoFit/>
            </a:bodyPr>
            <a:lstStyle/>
            <a:p>
              <a:r>
                <a:rPr lang="en-US" altLang="zh-CN" sz="2400" b="1"/>
                <a:t>12</a:t>
              </a:r>
            </a:p>
          </p:txBody>
        </p:sp>
        <p:sp>
          <p:nvSpPr>
            <p:cNvPr id="159" name="Text Box 31"/>
            <p:cNvSpPr txBox="1">
              <a:spLocks noChangeArrowheads="1"/>
            </p:cNvSpPr>
            <p:nvPr/>
          </p:nvSpPr>
          <p:spPr bwMode="auto">
            <a:xfrm>
              <a:off x="1056" y="602"/>
              <a:ext cx="212" cy="288"/>
            </a:xfrm>
            <a:prstGeom prst="rect">
              <a:avLst/>
            </a:prstGeom>
            <a:noFill/>
            <a:ln w="9525" algn="ctr">
              <a:noFill/>
              <a:miter lim="800000"/>
              <a:headEnd/>
              <a:tailEnd/>
            </a:ln>
            <a:effectLst/>
          </p:spPr>
          <p:txBody>
            <a:bodyPr wrap="none">
              <a:spAutoFit/>
            </a:bodyPr>
            <a:lstStyle/>
            <a:p>
              <a:r>
                <a:rPr lang="en-US" altLang="zh-CN" sz="2400" b="1"/>
                <a:t>3</a:t>
              </a:r>
            </a:p>
          </p:txBody>
        </p:sp>
      </p:grpSp>
      <p:grpSp>
        <p:nvGrpSpPr>
          <p:cNvPr id="160" name="Group 187"/>
          <p:cNvGrpSpPr>
            <a:grpSpLocks/>
          </p:cNvGrpSpPr>
          <p:nvPr/>
        </p:nvGrpSpPr>
        <p:grpSpPr bwMode="auto">
          <a:xfrm>
            <a:off x="5104948" y="1052736"/>
            <a:ext cx="3505200" cy="2655888"/>
            <a:chOff x="3216" y="192"/>
            <a:chExt cx="2208" cy="1673"/>
          </a:xfrm>
        </p:grpSpPr>
        <p:sp>
          <p:nvSpPr>
            <p:cNvPr id="161" name="Oval 32"/>
            <p:cNvSpPr>
              <a:spLocks noChangeArrowheads="1"/>
            </p:cNvSpPr>
            <p:nvPr/>
          </p:nvSpPr>
          <p:spPr bwMode="auto">
            <a:xfrm>
              <a:off x="3936" y="192"/>
              <a:ext cx="240" cy="240"/>
            </a:xfrm>
            <a:prstGeom prst="ellipse">
              <a:avLst/>
            </a:prstGeom>
            <a:noFill/>
            <a:ln w="9525" algn="ctr">
              <a:solidFill>
                <a:schemeClr val="tx1"/>
              </a:solidFill>
              <a:round/>
              <a:headEnd/>
              <a:tailEnd/>
            </a:ln>
            <a:effectLst/>
          </p:spPr>
          <p:txBody>
            <a:bodyPr wrap="none" anchor="ctr"/>
            <a:lstStyle/>
            <a:p>
              <a:pPr algn="ctr"/>
              <a:r>
                <a:rPr lang="en-US" altLang="zh-CN" b="1"/>
                <a:t>0</a:t>
              </a:r>
            </a:p>
          </p:txBody>
        </p:sp>
        <p:sp>
          <p:nvSpPr>
            <p:cNvPr id="162" name="Oval 33"/>
            <p:cNvSpPr>
              <a:spLocks noChangeArrowheads="1"/>
            </p:cNvSpPr>
            <p:nvPr/>
          </p:nvSpPr>
          <p:spPr bwMode="auto">
            <a:xfrm>
              <a:off x="3264" y="672"/>
              <a:ext cx="240" cy="240"/>
            </a:xfrm>
            <a:prstGeom prst="ellipse">
              <a:avLst/>
            </a:prstGeom>
            <a:noFill/>
            <a:ln w="9525" algn="ctr">
              <a:solidFill>
                <a:schemeClr val="tx1"/>
              </a:solidFill>
              <a:round/>
              <a:headEnd/>
              <a:tailEnd/>
            </a:ln>
            <a:effectLst/>
          </p:spPr>
          <p:txBody>
            <a:bodyPr wrap="none" anchor="ctr"/>
            <a:lstStyle/>
            <a:p>
              <a:pPr algn="ctr"/>
              <a:r>
                <a:rPr lang="en-US" altLang="zh-CN" b="1"/>
                <a:t>1</a:t>
              </a:r>
            </a:p>
          </p:txBody>
        </p:sp>
        <p:sp>
          <p:nvSpPr>
            <p:cNvPr id="163" name="Oval 34"/>
            <p:cNvSpPr>
              <a:spLocks noChangeArrowheads="1"/>
            </p:cNvSpPr>
            <p:nvPr/>
          </p:nvSpPr>
          <p:spPr bwMode="auto">
            <a:xfrm>
              <a:off x="4656" y="672"/>
              <a:ext cx="240" cy="240"/>
            </a:xfrm>
            <a:prstGeom prst="ellipse">
              <a:avLst/>
            </a:prstGeom>
            <a:noFill/>
            <a:ln w="9525" algn="ctr">
              <a:solidFill>
                <a:schemeClr val="tx1"/>
              </a:solidFill>
              <a:round/>
              <a:headEnd/>
              <a:tailEnd/>
            </a:ln>
            <a:effectLst/>
          </p:spPr>
          <p:txBody>
            <a:bodyPr wrap="none" anchor="ctr"/>
            <a:lstStyle/>
            <a:p>
              <a:pPr algn="ctr"/>
              <a:r>
                <a:rPr lang="en-US" altLang="zh-CN" b="1"/>
                <a:t>3</a:t>
              </a:r>
            </a:p>
          </p:txBody>
        </p:sp>
        <p:sp>
          <p:nvSpPr>
            <p:cNvPr id="164" name="Oval 35"/>
            <p:cNvSpPr>
              <a:spLocks noChangeArrowheads="1"/>
            </p:cNvSpPr>
            <p:nvPr/>
          </p:nvSpPr>
          <p:spPr bwMode="auto">
            <a:xfrm>
              <a:off x="5184" y="1104"/>
              <a:ext cx="240" cy="240"/>
            </a:xfrm>
            <a:prstGeom prst="ellipse">
              <a:avLst/>
            </a:prstGeom>
            <a:noFill/>
            <a:ln w="9525" algn="ctr">
              <a:solidFill>
                <a:schemeClr val="tx1"/>
              </a:solidFill>
              <a:round/>
              <a:headEnd/>
              <a:tailEnd/>
            </a:ln>
            <a:effectLst/>
          </p:spPr>
          <p:txBody>
            <a:bodyPr wrap="none" anchor="ctr"/>
            <a:lstStyle/>
            <a:p>
              <a:pPr algn="ctr"/>
              <a:r>
                <a:rPr lang="en-US" altLang="zh-CN" b="1"/>
                <a:t>6</a:t>
              </a:r>
            </a:p>
          </p:txBody>
        </p:sp>
        <p:sp>
          <p:nvSpPr>
            <p:cNvPr id="165" name="Oval 36"/>
            <p:cNvSpPr>
              <a:spLocks noChangeArrowheads="1"/>
            </p:cNvSpPr>
            <p:nvPr/>
          </p:nvSpPr>
          <p:spPr bwMode="auto">
            <a:xfrm>
              <a:off x="4656" y="1440"/>
              <a:ext cx="240" cy="240"/>
            </a:xfrm>
            <a:prstGeom prst="ellipse">
              <a:avLst/>
            </a:prstGeom>
            <a:noFill/>
            <a:ln w="9525" algn="ctr">
              <a:solidFill>
                <a:schemeClr val="tx1"/>
              </a:solidFill>
              <a:round/>
              <a:headEnd/>
              <a:tailEnd/>
            </a:ln>
            <a:effectLst/>
          </p:spPr>
          <p:txBody>
            <a:bodyPr wrap="none" anchor="ctr"/>
            <a:lstStyle/>
            <a:p>
              <a:pPr algn="ctr"/>
              <a:r>
                <a:rPr lang="en-US" altLang="zh-CN" b="1"/>
                <a:t>5</a:t>
              </a:r>
            </a:p>
          </p:txBody>
        </p:sp>
        <p:sp>
          <p:nvSpPr>
            <p:cNvPr id="166" name="Oval 37"/>
            <p:cNvSpPr>
              <a:spLocks noChangeArrowheads="1"/>
            </p:cNvSpPr>
            <p:nvPr/>
          </p:nvSpPr>
          <p:spPr bwMode="auto">
            <a:xfrm>
              <a:off x="3936" y="1056"/>
              <a:ext cx="240" cy="240"/>
            </a:xfrm>
            <a:prstGeom prst="ellipse">
              <a:avLst/>
            </a:prstGeom>
            <a:noFill/>
            <a:ln w="9525" algn="ctr">
              <a:solidFill>
                <a:schemeClr val="tx1"/>
              </a:solidFill>
              <a:round/>
              <a:headEnd/>
              <a:tailEnd/>
            </a:ln>
            <a:effectLst/>
          </p:spPr>
          <p:txBody>
            <a:bodyPr wrap="none" anchor="ctr"/>
            <a:lstStyle/>
            <a:p>
              <a:pPr algn="ctr"/>
              <a:r>
                <a:rPr lang="en-US" altLang="zh-CN" b="1"/>
                <a:t>2</a:t>
              </a:r>
            </a:p>
          </p:txBody>
        </p:sp>
        <p:sp>
          <p:nvSpPr>
            <p:cNvPr id="167" name="Oval 38"/>
            <p:cNvSpPr>
              <a:spLocks noChangeArrowheads="1"/>
            </p:cNvSpPr>
            <p:nvPr/>
          </p:nvSpPr>
          <p:spPr bwMode="auto">
            <a:xfrm>
              <a:off x="3216" y="1440"/>
              <a:ext cx="240" cy="240"/>
            </a:xfrm>
            <a:prstGeom prst="ellipse">
              <a:avLst/>
            </a:prstGeom>
            <a:noFill/>
            <a:ln w="9525" algn="ctr">
              <a:solidFill>
                <a:schemeClr val="tx1"/>
              </a:solidFill>
              <a:round/>
              <a:headEnd/>
              <a:tailEnd/>
            </a:ln>
            <a:effectLst/>
          </p:spPr>
          <p:txBody>
            <a:bodyPr wrap="none" anchor="ctr"/>
            <a:lstStyle/>
            <a:p>
              <a:pPr algn="ctr"/>
              <a:r>
                <a:rPr lang="en-US" altLang="zh-CN" b="1"/>
                <a:t>4</a:t>
              </a:r>
            </a:p>
          </p:txBody>
        </p:sp>
        <p:sp>
          <p:nvSpPr>
            <p:cNvPr id="168" name="Line 39"/>
            <p:cNvSpPr>
              <a:spLocks noChangeShapeType="1"/>
            </p:cNvSpPr>
            <p:nvPr/>
          </p:nvSpPr>
          <p:spPr bwMode="auto">
            <a:xfrm flipH="1">
              <a:off x="3456" y="384"/>
              <a:ext cx="480" cy="336"/>
            </a:xfrm>
            <a:prstGeom prst="line">
              <a:avLst/>
            </a:prstGeom>
            <a:noFill/>
            <a:ln w="9525">
              <a:solidFill>
                <a:schemeClr val="tx1"/>
              </a:solidFill>
              <a:round/>
              <a:headEnd/>
              <a:tailEnd/>
            </a:ln>
            <a:effectLst/>
          </p:spPr>
          <p:txBody>
            <a:bodyPr/>
            <a:lstStyle/>
            <a:p>
              <a:endParaRPr lang="zh-CN" altLang="en-US" b="1"/>
            </a:p>
          </p:txBody>
        </p:sp>
        <p:sp>
          <p:nvSpPr>
            <p:cNvPr id="169" name="Line 42"/>
            <p:cNvSpPr>
              <a:spLocks noChangeShapeType="1"/>
            </p:cNvSpPr>
            <p:nvPr/>
          </p:nvSpPr>
          <p:spPr bwMode="auto">
            <a:xfrm>
              <a:off x="4800" y="912"/>
              <a:ext cx="0" cy="528"/>
            </a:xfrm>
            <a:prstGeom prst="line">
              <a:avLst/>
            </a:prstGeom>
            <a:noFill/>
            <a:ln w="9525">
              <a:solidFill>
                <a:schemeClr val="tx1"/>
              </a:solidFill>
              <a:round/>
              <a:headEnd/>
              <a:tailEnd/>
            </a:ln>
            <a:effectLst/>
          </p:spPr>
          <p:txBody>
            <a:bodyPr/>
            <a:lstStyle/>
            <a:p>
              <a:endParaRPr lang="zh-CN" altLang="en-US" b="1"/>
            </a:p>
          </p:txBody>
        </p:sp>
        <p:sp>
          <p:nvSpPr>
            <p:cNvPr id="170" name="Line 43"/>
            <p:cNvSpPr>
              <a:spLocks noChangeShapeType="1"/>
            </p:cNvSpPr>
            <p:nvPr/>
          </p:nvSpPr>
          <p:spPr bwMode="auto">
            <a:xfrm>
              <a:off x="3456" y="1584"/>
              <a:ext cx="1200" cy="0"/>
            </a:xfrm>
            <a:prstGeom prst="line">
              <a:avLst/>
            </a:prstGeom>
            <a:noFill/>
            <a:ln w="9525">
              <a:solidFill>
                <a:schemeClr val="tx1"/>
              </a:solidFill>
              <a:round/>
              <a:headEnd/>
              <a:tailEnd/>
            </a:ln>
            <a:effectLst/>
          </p:spPr>
          <p:txBody>
            <a:bodyPr/>
            <a:lstStyle/>
            <a:p>
              <a:endParaRPr lang="zh-CN" altLang="en-US" b="1"/>
            </a:p>
          </p:txBody>
        </p:sp>
        <p:sp>
          <p:nvSpPr>
            <p:cNvPr id="171" name="Line 45"/>
            <p:cNvSpPr>
              <a:spLocks noChangeShapeType="1"/>
            </p:cNvSpPr>
            <p:nvPr/>
          </p:nvSpPr>
          <p:spPr bwMode="auto">
            <a:xfrm>
              <a:off x="4896" y="864"/>
              <a:ext cx="336" cy="288"/>
            </a:xfrm>
            <a:prstGeom prst="line">
              <a:avLst/>
            </a:prstGeom>
            <a:noFill/>
            <a:ln w="9525">
              <a:solidFill>
                <a:schemeClr val="tx1"/>
              </a:solidFill>
              <a:round/>
              <a:headEnd/>
              <a:tailEnd/>
            </a:ln>
            <a:effectLst/>
          </p:spPr>
          <p:txBody>
            <a:bodyPr/>
            <a:lstStyle/>
            <a:p>
              <a:endParaRPr lang="zh-CN" altLang="en-US" b="1"/>
            </a:p>
          </p:txBody>
        </p:sp>
        <p:sp>
          <p:nvSpPr>
            <p:cNvPr id="172" name="Line 46"/>
            <p:cNvSpPr>
              <a:spLocks noChangeShapeType="1"/>
            </p:cNvSpPr>
            <p:nvPr/>
          </p:nvSpPr>
          <p:spPr bwMode="auto">
            <a:xfrm>
              <a:off x="3456" y="864"/>
              <a:ext cx="480" cy="240"/>
            </a:xfrm>
            <a:prstGeom prst="line">
              <a:avLst/>
            </a:prstGeom>
            <a:noFill/>
            <a:ln w="9525">
              <a:solidFill>
                <a:schemeClr val="tx1"/>
              </a:solidFill>
              <a:round/>
              <a:headEnd/>
              <a:tailEnd/>
            </a:ln>
            <a:effectLst/>
          </p:spPr>
          <p:txBody>
            <a:bodyPr/>
            <a:lstStyle/>
            <a:p>
              <a:endParaRPr lang="zh-CN" altLang="en-US" b="1"/>
            </a:p>
          </p:txBody>
        </p:sp>
        <p:sp>
          <p:nvSpPr>
            <p:cNvPr id="173" name="Line 48"/>
            <p:cNvSpPr>
              <a:spLocks noChangeShapeType="1"/>
            </p:cNvSpPr>
            <p:nvPr/>
          </p:nvSpPr>
          <p:spPr bwMode="auto">
            <a:xfrm flipH="1">
              <a:off x="3456" y="1248"/>
              <a:ext cx="528" cy="240"/>
            </a:xfrm>
            <a:prstGeom prst="line">
              <a:avLst/>
            </a:prstGeom>
            <a:noFill/>
            <a:ln w="9525">
              <a:solidFill>
                <a:schemeClr val="tx1"/>
              </a:solidFill>
              <a:round/>
              <a:headEnd/>
              <a:tailEnd/>
            </a:ln>
            <a:effectLst/>
          </p:spPr>
          <p:txBody>
            <a:bodyPr/>
            <a:lstStyle/>
            <a:p>
              <a:endParaRPr lang="zh-CN" altLang="en-US" b="1"/>
            </a:p>
          </p:txBody>
        </p:sp>
        <p:sp>
          <p:nvSpPr>
            <p:cNvPr id="174" name="Text Box 49"/>
            <p:cNvSpPr txBox="1">
              <a:spLocks noChangeArrowheads="1"/>
            </p:cNvSpPr>
            <p:nvPr/>
          </p:nvSpPr>
          <p:spPr bwMode="auto">
            <a:xfrm>
              <a:off x="3504" y="320"/>
              <a:ext cx="212" cy="288"/>
            </a:xfrm>
            <a:prstGeom prst="rect">
              <a:avLst/>
            </a:prstGeom>
            <a:noFill/>
            <a:ln w="9525" algn="ctr">
              <a:noFill/>
              <a:miter lim="800000"/>
              <a:headEnd/>
              <a:tailEnd/>
            </a:ln>
            <a:effectLst/>
          </p:spPr>
          <p:txBody>
            <a:bodyPr wrap="none">
              <a:spAutoFit/>
            </a:bodyPr>
            <a:lstStyle/>
            <a:p>
              <a:r>
                <a:rPr lang="en-US" altLang="zh-CN" sz="2400" b="1"/>
                <a:t>8</a:t>
              </a:r>
            </a:p>
          </p:txBody>
        </p:sp>
        <p:sp>
          <p:nvSpPr>
            <p:cNvPr id="175" name="Text Box 51"/>
            <p:cNvSpPr txBox="1">
              <a:spLocks noChangeArrowheads="1"/>
            </p:cNvSpPr>
            <p:nvPr/>
          </p:nvSpPr>
          <p:spPr bwMode="auto">
            <a:xfrm>
              <a:off x="5030" y="746"/>
              <a:ext cx="308" cy="288"/>
            </a:xfrm>
            <a:prstGeom prst="rect">
              <a:avLst/>
            </a:prstGeom>
            <a:noFill/>
            <a:ln w="9525" algn="ctr">
              <a:noFill/>
              <a:miter lim="800000"/>
              <a:headEnd/>
              <a:tailEnd/>
            </a:ln>
            <a:effectLst/>
          </p:spPr>
          <p:txBody>
            <a:bodyPr wrap="none">
              <a:spAutoFit/>
            </a:bodyPr>
            <a:lstStyle/>
            <a:p>
              <a:r>
                <a:rPr lang="en-US" altLang="zh-CN" sz="2400" b="1"/>
                <a:t>15</a:t>
              </a:r>
            </a:p>
          </p:txBody>
        </p:sp>
        <p:sp>
          <p:nvSpPr>
            <p:cNvPr id="176" name="Text Box 52"/>
            <p:cNvSpPr txBox="1">
              <a:spLocks noChangeArrowheads="1"/>
            </p:cNvSpPr>
            <p:nvPr/>
          </p:nvSpPr>
          <p:spPr bwMode="auto">
            <a:xfrm>
              <a:off x="4764" y="1097"/>
              <a:ext cx="212" cy="288"/>
            </a:xfrm>
            <a:prstGeom prst="rect">
              <a:avLst/>
            </a:prstGeom>
            <a:noFill/>
            <a:ln w="9525" algn="ctr">
              <a:noFill/>
              <a:miter lim="800000"/>
              <a:headEnd/>
              <a:tailEnd/>
            </a:ln>
            <a:effectLst/>
          </p:spPr>
          <p:txBody>
            <a:bodyPr wrap="none">
              <a:spAutoFit/>
            </a:bodyPr>
            <a:lstStyle/>
            <a:p>
              <a:r>
                <a:rPr lang="en-US" altLang="zh-CN" sz="2400" b="1"/>
                <a:t>7</a:t>
              </a:r>
            </a:p>
          </p:txBody>
        </p:sp>
        <p:sp>
          <p:nvSpPr>
            <p:cNvPr id="177" name="Text Box 54"/>
            <p:cNvSpPr txBox="1">
              <a:spLocks noChangeArrowheads="1"/>
            </p:cNvSpPr>
            <p:nvPr/>
          </p:nvSpPr>
          <p:spPr bwMode="auto">
            <a:xfrm>
              <a:off x="4022" y="1577"/>
              <a:ext cx="212" cy="288"/>
            </a:xfrm>
            <a:prstGeom prst="rect">
              <a:avLst/>
            </a:prstGeom>
            <a:noFill/>
            <a:ln w="9525" algn="ctr">
              <a:noFill/>
              <a:miter lim="800000"/>
              <a:headEnd/>
              <a:tailEnd/>
            </a:ln>
            <a:effectLst/>
          </p:spPr>
          <p:txBody>
            <a:bodyPr wrap="none">
              <a:spAutoFit/>
            </a:bodyPr>
            <a:lstStyle/>
            <a:p>
              <a:r>
                <a:rPr lang="en-US" altLang="zh-CN" sz="2400" b="1"/>
                <a:t>9</a:t>
              </a:r>
            </a:p>
          </p:txBody>
        </p:sp>
        <p:sp>
          <p:nvSpPr>
            <p:cNvPr id="178" name="Text Box 55"/>
            <p:cNvSpPr txBox="1">
              <a:spLocks noChangeArrowheads="1"/>
            </p:cNvSpPr>
            <p:nvPr/>
          </p:nvSpPr>
          <p:spPr bwMode="auto">
            <a:xfrm>
              <a:off x="3744" y="1289"/>
              <a:ext cx="212" cy="288"/>
            </a:xfrm>
            <a:prstGeom prst="rect">
              <a:avLst/>
            </a:prstGeom>
            <a:noFill/>
            <a:ln w="9525" algn="ctr">
              <a:noFill/>
              <a:miter lim="800000"/>
              <a:headEnd/>
              <a:tailEnd/>
            </a:ln>
            <a:effectLst/>
          </p:spPr>
          <p:txBody>
            <a:bodyPr wrap="none">
              <a:spAutoFit/>
            </a:bodyPr>
            <a:lstStyle/>
            <a:p>
              <a:r>
                <a:rPr lang="en-US" altLang="zh-CN" sz="2400" b="1"/>
                <a:t>6</a:t>
              </a:r>
            </a:p>
          </p:txBody>
        </p:sp>
        <p:sp>
          <p:nvSpPr>
            <p:cNvPr id="179" name="Text Box 57"/>
            <p:cNvSpPr txBox="1">
              <a:spLocks noChangeArrowheads="1"/>
            </p:cNvSpPr>
            <p:nvPr/>
          </p:nvSpPr>
          <p:spPr bwMode="auto">
            <a:xfrm>
              <a:off x="3552" y="1001"/>
              <a:ext cx="308" cy="288"/>
            </a:xfrm>
            <a:prstGeom prst="rect">
              <a:avLst/>
            </a:prstGeom>
            <a:noFill/>
            <a:ln w="9525" algn="ctr">
              <a:noFill/>
              <a:miter lim="800000"/>
              <a:headEnd/>
              <a:tailEnd/>
            </a:ln>
            <a:effectLst/>
          </p:spPr>
          <p:txBody>
            <a:bodyPr wrap="none">
              <a:spAutoFit/>
            </a:bodyPr>
            <a:lstStyle/>
            <a:p>
              <a:r>
                <a:rPr lang="en-US" altLang="zh-CN" sz="2400" b="1"/>
                <a:t>12</a:t>
              </a:r>
            </a:p>
          </p:txBody>
        </p:sp>
      </p:grpSp>
      <p:grpSp>
        <p:nvGrpSpPr>
          <p:cNvPr id="180" name="Group 188"/>
          <p:cNvGrpSpPr>
            <a:grpSpLocks/>
          </p:cNvGrpSpPr>
          <p:nvPr/>
        </p:nvGrpSpPr>
        <p:grpSpPr bwMode="auto">
          <a:xfrm>
            <a:off x="532948" y="4111849"/>
            <a:ext cx="3505200" cy="2362200"/>
            <a:chOff x="336" y="2119"/>
            <a:chExt cx="2208" cy="1488"/>
          </a:xfrm>
        </p:grpSpPr>
        <p:sp>
          <p:nvSpPr>
            <p:cNvPr id="181" name="Oval 59"/>
            <p:cNvSpPr>
              <a:spLocks noChangeArrowheads="1"/>
            </p:cNvSpPr>
            <p:nvPr/>
          </p:nvSpPr>
          <p:spPr bwMode="auto">
            <a:xfrm>
              <a:off x="1056" y="2119"/>
              <a:ext cx="240" cy="240"/>
            </a:xfrm>
            <a:prstGeom prst="ellipse">
              <a:avLst/>
            </a:prstGeom>
            <a:noFill/>
            <a:ln w="9525" algn="ctr">
              <a:solidFill>
                <a:schemeClr val="tx1"/>
              </a:solidFill>
              <a:round/>
              <a:headEnd/>
              <a:tailEnd/>
            </a:ln>
            <a:effectLst/>
          </p:spPr>
          <p:txBody>
            <a:bodyPr wrap="none" anchor="ctr"/>
            <a:lstStyle/>
            <a:p>
              <a:pPr algn="ctr"/>
              <a:r>
                <a:rPr lang="en-US" altLang="zh-CN" b="1"/>
                <a:t>0</a:t>
              </a:r>
            </a:p>
          </p:txBody>
        </p:sp>
        <p:sp>
          <p:nvSpPr>
            <p:cNvPr id="182" name="Oval 60"/>
            <p:cNvSpPr>
              <a:spLocks noChangeArrowheads="1"/>
            </p:cNvSpPr>
            <p:nvPr/>
          </p:nvSpPr>
          <p:spPr bwMode="auto">
            <a:xfrm>
              <a:off x="384" y="2599"/>
              <a:ext cx="240" cy="240"/>
            </a:xfrm>
            <a:prstGeom prst="ellipse">
              <a:avLst/>
            </a:prstGeom>
            <a:noFill/>
            <a:ln w="9525" algn="ctr">
              <a:solidFill>
                <a:schemeClr val="tx1"/>
              </a:solidFill>
              <a:round/>
              <a:headEnd/>
              <a:tailEnd/>
            </a:ln>
            <a:effectLst/>
          </p:spPr>
          <p:txBody>
            <a:bodyPr wrap="none" anchor="ctr"/>
            <a:lstStyle/>
            <a:p>
              <a:pPr algn="ctr"/>
              <a:r>
                <a:rPr lang="en-US" altLang="zh-CN" b="1"/>
                <a:t>1</a:t>
              </a:r>
            </a:p>
          </p:txBody>
        </p:sp>
        <p:sp>
          <p:nvSpPr>
            <p:cNvPr id="183" name="Oval 61"/>
            <p:cNvSpPr>
              <a:spLocks noChangeArrowheads="1"/>
            </p:cNvSpPr>
            <p:nvPr/>
          </p:nvSpPr>
          <p:spPr bwMode="auto">
            <a:xfrm>
              <a:off x="1776" y="2599"/>
              <a:ext cx="240" cy="240"/>
            </a:xfrm>
            <a:prstGeom prst="ellipse">
              <a:avLst/>
            </a:prstGeom>
            <a:noFill/>
            <a:ln w="9525" algn="ctr">
              <a:solidFill>
                <a:schemeClr val="tx1"/>
              </a:solidFill>
              <a:round/>
              <a:headEnd/>
              <a:tailEnd/>
            </a:ln>
            <a:effectLst/>
          </p:spPr>
          <p:txBody>
            <a:bodyPr wrap="none" anchor="ctr"/>
            <a:lstStyle/>
            <a:p>
              <a:pPr algn="ctr"/>
              <a:r>
                <a:rPr lang="en-US" altLang="zh-CN" b="1"/>
                <a:t>3</a:t>
              </a:r>
            </a:p>
          </p:txBody>
        </p:sp>
        <p:sp>
          <p:nvSpPr>
            <p:cNvPr id="184" name="Oval 62"/>
            <p:cNvSpPr>
              <a:spLocks noChangeArrowheads="1"/>
            </p:cNvSpPr>
            <p:nvPr/>
          </p:nvSpPr>
          <p:spPr bwMode="auto">
            <a:xfrm>
              <a:off x="2304" y="3031"/>
              <a:ext cx="240" cy="240"/>
            </a:xfrm>
            <a:prstGeom prst="ellipse">
              <a:avLst/>
            </a:prstGeom>
            <a:noFill/>
            <a:ln w="9525" algn="ctr">
              <a:solidFill>
                <a:schemeClr val="tx1"/>
              </a:solidFill>
              <a:round/>
              <a:headEnd/>
              <a:tailEnd/>
            </a:ln>
            <a:effectLst/>
          </p:spPr>
          <p:txBody>
            <a:bodyPr wrap="none" anchor="ctr"/>
            <a:lstStyle/>
            <a:p>
              <a:pPr algn="ctr"/>
              <a:r>
                <a:rPr lang="en-US" altLang="zh-CN" b="1"/>
                <a:t>6</a:t>
              </a:r>
            </a:p>
          </p:txBody>
        </p:sp>
        <p:sp>
          <p:nvSpPr>
            <p:cNvPr id="185" name="Oval 63"/>
            <p:cNvSpPr>
              <a:spLocks noChangeArrowheads="1"/>
            </p:cNvSpPr>
            <p:nvPr/>
          </p:nvSpPr>
          <p:spPr bwMode="auto">
            <a:xfrm>
              <a:off x="1776" y="3367"/>
              <a:ext cx="240" cy="240"/>
            </a:xfrm>
            <a:prstGeom prst="ellipse">
              <a:avLst/>
            </a:prstGeom>
            <a:noFill/>
            <a:ln w="9525" algn="ctr">
              <a:solidFill>
                <a:schemeClr val="tx1"/>
              </a:solidFill>
              <a:round/>
              <a:headEnd/>
              <a:tailEnd/>
            </a:ln>
            <a:effectLst/>
          </p:spPr>
          <p:txBody>
            <a:bodyPr wrap="none" anchor="ctr"/>
            <a:lstStyle/>
            <a:p>
              <a:pPr algn="ctr"/>
              <a:r>
                <a:rPr lang="en-US" altLang="zh-CN" b="1"/>
                <a:t>5</a:t>
              </a:r>
            </a:p>
          </p:txBody>
        </p:sp>
        <p:sp>
          <p:nvSpPr>
            <p:cNvPr id="186" name="Oval 64"/>
            <p:cNvSpPr>
              <a:spLocks noChangeArrowheads="1"/>
            </p:cNvSpPr>
            <p:nvPr/>
          </p:nvSpPr>
          <p:spPr bwMode="auto">
            <a:xfrm>
              <a:off x="1056" y="2983"/>
              <a:ext cx="240" cy="240"/>
            </a:xfrm>
            <a:prstGeom prst="ellipse">
              <a:avLst/>
            </a:prstGeom>
            <a:noFill/>
            <a:ln w="9525" algn="ctr">
              <a:solidFill>
                <a:schemeClr val="tx1"/>
              </a:solidFill>
              <a:round/>
              <a:headEnd/>
              <a:tailEnd/>
            </a:ln>
            <a:effectLst/>
          </p:spPr>
          <p:txBody>
            <a:bodyPr wrap="none" anchor="ctr"/>
            <a:lstStyle/>
            <a:p>
              <a:pPr algn="ctr"/>
              <a:r>
                <a:rPr lang="en-US" altLang="zh-CN" b="1"/>
                <a:t>2</a:t>
              </a:r>
            </a:p>
          </p:txBody>
        </p:sp>
        <p:sp>
          <p:nvSpPr>
            <p:cNvPr id="187" name="Oval 65"/>
            <p:cNvSpPr>
              <a:spLocks noChangeArrowheads="1"/>
            </p:cNvSpPr>
            <p:nvPr/>
          </p:nvSpPr>
          <p:spPr bwMode="auto">
            <a:xfrm>
              <a:off x="336" y="3367"/>
              <a:ext cx="240" cy="240"/>
            </a:xfrm>
            <a:prstGeom prst="ellipse">
              <a:avLst/>
            </a:prstGeom>
            <a:noFill/>
            <a:ln w="9525" algn="ctr">
              <a:solidFill>
                <a:schemeClr val="tx1"/>
              </a:solidFill>
              <a:round/>
              <a:headEnd/>
              <a:tailEnd/>
            </a:ln>
            <a:effectLst/>
          </p:spPr>
          <p:txBody>
            <a:bodyPr wrap="none" anchor="ctr"/>
            <a:lstStyle/>
            <a:p>
              <a:pPr algn="ctr"/>
              <a:r>
                <a:rPr lang="en-US" altLang="zh-CN" b="1"/>
                <a:t>4</a:t>
              </a:r>
            </a:p>
          </p:txBody>
        </p:sp>
        <p:sp>
          <p:nvSpPr>
            <p:cNvPr id="188" name="Line 66"/>
            <p:cNvSpPr>
              <a:spLocks noChangeShapeType="1"/>
            </p:cNvSpPr>
            <p:nvPr/>
          </p:nvSpPr>
          <p:spPr bwMode="auto">
            <a:xfrm flipH="1">
              <a:off x="576" y="2311"/>
              <a:ext cx="480" cy="336"/>
            </a:xfrm>
            <a:prstGeom prst="line">
              <a:avLst/>
            </a:prstGeom>
            <a:noFill/>
            <a:ln w="9525">
              <a:solidFill>
                <a:schemeClr val="tx1"/>
              </a:solidFill>
              <a:round/>
              <a:headEnd/>
              <a:tailEnd/>
            </a:ln>
            <a:effectLst/>
          </p:spPr>
          <p:txBody>
            <a:bodyPr/>
            <a:lstStyle/>
            <a:p>
              <a:endParaRPr lang="zh-CN" altLang="en-US" b="1"/>
            </a:p>
          </p:txBody>
        </p:sp>
        <p:sp>
          <p:nvSpPr>
            <p:cNvPr id="189" name="Line 67"/>
            <p:cNvSpPr>
              <a:spLocks noChangeShapeType="1"/>
            </p:cNvSpPr>
            <p:nvPr/>
          </p:nvSpPr>
          <p:spPr bwMode="auto">
            <a:xfrm>
              <a:off x="1296" y="2263"/>
              <a:ext cx="528" cy="384"/>
            </a:xfrm>
            <a:prstGeom prst="line">
              <a:avLst/>
            </a:prstGeom>
            <a:noFill/>
            <a:ln w="9525">
              <a:solidFill>
                <a:schemeClr val="tx1"/>
              </a:solidFill>
              <a:round/>
              <a:headEnd/>
              <a:tailEnd/>
            </a:ln>
            <a:effectLst/>
          </p:spPr>
          <p:txBody>
            <a:bodyPr/>
            <a:lstStyle/>
            <a:p>
              <a:endParaRPr lang="zh-CN" altLang="en-US" b="1"/>
            </a:p>
          </p:txBody>
        </p:sp>
        <p:sp>
          <p:nvSpPr>
            <p:cNvPr id="190" name="Line 69"/>
            <p:cNvSpPr>
              <a:spLocks noChangeShapeType="1"/>
            </p:cNvSpPr>
            <p:nvPr/>
          </p:nvSpPr>
          <p:spPr bwMode="auto">
            <a:xfrm>
              <a:off x="1920" y="2839"/>
              <a:ext cx="0" cy="528"/>
            </a:xfrm>
            <a:prstGeom prst="line">
              <a:avLst/>
            </a:prstGeom>
            <a:noFill/>
            <a:ln w="9525">
              <a:solidFill>
                <a:schemeClr val="tx1"/>
              </a:solidFill>
              <a:round/>
              <a:headEnd/>
              <a:tailEnd/>
            </a:ln>
            <a:effectLst/>
          </p:spPr>
          <p:txBody>
            <a:bodyPr/>
            <a:lstStyle/>
            <a:p>
              <a:endParaRPr lang="zh-CN" altLang="en-US" b="1"/>
            </a:p>
          </p:txBody>
        </p:sp>
        <p:sp>
          <p:nvSpPr>
            <p:cNvPr id="191" name="Line 72"/>
            <p:cNvSpPr>
              <a:spLocks noChangeShapeType="1"/>
            </p:cNvSpPr>
            <p:nvPr/>
          </p:nvSpPr>
          <p:spPr bwMode="auto">
            <a:xfrm>
              <a:off x="2016" y="2791"/>
              <a:ext cx="336" cy="288"/>
            </a:xfrm>
            <a:prstGeom prst="line">
              <a:avLst/>
            </a:prstGeom>
            <a:noFill/>
            <a:ln w="9525">
              <a:solidFill>
                <a:schemeClr val="tx1"/>
              </a:solidFill>
              <a:round/>
              <a:headEnd/>
              <a:tailEnd/>
            </a:ln>
            <a:effectLst/>
          </p:spPr>
          <p:txBody>
            <a:bodyPr/>
            <a:lstStyle/>
            <a:p>
              <a:endParaRPr lang="zh-CN" altLang="en-US" b="1"/>
            </a:p>
          </p:txBody>
        </p:sp>
        <p:sp>
          <p:nvSpPr>
            <p:cNvPr id="192" name="Line 73"/>
            <p:cNvSpPr>
              <a:spLocks noChangeShapeType="1"/>
            </p:cNvSpPr>
            <p:nvPr/>
          </p:nvSpPr>
          <p:spPr bwMode="auto">
            <a:xfrm>
              <a:off x="576" y="2791"/>
              <a:ext cx="480" cy="240"/>
            </a:xfrm>
            <a:prstGeom prst="line">
              <a:avLst/>
            </a:prstGeom>
            <a:noFill/>
            <a:ln w="9525">
              <a:solidFill>
                <a:schemeClr val="tx1"/>
              </a:solidFill>
              <a:round/>
              <a:headEnd/>
              <a:tailEnd/>
            </a:ln>
            <a:effectLst/>
          </p:spPr>
          <p:txBody>
            <a:bodyPr/>
            <a:lstStyle/>
            <a:p>
              <a:endParaRPr lang="zh-CN" altLang="en-US" b="1"/>
            </a:p>
          </p:txBody>
        </p:sp>
        <p:sp>
          <p:nvSpPr>
            <p:cNvPr id="193" name="Line 75"/>
            <p:cNvSpPr>
              <a:spLocks noChangeShapeType="1"/>
            </p:cNvSpPr>
            <p:nvPr/>
          </p:nvSpPr>
          <p:spPr bwMode="auto">
            <a:xfrm flipH="1">
              <a:off x="576" y="3175"/>
              <a:ext cx="528" cy="240"/>
            </a:xfrm>
            <a:prstGeom prst="line">
              <a:avLst/>
            </a:prstGeom>
            <a:noFill/>
            <a:ln w="9525">
              <a:solidFill>
                <a:schemeClr val="tx1"/>
              </a:solidFill>
              <a:round/>
              <a:headEnd/>
              <a:tailEnd/>
            </a:ln>
            <a:effectLst/>
          </p:spPr>
          <p:txBody>
            <a:bodyPr/>
            <a:lstStyle/>
            <a:p>
              <a:endParaRPr lang="zh-CN" altLang="en-US" b="1"/>
            </a:p>
          </p:txBody>
        </p:sp>
        <p:sp>
          <p:nvSpPr>
            <p:cNvPr id="194" name="Text Box 76"/>
            <p:cNvSpPr txBox="1">
              <a:spLocks noChangeArrowheads="1"/>
            </p:cNvSpPr>
            <p:nvPr/>
          </p:nvSpPr>
          <p:spPr bwMode="auto">
            <a:xfrm>
              <a:off x="624" y="2247"/>
              <a:ext cx="212" cy="288"/>
            </a:xfrm>
            <a:prstGeom prst="rect">
              <a:avLst/>
            </a:prstGeom>
            <a:noFill/>
            <a:ln w="9525" algn="ctr">
              <a:noFill/>
              <a:miter lim="800000"/>
              <a:headEnd/>
              <a:tailEnd/>
            </a:ln>
            <a:effectLst/>
          </p:spPr>
          <p:txBody>
            <a:bodyPr wrap="none">
              <a:spAutoFit/>
            </a:bodyPr>
            <a:lstStyle/>
            <a:p>
              <a:r>
                <a:rPr lang="en-US" altLang="zh-CN" sz="2400" b="1"/>
                <a:t>8</a:t>
              </a:r>
            </a:p>
          </p:txBody>
        </p:sp>
        <p:sp>
          <p:nvSpPr>
            <p:cNvPr id="195" name="Text Box 77"/>
            <p:cNvSpPr txBox="1">
              <a:spLocks noChangeArrowheads="1"/>
            </p:cNvSpPr>
            <p:nvPr/>
          </p:nvSpPr>
          <p:spPr bwMode="auto">
            <a:xfrm>
              <a:off x="1478" y="2193"/>
              <a:ext cx="212" cy="288"/>
            </a:xfrm>
            <a:prstGeom prst="rect">
              <a:avLst/>
            </a:prstGeom>
            <a:noFill/>
            <a:ln w="9525" algn="ctr">
              <a:noFill/>
              <a:miter lim="800000"/>
              <a:headEnd/>
              <a:tailEnd/>
            </a:ln>
            <a:effectLst/>
          </p:spPr>
          <p:txBody>
            <a:bodyPr wrap="none">
              <a:spAutoFit/>
            </a:bodyPr>
            <a:lstStyle/>
            <a:p>
              <a:r>
                <a:rPr lang="en-US" altLang="zh-CN" sz="2400" b="1"/>
                <a:t>5</a:t>
              </a:r>
            </a:p>
          </p:txBody>
        </p:sp>
        <p:sp>
          <p:nvSpPr>
            <p:cNvPr id="196" name="Text Box 78"/>
            <p:cNvSpPr txBox="1">
              <a:spLocks noChangeArrowheads="1"/>
            </p:cNvSpPr>
            <p:nvPr/>
          </p:nvSpPr>
          <p:spPr bwMode="auto">
            <a:xfrm>
              <a:off x="2150" y="2673"/>
              <a:ext cx="308" cy="288"/>
            </a:xfrm>
            <a:prstGeom prst="rect">
              <a:avLst/>
            </a:prstGeom>
            <a:noFill/>
            <a:ln w="9525" algn="ctr">
              <a:noFill/>
              <a:miter lim="800000"/>
              <a:headEnd/>
              <a:tailEnd/>
            </a:ln>
            <a:effectLst/>
          </p:spPr>
          <p:txBody>
            <a:bodyPr wrap="none">
              <a:spAutoFit/>
            </a:bodyPr>
            <a:lstStyle/>
            <a:p>
              <a:r>
                <a:rPr lang="en-US" altLang="zh-CN" sz="2400" b="1"/>
                <a:t>15</a:t>
              </a:r>
            </a:p>
          </p:txBody>
        </p:sp>
        <p:sp>
          <p:nvSpPr>
            <p:cNvPr id="197" name="Text Box 79"/>
            <p:cNvSpPr txBox="1">
              <a:spLocks noChangeArrowheads="1"/>
            </p:cNvSpPr>
            <p:nvPr/>
          </p:nvSpPr>
          <p:spPr bwMode="auto">
            <a:xfrm>
              <a:off x="1884" y="3024"/>
              <a:ext cx="212" cy="288"/>
            </a:xfrm>
            <a:prstGeom prst="rect">
              <a:avLst/>
            </a:prstGeom>
            <a:noFill/>
            <a:ln w="9525" algn="ctr">
              <a:noFill/>
              <a:miter lim="800000"/>
              <a:headEnd/>
              <a:tailEnd/>
            </a:ln>
            <a:effectLst/>
          </p:spPr>
          <p:txBody>
            <a:bodyPr wrap="none">
              <a:spAutoFit/>
            </a:bodyPr>
            <a:lstStyle/>
            <a:p>
              <a:r>
                <a:rPr lang="en-US" altLang="zh-CN" sz="2400" b="1"/>
                <a:t>7</a:t>
              </a:r>
            </a:p>
          </p:txBody>
        </p:sp>
        <p:sp>
          <p:nvSpPr>
            <p:cNvPr id="198" name="Text Box 82"/>
            <p:cNvSpPr txBox="1">
              <a:spLocks noChangeArrowheads="1"/>
            </p:cNvSpPr>
            <p:nvPr/>
          </p:nvSpPr>
          <p:spPr bwMode="auto">
            <a:xfrm>
              <a:off x="864" y="3216"/>
              <a:ext cx="212" cy="288"/>
            </a:xfrm>
            <a:prstGeom prst="rect">
              <a:avLst/>
            </a:prstGeom>
            <a:noFill/>
            <a:ln w="9525" algn="ctr">
              <a:noFill/>
              <a:miter lim="800000"/>
              <a:headEnd/>
              <a:tailEnd/>
            </a:ln>
            <a:effectLst/>
          </p:spPr>
          <p:txBody>
            <a:bodyPr wrap="none">
              <a:spAutoFit/>
            </a:bodyPr>
            <a:lstStyle/>
            <a:p>
              <a:r>
                <a:rPr lang="en-US" altLang="zh-CN" sz="2400" b="1"/>
                <a:t>6</a:t>
              </a:r>
            </a:p>
          </p:txBody>
        </p:sp>
        <p:sp>
          <p:nvSpPr>
            <p:cNvPr id="199" name="Text Box 84"/>
            <p:cNvSpPr txBox="1">
              <a:spLocks noChangeArrowheads="1"/>
            </p:cNvSpPr>
            <p:nvPr/>
          </p:nvSpPr>
          <p:spPr bwMode="auto">
            <a:xfrm>
              <a:off x="672" y="2928"/>
              <a:ext cx="308" cy="288"/>
            </a:xfrm>
            <a:prstGeom prst="rect">
              <a:avLst/>
            </a:prstGeom>
            <a:noFill/>
            <a:ln w="9525" algn="ctr">
              <a:noFill/>
              <a:miter lim="800000"/>
              <a:headEnd/>
              <a:tailEnd/>
            </a:ln>
            <a:effectLst/>
          </p:spPr>
          <p:txBody>
            <a:bodyPr wrap="none">
              <a:spAutoFit/>
            </a:bodyPr>
            <a:lstStyle/>
            <a:p>
              <a:r>
                <a:rPr lang="en-US" altLang="zh-CN" sz="2400" b="1"/>
                <a:t>12</a:t>
              </a:r>
            </a:p>
          </p:txBody>
        </p:sp>
      </p:grpSp>
      <p:grpSp>
        <p:nvGrpSpPr>
          <p:cNvPr id="200" name="Group 189"/>
          <p:cNvGrpSpPr>
            <a:grpSpLocks/>
          </p:cNvGrpSpPr>
          <p:nvPr/>
        </p:nvGrpSpPr>
        <p:grpSpPr bwMode="auto">
          <a:xfrm>
            <a:off x="5104948" y="4111849"/>
            <a:ext cx="3505200" cy="2362200"/>
            <a:chOff x="3216" y="2119"/>
            <a:chExt cx="2208" cy="1488"/>
          </a:xfrm>
        </p:grpSpPr>
        <p:sp>
          <p:nvSpPr>
            <p:cNvPr id="201" name="Oval 86"/>
            <p:cNvSpPr>
              <a:spLocks noChangeArrowheads="1"/>
            </p:cNvSpPr>
            <p:nvPr/>
          </p:nvSpPr>
          <p:spPr bwMode="auto">
            <a:xfrm>
              <a:off x="3936" y="2119"/>
              <a:ext cx="240" cy="240"/>
            </a:xfrm>
            <a:prstGeom prst="ellipse">
              <a:avLst/>
            </a:prstGeom>
            <a:noFill/>
            <a:ln w="9525" algn="ctr">
              <a:solidFill>
                <a:schemeClr val="tx1"/>
              </a:solidFill>
              <a:round/>
              <a:headEnd/>
              <a:tailEnd/>
            </a:ln>
            <a:effectLst/>
          </p:spPr>
          <p:txBody>
            <a:bodyPr wrap="none" anchor="ctr"/>
            <a:lstStyle/>
            <a:p>
              <a:pPr algn="ctr"/>
              <a:r>
                <a:rPr lang="en-US" altLang="zh-CN" b="1"/>
                <a:t>0</a:t>
              </a:r>
            </a:p>
          </p:txBody>
        </p:sp>
        <p:sp>
          <p:nvSpPr>
            <p:cNvPr id="202" name="Oval 87"/>
            <p:cNvSpPr>
              <a:spLocks noChangeArrowheads="1"/>
            </p:cNvSpPr>
            <p:nvPr/>
          </p:nvSpPr>
          <p:spPr bwMode="auto">
            <a:xfrm>
              <a:off x="3264" y="2599"/>
              <a:ext cx="240" cy="240"/>
            </a:xfrm>
            <a:prstGeom prst="ellipse">
              <a:avLst/>
            </a:prstGeom>
            <a:noFill/>
            <a:ln w="9525" algn="ctr">
              <a:solidFill>
                <a:schemeClr val="tx1"/>
              </a:solidFill>
              <a:round/>
              <a:headEnd/>
              <a:tailEnd/>
            </a:ln>
            <a:effectLst/>
          </p:spPr>
          <p:txBody>
            <a:bodyPr wrap="none" anchor="ctr"/>
            <a:lstStyle/>
            <a:p>
              <a:pPr algn="ctr"/>
              <a:r>
                <a:rPr lang="en-US" altLang="zh-CN" b="1"/>
                <a:t>1</a:t>
              </a:r>
            </a:p>
          </p:txBody>
        </p:sp>
        <p:sp>
          <p:nvSpPr>
            <p:cNvPr id="203" name="Oval 88"/>
            <p:cNvSpPr>
              <a:spLocks noChangeArrowheads="1"/>
            </p:cNvSpPr>
            <p:nvPr/>
          </p:nvSpPr>
          <p:spPr bwMode="auto">
            <a:xfrm>
              <a:off x="4656" y="2599"/>
              <a:ext cx="240" cy="240"/>
            </a:xfrm>
            <a:prstGeom prst="ellipse">
              <a:avLst/>
            </a:prstGeom>
            <a:noFill/>
            <a:ln w="9525" algn="ctr">
              <a:solidFill>
                <a:schemeClr val="tx1"/>
              </a:solidFill>
              <a:round/>
              <a:headEnd/>
              <a:tailEnd/>
            </a:ln>
            <a:effectLst/>
          </p:spPr>
          <p:txBody>
            <a:bodyPr wrap="none" anchor="ctr"/>
            <a:lstStyle/>
            <a:p>
              <a:pPr algn="ctr"/>
              <a:r>
                <a:rPr lang="en-US" altLang="zh-CN" b="1"/>
                <a:t>3</a:t>
              </a:r>
            </a:p>
          </p:txBody>
        </p:sp>
        <p:sp>
          <p:nvSpPr>
            <p:cNvPr id="204" name="Oval 89"/>
            <p:cNvSpPr>
              <a:spLocks noChangeArrowheads="1"/>
            </p:cNvSpPr>
            <p:nvPr/>
          </p:nvSpPr>
          <p:spPr bwMode="auto">
            <a:xfrm>
              <a:off x="5184" y="3031"/>
              <a:ext cx="240" cy="240"/>
            </a:xfrm>
            <a:prstGeom prst="ellipse">
              <a:avLst/>
            </a:prstGeom>
            <a:noFill/>
            <a:ln w="9525" algn="ctr">
              <a:solidFill>
                <a:schemeClr val="tx1"/>
              </a:solidFill>
              <a:round/>
              <a:headEnd/>
              <a:tailEnd/>
            </a:ln>
            <a:effectLst/>
          </p:spPr>
          <p:txBody>
            <a:bodyPr wrap="none" anchor="ctr"/>
            <a:lstStyle/>
            <a:p>
              <a:pPr algn="ctr"/>
              <a:r>
                <a:rPr lang="en-US" altLang="zh-CN" b="1"/>
                <a:t>6</a:t>
              </a:r>
            </a:p>
          </p:txBody>
        </p:sp>
        <p:sp>
          <p:nvSpPr>
            <p:cNvPr id="205" name="Oval 90"/>
            <p:cNvSpPr>
              <a:spLocks noChangeArrowheads="1"/>
            </p:cNvSpPr>
            <p:nvPr/>
          </p:nvSpPr>
          <p:spPr bwMode="auto">
            <a:xfrm>
              <a:off x="4656" y="3367"/>
              <a:ext cx="240" cy="240"/>
            </a:xfrm>
            <a:prstGeom prst="ellipse">
              <a:avLst/>
            </a:prstGeom>
            <a:noFill/>
            <a:ln w="9525" algn="ctr">
              <a:solidFill>
                <a:schemeClr val="tx1"/>
              </a:solidFill>
              <a:round/>
              <a:headEnd/>
              <a:tailEnd/>
            </a:ln>
            <a:effectLst/>
          </p:spPr>
          <p:txBody>
            <a:bodyPr wrap="none" anchor="ctr"/>
            <a:lstStyle/>
            <a:p>
              <a:pPr algn="ctr"/>
              <a:r>
                <a:rPr lang="en-US" altLang="zh-CN" b="1"/>
                <a:t>5</a:t>
              </a:r>
            </a:p>
          </p:txBody>
        </p:sp>
        <p:sp>
          <p:nvSpPr>
            <p:cNvPr id="206" name="Oval 91"/>
            <p:cNvSpPr>
              <a:spLocks noChangeArrowheads="1"/>
            </p:cNvSpPr>
            <p:nvPr/>
          </p:nvSpPr>
          <p:spPr bwMode="auto">
            <a:xfrm>
              <a:off x="3936" y="2983"/>
              <a:ext cx="240" cy="240"/>
            </a:xfrm>
            <a:prstGeom prst="ellipse">
              <a:avLst/>
            </a:prstGeom>
            <a:noFill/>
            <a:ln w="9525" algn="ctr">
              <a:solidFill>
                <a:schemeClr val="tx1"/>
              </a:solidFill>
              <a:round/>
              <a:headEnd/>
              <a:tailEnd/>
            </a:ln>
            <a:effectLst/>
          </p:spPr>
          <p:txBody>
            <a:bodyPr wrap="none" anchor="ctr"/>
            <a:lstStyle/>
            <a:p>
              <a:pPr algn="ctr"/>
              <a:r>
                <a:rPr lang="en-US" altLang="zh-CN" b="1"/>
                <a:t>2</a:t>
              </a:r>
            </a:p>
          </p:txBody>
        </p:sp>
        <p:sp>
          <p:nvSpPr>
            <p:cNvPr id="207" name="Oval 92"/>
            <p:cNvSpPr>
              <a:spLocks noChangeArrowheads="1"/>
            </p:cNvSpPr>
            <p:nvPr/>
          </p:nvSpPr>
          <p:spPr bwMode="auto">
            <a:xfrm>
              <a:off x="3216" y="3367"/>
              <a:ext cx="240" cy="240"/>
            </a:xfrm>
            <a:prstGeom prst="ellipse">
              <a:avLst/>
            </a:prstGeom>
            <a:noFill/>
            <a:ln w="9525" algn="ctr">
              <a:solidFill>
                <a:schemeClr val="tx1"/>
              </a:solidFill>
              <a:round/>
              <a:headEnd/>
              <a:tailEnd/>
            </a:ln>
            <a:effectLst/>
          </p:spPr>
          <p:txBody>
            <a:bodyPr wrap="none" anchor="ctr"/>
            <a:lstStyle/>
            <a:p>
              <a:pPr algn="ctr"/>
              <a:r>
                <a:rPr lang="en-US" altLang="zh-CN" b="1"/>
                <a:t>4</a:t>
              </a:r>
            </a:p>
          </p:txBody>
        </p:sp>
        <p:sp>
          <p:nvSpPr>
            <p:cNvPr id="208" name="Line 94"/>
            <p:cNvSpPr>
              <a:spLocks noChangeShapeType="1"/>
            </p:cNvSpPr>
            <p:nvPr/>
          </p:nvSpPr>
          <p:spPr bwMode="auto">
            <a:xfrm>
              <a:off x="4176" y="2263"/>
              <a:ext cx="528" cy="384"/>
            </a:xfrm>
            <a:prstGeom prst="line">
              <a:avLst/>
            </a:prstGeom>
            <a:noFill/>
            <a:ln w="9525">
              <a:solidFill>
                <a:schemeClr val="tx1"/>
              </a:solidFill>
              <a:round/>
              <a:headEnd/>
              <a:tailEnd/>
            </a:ln>
            <a:effectLst/>
          </p:spPr>
          <p:txBody>
            <a:bodyPr/>
            <a:lstStyle/>
            <a:p>
              <a:endParaRPr lang="zh-CN" altLang="en-US" b="1"/>
            </a:p>
          </p:txBody>
        </p:sp>
        <p:sp>
          <p:nvSpPr>
            <p:cNvPr id="209" name="Line 96"/>
            <p:cNvSpPr>
              <a:spLocks noChangeShapeType="1"/>
            </p:cNvSpPr>
            <p:nvPr/>
          </p:nvSpPr>
          <p:spPr bwMode="auto">
            <a:xfrm>
              <a:off x="4800" y="2839"/>
              <a:ext cx="0" cy="528"/>
            </a:xfrm>
            <a:prstGeom prst="line">
              <a:avLst/>
            </a:prstGeom>
            <a:noFill/>
            <a:ln w="9525">
              <a:solidFill>
                <a:schemeClr val="tx1"/>
              </a:solidFill>
              <a:round/>
              <a:headEnd/>
              <a:tailEnd/>
            </a:ln>
            <a:effectLst/>
          </p:spPr>
          <p:txBody>
            <a:bodyPr/>
            <a:lstStyle/>
            <a:p>
              <a:endParaRPr lang="zh-CN" altLang="en-US" b="1"/>
            </a:p>
          </p:txBody>
        </p:sp>
        <p:sp>
          <p:nvSpPr>
            <p:cNvPr id="210" name="Line 98"/>
            <p:cNvSpPr>
              <a:spLocks noChangeShapeType="1"/>
            </p:cNvSpPr>
            <p:nvPr/>
          </p:nvSpPr>
          <p:spPr bwMode="auto">
            <a:xfrm>
              <a:off x="3504" y="2743"/>
              <a:ext cx="1152" cy="0"/>
            </a:xfrm>
            <a:prstGeom prst="line">
              <a:avLst/>
            </a:prstGeom>
            <a:noFill/>
            <a:ln w="9525">
              <a:solidFill>
                <a:schemeClr val="tx1"/>
              </a:solidFill>
              <a:round/>
              <a:headEnd/>
              <a:tailEnd/>
            </a:ln>
            <a:effectLst/>
          </p:spPr>
          <p:txBody>
            <a:bodyPr/>
            <a:lstStyle/>
            <a:p>
              <a:endParaRPr lang="zh-CN" altLang="en-US" b="1"/>
            </a:p>
          </p:txBody>
        </p:sp>
        <p:sp>
          <p:nvSpPr>
            <p:cNvPr id="211" name="Line 99"/>
            <p:cNvSpPr>
              <a:spLocks noChangeShapeType="1"/>
            </p:cNvSpPr>
            <p:nvPr/>
          </p:nvSpPr>
          <p:spPr bwMode="auto">
            <a:xfrm>
              <a:off x="4896" y="2791"/>
              <a:ext cx="336" cy="288"/>
            </a:xfrm>
            <a:prstGeom prst="line">
              <a:avLst/>
            </a:prstGeom>
            <a:noFill/>
            <a:ln w="9525">
              <a:solidFill>
                <a:schemeClr val="tx1"/>
              </a:solidFill>
              <a:round/>
              <a:headEnd/>
              <a:tailEnd/>
            </a:ln>
            <a:effectLst/>
          </p:spPr>
          <p:txBody>
            <a:bodyPr/>
            <a:lstStyle/>
            <a:p>
              <a:endParaRPr lang="zh-CN" altLang="en-US" b="1"/>
            </a:p>
          </p:txBody>
        </p:sp>
        <p:sp>
          <p:nvSpPr>
            <p:cNvPr id="212" name="Line 101"/>
            <p:cNvSpPr>
              <a:spLocks noChangeShapeType="1"/>
            </p:cNvSpPr>
            <p:nvPr/>
          </p:nvSpPr>
          <p:spPr bwMode="auto">
            <a:xfrm>
              <a:off x="4176" y="3175"/>
              <a:ext cx="480" cy="240"/>
            </a:xfrm>
            <a:prstGeom prst="line">
              <a:avLst/>
            </a:prstGeom>
            <a:noFill/>
            <a:ln w="9525">
              <a:solidFill>
                <a:schemeClr val="tx1"/>
              </a:solidFill>
              <a:round/>
              <a:headEnd/>
              <a:tailEnd/>
            </a:ln>
            <a:effectLst/>
          </p:spPr>
          <p:txBody>
            <a:bodyPr/>
            <a:lstStyle/>
            <a:p>
              <a:endParaRPr lang="zh-CN" altLang="en-US" b="1"/>
            </a:p>
          </p:txBody>
        </p:sp>
        <p:sp>
          <p:nvSpPr>
            <p:cNvPr id="213" name="Line 102"/>
            <p:cNvSpPr>
              <a:spLocks noChangeShapeType="1"/>
            </p:cNvSpPr>
            <p:nvPr/>
          </p:nvSpPr>
          <p:spPr bwMode="auto">
            <a:xfrm flipH="1">
              <a:off x="3456" y="3175"/>
              <a:ext cx="528" cy="240"/>
            </a:xfrm>
            <a:prstGeom prst="line">
              <a:avLst/>
            </a:prstGeom>
            <a:noFill/>
            <a:ln w="9525">
              <a:solidFill>
                <a:schemeClr val="tx1"/>
              </a:solidFill>
              <a:round/>
              <a:headEnd/>
              <a:tailEnd/>
            </a:ln>
            <a:effectLst/>
          </p:spPr>
          <p:txBody>
            <a:bodyPr/>
            <a:lstStyle/>
            <a:p>
              <a:endParaRPr lang="zh-CN" altLang="en-US" b="1"/>
            </a:p>
          </p:txBody>
        </p:sp>
        <p:sp>
          <p:nvSpPr>
            <p:cNvPr id="214" name="Text Box 104"/>
            <p:cNvSpPr txBox="1">
              <a:spLocks noChangeArrowheads="1"/>
            </p:cNvSpPr>
            <p:nvPr/>
          </p:nvSpPr>
          <p:spPr bwMode="auto">
            <a:xfrm>
              <a:off x="4358" y="2193"/>
              <a:ext cx="212" cy="288"/>
            </a:xfrm>
            <a:prstGeom prst="rect">
              <a:avLst/>
            </a:prstGeom>
            <a:noFill/>
            <a:ln w="9525" algn="ctr">
              <a:noFill/>
              <a:miter lim="800000"/>
              <a:headEnd/>
              <a:tailEnd/>
            </a:ln>
            <a:effectLst/>
          </p:spPr>
          <p:txBody>
            <a:bodyPr wrap="none">
              <a:spAutoFit/>
            </a:bodyPr>
            <a:lstStyle/>
            <a:p>
              <a:r>
                <a:rPr lang="en-US" altLang="zh-CN" sz="2400" b="1"/>
                <a:t>5</a:t>
              </a:r>
            </a:p>
          </p:txBody>
        </p:sp>
        <p:sp>
          <p:nvSpPr>
            <p:cNvPr id="215" name="Text Box 105"/>
            <p:cNvSpPr txBox="1">
              <a:spLocks noChangeArrowheads="1"/>
            </p:cNvSpPr>
            <p:nvPr/>
          </p:nvSpPr>
          <p:spPr bwMode="auto">
            <a:xfrm>
              <a:off x="5030" y="2673"/>
              <a:ext cx="308" cy="288"/>
            </a:xfrm>
            <a:prstGeom prst="rect">
              <a:avLst/>
            </a:prstGeom>
            <a:noFill/>
            <a:ln w="9525" algn="ctr">
              <a:noFill/>
              <a:miter lim="800000"/>
              <a:headEnd/>
              <a:tailEnd/>
            </a:ln>
            <a:effectLst/>
          </p:spPr>
          <p:txBody>
            <a:bodyPr wrap="none">
              <a:spAutoFit/>
            </a:bodyPr>
            <a:lstStyle/>
            <a:p>
              <a:r>
                <a:rPr lang="en-US" altLang="zh-CN" sz="2400" b="1"/>
                <a:t>15</a:t>
              </a:r>
            </a:p>
          </p:txBody>
        </p:sp>
        <p:sp>
          <p:nvSpPr>
            <p:cNvPr id="216" name="Text Box 106"/>
            <p:cNvSpPr txBox="1">
              <a:spLocks noChangeArrowheads="1"/>
            </p:cNvSpPr>
            <p:nvPr/>
          </p:nvSpPr>
          <p:spPr bwMode="auto">
            <a:xfrm>
              <a:off x="4764" y="3024"/>
              <a:ext cx="212" cy="288"/>
            </a:xfrm>
            <a:prstGeom prst="rect">
              <a:avLst/>
            </a:prstGeom>
            <a:noFill/>
            <a:ln w="9525" algn="ctr">
              <a:noFill/>
              <a:miter lim="800000"/>
              <a:headEnd/>
              <a:tailEnd/>
            </a:ln>
            <a:effectLst/>
          </p:spPr>
          <p:txBody>
            <a:bodyPr wrap="none">
              <a:spAutoFit/>
            </a:bodyPr>
            <a:lstStyle/>
            <a:p>
              <a:r>
                <a:rPr lang="en-US" altLang="zh-CN" sz="2400" b="1"/>
                <a:t>7</a:t>
              </a:r>
            </a:p>
          </p:txBody>
        </p:sp>
        <p:sp>
          <p:nvSpPr>
            <p:cNvPr id="217" name="Text Box 107"/>
            <p:cNvSpPr txBox="1">
              <a:spLocks noChangeArrowheads="1"/>
            </p:cNvSpPr>
            <p:nvPr/>
          </p:nvSpPr>
          <p:spPr bwMode="auto">
            <a:xfrm>
              <a:off x="4380" y="3072"/>
              <a:ext cx="212" cy="288"/>
            </a:xfrm>
            <a:prstGeom prst="rect">
              <a:avLst/>
            </a:prstGeom>
            <a:noFill/>
            <a:ln w="9525" algn="ctr">
              <a:noFill/>
              <a:miter lim="800000"/>
              <a:headEnd/>
              <a:tailEnd/>
            </a:ln>
            <a:effectLst/>
          </p:spPr>
          <p:txBody>
            <a:bodyPr wrap="none">
              <a:spAutoFit/>
            </a:bodyPr>
            <a:lstStyle/>
            <a:p>
              <a:r>
                <a:rPr lang="en-US" altLang="zh-CN" sz="2400" b="1"/>
                <a:t>2</a:t>
              </a:r>
            </a:p>
          </p:txBody>
        </p:sp>
        <p:sp>
          <p:nvSpPr>
            <p:cNvPr id="218" name="Text Box 109"/>
            <p:cNvSpPr txBox="1">
              <a:spLocks noChangeArrowheads="1"/>
            </p:cNvSpPr>
            <p:nvPr/>
          </p:nvSpPr>
          <p:spPr bwMode="auto">
            <a:xfrm>
              <a:off x="3744" y="3216"/>
              <a:ext cx="212" cy="288"/>
            </a:xfrm>
            <a:prstGeom prst="rect">
              <a:avLst/>
            </a:prstGeom>
            <a:noFill/>
            <a:ln w="9525" algn="ctr">
              <a:noFill/>
              <a:miter lim="800000"/>
              <a:headEnd/>
              <a:tailEnd/>
            </a:ln>
            <a:effectLst/>
          </p:spPr>
          <p:txBody>
            <a:bodyPr wrap="none">
              <a:spAutoFit/>
            </a:bodyPr>
            <a:lstStyle/>
            <a:p>
              <a:r>
                <a:rPr lang="en-US" altLang="zh-CN" sz="2400" b="1"/>
                <a:t>6</a:t>
              </a:r>
            </a:p>
          </p:txBody>
        </p:sp>
        <p:sp>
          <p:nvSpPr>
            <p:cNvPr id="219" name="Text Box 112"/>
            <p:cNvSpPr txBox="1">
              <a:spLocks noChangeArrowheads="1"/>
            </p:cNvSpPr>
            <p:nvPr/>
          </p:nvSpPr>
          <p:spPr bwMode="auto">
            <a:xfrm>
              <a:off x="3936" y="2529"/>
              <a:ext cx="212" cy="288"/>
            </a:xfrm>
            <a:prstGeom prst="rect">
              <a:avLst/>
            </a:prstGeom>
            <a:noFill/>
            <a:ln w="9525" algn="ctr">
              <a:noFill/>
              <a:miter lim="800000"/>
              <a:headEnd/>
              <a:tailEnd/>
            </a:ln>
            <a:effectLst/>
          </p:spPr>
          <p:txBody>
            <a:bodyPr wrap="none">
              <a:spAutoFit/>
            </a:bodyPr>
            <a:lstStyle/>
            <a:p>
              <a:r>
                <a:rPr lang="en-US" altLang="zh-CN" sz="2400" b="1"/>
                <a:t>3</a:t>
              </a:r>
            </a:p>
          </p:txBody>
        </p:sp>
      </p:grpSp>
      <p:sp>
        <p:nvSpPr>
          <p:cNvPr id="220" name="Text Box 113"/>
          <p:cNvSpPr txBox="1">
            <a:spLocks noChangeArrowheads="1"/>
          </p:cNvSpPr>
          <p:nvPr/>
        </p:nvSpPr>
        <p:spPr bwMode="auto">
          <a:xfrm>
            <a:off x="5324687" y="3604954"/>
            <a:ext cx="2199641" cy="400110"/>
          </a:xfrm>
          <a:prstGeom prst="rect">
            <a:avLst/>
          </a:prstGeom>
          <a:noFill/>
          <a:ln w="9525" algn="ctr">
            <a:noFill/>
            <a:miter lim="800000"/>
            <a:headEnd/>
            <a:tailEnd/>
          </a:ln>
          <a:effectLst/>
        </p:spPr>
        <p:txBody>
          <a:bodyPr wrap="none">
            <a:spAutoFit/>
          </a:bodyPr>
          <a:lstStyle/>
          <a:p>
            <a:r>
              <a:rPr lang="zh-CN" altLang="en-US" sz="2000" b="1" dirty="0">
                <a:effectLst>
                  <a:outerShdw blurRad="38100" dist="38100" dir="2700000" algn="tl">
                    <a:srgbClr val="C0C0C0"/>
                  </a:outerShdw>
                </a:effectLst>
                <a:latin typeface="Microsoft YaHei" charset="-122"/>
                <a:ea typeface="Microsoft YaHei" charset="-122"/>
                <a:cs typeface="Microsoft YaHei" charset="-122"/>
              </a:rPr>
              <a:t>生成树</a:t>
            </a:r>
            <a:r>
              <a:rPr lang="en-US" altLang="zh-CN" sz="2000" b="1" dirty="0">
                <a:effectLst>
                  <a:outerShdw blurRad="38100" dist="38100" dir="2700000" algn="tl">
                    <a:srgbClr val="C0C0C0"/>
                  </a:outerShdw>
                </a:effectLst>
                <a:latin typeface="Microsoft YaHei" charset="-122"/>
                <a:ea typeface="Microsoft YaHei" charset="-122"/>
                <a:cs typeface="Microsoft YaHei" charset="-122"/>
              </a:rPr>
              <a:t>1</a:t>
            </a:r>
            <a:r>
              <a:rPr lang="zh-CN" altLang="en-US" sz="2000" b="1" dirty="0">
                <a:effectLst>
                  <a:outerShdw blurRad="38100" dist="38100" dir="2700000" algn="tl">
                    <a:srgbClr val="C0C0C0"/>
                  </a:outerShdw>
                </a:effectLst>
                <a:latin typeface="Microsoft YaHei" charset="-122"/>
                <a:ea typeface="Microsoft YaHei" charset="-122"/>
                <a:cs typeface="Microsoft YaHei" charset="-122"/>
              </a:rPr>
              <a:t>，权为</a:t>
            </a:r>
            <a:r>
              <a:rPr lang="en-US" altLang="zh-CN" sz="2000" b="1" dirty="0">
                <a:effectLst>
                  <a:outerShdw blurRad="38100" dist="38100" dir="2700000" algn="tl">
                    <a:srgbClr val="C0C0C0"/>
                  </a:outerShdw>
                </a:effectLst>
                <a:latin typeface="Microsoft YaHei" charset="-122"/>
                <a:ea typeface="Microsoft YaHei" charset="-122"/>
                <a:cs typeface="Microsoft YaHei" charset="-122"/>
              </a:rPr>
              <a:t>57</a:t>
            </a:r>
          </a:p>
        </p:txBody>
      </p:sp>
      <p:sp>
        <p:nvSpPr>
          <p:cNvPr id="221" name="Text Box 114"/>
          <p:cNvSpPr txBox="1">
            <a:spLocks noChangeArrowheads="1"/>
          </p:cNvSpPr>
          <p:nvPr/>
        </p:nvSpPr>
        <p:spPr bwMode="auto">
          <a:xfrm>
            <a:off x="1143287" y="6462936"/>
            <a:ext cx="2276585" cy="400110"/>
          </a:xfrm>
          <a:prstGeom prst="rect">
            <a:avLst/>
          </a:prstGeom>
          <a:noFill/>
          <a:ln w="9525" algn="ctr">
            <a:noFill/>
            <a:miter lim="800000"/>
            <a:headEnd/>
            <a:tailEnd/>
          </a:ln>
          <a:effectLst/>
        </p:spPr>
        <p:txBody>
          <a:bodyPr wrap="none">
            <a:spAutoFit/>
          </a:bodyPr>
          <a:lstStyle/>
          <a:p>
            <a:r>
              <a:rPr lang="zh-CN" altLang="en-US" sz="2000" b="1" dirty="0">
                <a:effectLst>
                  <a:outerShdw blurRad="38100" dist="38100" dir="2700000" algn="tl">
                    <a:srgbClr val="C0C0C0"/>
                  </a:outerShdw>
                </a:effectLst>
                <a:latin typeface="Microsoft YaHei" charset="-122"/>
                <a:ea typeface="Microsoft YaHei" charset="-122"/>
                <a:cs typeface="Microsoft YaHei" charset="-122"/>
              </a:rPr>
              <a:t>生成树</a:t>
            </a:r>
            <a:r>
              <a:rPr lang="en-US" altLang="zh-CN" sz="2000" b="1" dirty="0">
                <a:effectLst>
                  <a:outerShdw blurRad="38100" dist="38100" dir="2700000" algn="tl">
                    <a:srgbClr val="C0C0C0"/>
                  </a:outerShdw>
                </a:effectLst>
                <a:latin typeface="Microsoft YaHei" charset="-122"/>
                <a:ea typeface="Microsoft YaHei" charset="-122"/>
                <a:cs typeface="Microsoft YaHei" charset="-122"/>
              </a:rPr>
              <a:t>2 </a:t>
            </a:r>
            <a:r>
              <a:rPr lang="zh-CN" altLang="en-US" sz="2000" b="1" dirty="0">
                <a:effectLst>
                  <a:outerShdw blurRad="38100" dist="38100" dir="2700000" algn="tl">
                    <a:srgbClr val="C0C0C0"/>
                  </a:outerShdw>
                </a:effectLst>
                <a:latin typeface="Microsoft YaHei" charset="-122"/>
                <a:ea typeface="Microsoft YaHei" charset="-122"/>
                <a:cs typeface="Microsoft YaHei" charset="-122"/>
              </a:rPr>
              <a:t>，权为</a:t>
            </a:r>
            <a:r>
              <a:rPr lang="en-US" altLang="zh-CN" sz="2000" b="1" dirty="0">
                <a:effectLst>
                  <a:outerShdw blurRad="38100" dist="38100" dir="2700000" algn="tl">
                    <a:srgbClr val="C0C0C0"/>
                  </a:outerShdw>
                </a:effectLst>
                <a:latin typeface="Microsoft YaHei" charset="-122"/>
                <a:ea typeface="Microsoft YaHei" charset="-122"/>
                <a:cs typeface="Microsoft YaHei" charset="-122"/>
              </a:rPr>
              <a:t>53</a:t>
            </a:r>
          </a:p>
        </p:txBody>
      </p:sp>
      <p:sp>
        <p:nvSpPr>
          <p:cNvPr id="222" name="Text Box 115"/>
          <p:cNvSpPr txBox="1">
            <a:spLocks noChangeArrowheads="1"/>
          </p:cNvSpPr>
          <p:nvPr/>
        </p:nvSpPr>
        <p:spPr bwMode="auto">
          <a:xfrm>
            <a:off x="5607783" y="6485274"/>
            <a:ext cx="2276585" cy="400110"/>
          </a:xfrm>
          <a:prstGeom prst="rect">
            <a:avLst/>
          </a:prstGeom>
          <a:noFill/>
          <a:ln w="9525" algn="ctr">
            <a:noFill/>
            <a:miter lim="800000"/>
            <a:headEnd/>
            <a:tailEnd/>
          </a:ln>
          <a:effectLst/>
        </p:spPr>
        <p:txBody>
          <a:bodyPr wrap="none">
            <a:spAutoFit/>
          </a:bodyPr>
          <a:lstStyle/>
          <a:p>
            <a:r>
              <a:rPr lang="zh-CN" altLang="en-US" sz="2000" b="1" dirty="0">
                <a:effectLst>
                  <a:outerShdw blurRad="38100" dist="38100" dir="2700000" algn="tl">
                    <a:srgbClr val="C0C0C0"/>
                  </a:outerShdw>
                </a:effectLst>
                <a:latin typeface="Microsoft YaHei" charset="-122"/>
                <a:ea typeface="Microsoft YaHei" charset="-122"/>
                <a:cs typeface="Microsoft YaHei" charset="-122"/>
              </a:rPr>
              <a:t>生成树</a:t>
            </a:r>
            <a:r>
              <a:rPr lang="en-US" altLang="zh-CN" sz="2000" b="1" dirty="0">
                <a:effectLst>
                  <a:outerShdw blurRad="38100" dist="38100" dir="2700000" algn="tl">
                    <a:srgbClr val="C0C0C0"/>
                  </a:outerShdw>
                </a:effectLst>
                <a:latin typeface="Microsoft YaHei" charset="-122"/>
                <a:ea typeface="Microsoft YaHei" charset="-122"/>
                <a:cs typeface="Microsoft YaHei" charset="-122"/>
              </a:rPr>
              <a:t>3 </a:t>
            </a:r>
            <a:r>
              <a:rPr lang="zh-CN" altLang="en-US" sz="2000" b="1" dirty="0">
                <a:effectLst>
                  <a:outerShdw blurRad="38100" dist="38100" dir="2700000" algn="tl">
                    <a:srgbClr val="C0C0C0"/>
                  </a:outerShdw>
                </a:effectLst>
                <a:latin typeface="Microsoft YaHei" charset="-122"/>
                <a:ea typeface="Microsoft YaHei" charset="-122"/>
                <a:cs typeface="Microsoft YaHei" charset="-122"/>
              </a:rPr>
              <a:t>，权为</a:t>
            </a:r>
            <a:r>
              <a:rPr lang="en-US" altLang="zh-CN" sz="2000" b="1" dirty="0">
                <a:effectLst>
                  <a:outerShdw blurRad="38100" dist="38100" dir="2700000" algn="tl">
                    <a:srgbClr val="C0C0C0"/>
                  </a:outerShdw>
                </a:effectLst>
                <a:latin typeface="Microsoft YaHei" charset="-122"/>
                <a:ea typeface="Microsoft YaHei" charset="-122"/>
                <a:cs typeface="Microsoft YaHei" charset="-122"/>
              </a:rPr>
              <a:t>38</a:t>
            </a:r>
          </a:p>
        </p:txBody>
      </p:sp>
    </p:spTree>
    <p:extLst>
      <p:ext uri="{BB962C8B-B14F-4D97-AF65-F5344CB8AC3E}">
        <p14:creationId xmlns:p14="http://schemas.microsoft.com/office/powerpoint/2010/main" val="1620282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2"/>
                                        </p:tgtEl>
                                        <p:attrNameLst>
                                          <p:attrName>style.visibility</p:attrName>
                                        </p:attrNameLst>
                                      </p:cBhvr>
                                      <p:to>
                                        <p:strVal val="visible"/>
                                      </p:to>
                                    </p:set>
                                    <p:anim calcmode="lin" valueType="num">
                                      <p:cBhvr additive="base">
                                        <p:cTn id="7" dur="500" fill="hold"/>
                                        <p:tgtEl>
                                          <p:spTgt spid="132"/>
                                        </p:tgtEl>
                                        <p:attrNameLst>
                                          <p:attrName>ppt_x</p:attrName>
                                        </p:attrNameLst>
                                      </p:cBhvr>
                                      <p:tavLst>
                                        <p:tav tm="0">
                                          <p:val>
                                            <p:strVal val="#ppt_x"/>
                                          </p:val>
                                        </p:tav>
                                        <p:tav tm="100000">
                                          <p:val>
                                            <p:strVal val="#ppt_x"/>
                                          </p:val>
                                        </p:tav>
                                      </p:tavLst>
                                    </p:anim>
                                    <p:anim calcmode="lin" valueType="num">
                                      <p:cBhvr additive="base">
                                        <p:cTn id="8" dur="500" fill="hold"/>
                                        <p:tgtEl>
                                          <p:spTgt spid="13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0"/>
                                        </p:tgtEl>
                                        <p:attrNameLst>
                                          <p:attrName>style.visibility</p:attrName>
                                        </p:attrNameLst>
                                      </p:cBhvr>
                                      <p:to>
                                        <p:strVal val="visible"/>
                                      </p:to>
                                    </p:set>
                                    <p:anim calcmode="lin" valueType="num">
                                      <p:cBhvr additive="base">
                                        <p:cTn id="13" dur="500" fill="hold"/>
                                        <p:tgtEl>
                                          <p:spTgt spid="160"/>
                                        </p:tgtEl>
                                        <p:attrNameLst>
                                          <p:attrName>ppt_x</p:attrName>
                                        </p:attrNameLst>
                                      </p:cBhvr>
                                      <p:tavLst>
                                        <p:tav tm="0">
                                          <p:val>
                                            <p:strVal val="#ppt_x"/>
                                          </p:val>
                                        </p:tav>
                                        <p:tav tm="100000">
                                          <p:val>
                                            <p:strVal val="#ppt_x"/>
                                          </p:val>
                                        </p:tav>
                                      </p:tavLst>
                                    </p:anim>
                                    <p:anim calcmode="lin" valueType="num">
                                      <p:cBhvr additive="base">
                                        <p:cTn id="14" dur="500" fill="hold"/>
                                        <p:tgtEl>
                                          <p:spTgt spid="16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20"/>
                                        </p:tgtEl>
                                        <p:attrNameLst>
                                          <p:attrName>style.visibility</p:attrName>
                                        </p:attrNameLst>
                                      </p:cBhvr>
                                      <p:to>
                                        <p:strVal val="visible"/>
                                      </p:to>
                                    </p:set>
                                    <p:anim calcmode="lin" valueType="num">
                                      <p:cBhvr additive="base">
                                        <p:cTn id="17" dur="500" fill="hold"/>
                                        <p:tgtEl>
                                          <p:spTgt spid="220"/>
                                        </p:tgtEl>
                                        <p:attrNameLst>
                                          <p:attrName>ppt_x</p:attrName>
                                        </p:attrNameLst>
                                      </p:cBhvr>
                                      <p:tavLst>
                                        <p:tav tm="0">
                                          <p:val>
                                            <p:strVal val="#ppt_x"/>
                                          </p:val>
                                        </p:tav>
                                        <p:tav tm="100000">
                                          <p:val>
                                            <p:strVal val="#ppt_x"/>
                                          </p:val>
                                        </p:tav>
                                      </p:tavLst>
                                    </p:anim>
                                    <p:anim calcmode="lin" valueType="num">
                                      <p:cBhvr additive="base">
                                        <p:cTn id="18" dur="500" fill="hold"/>
                                        <p:tgtEl>
                                          <p:spTgt spid="22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80"/>
                                        </p:tgtEl>
                                        <p:attrNameLst>
                                          <p:attrName>style.visibility</p:attrName>
                                        </p:attrNameLst>
                                      </p:cBhvr>
                                      <p:to>
                                        <p:strVal val="visible"/>
                                      </p:to>
                                    </p:set>
                                    <p:anim calcmode="lin" valueType="num">
                                      <p:cBhvr additive="base">
                                        <p:cTn id="23" dur="500" fill="hold"/>
                                        <p:tgtEl>
                                          <p:spTgt spid="180"/>
                                        </p:tgtEl>
                                        <p:attrNameLst>
                                          <p:attrName>ppt_x</p:attrName>
                                        </p:attrNameLst>
                                      </p:cBhvr>
                                      <p:tavLst>
                                        <p:tav tm="0">
                                          <p:val>
                                            <p:strVal val="#ppt_x"/>
                                          </p:val>
                                        </p:tav>
                                        <p:tav tm="100000">
                                          <p:val>
                                            <p:strVal val="#ppt_x"/>
                                          </p:val>
                                        </p:tav>
                                      </p:tavLst>
                                    </p:anim>
                                    <p:anim calcmode="lin" valueType="num">
                                      <p:cBhvr additive="base">
                                        <p:cTn id="24" dur="500" fill="hold"/>
                                        <p:tgtEl>
                                          <p:spTgt spid="18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21"/>
                                        </p:tgtEl>
                                        <p:attrNameLst>
                                          <p:attrName>style.visibility</p:attrName>
                                        </p:attrNameLst>
                                      </p:cBhvr>
                                      <p:to>
                                        <p:strVal val="visible"/>
                                      </p:to>
                                    </p:set>
                                    <p:anim calcmode="lin" valueType="num">
                                      <p:cBhvr additive="base">
                                        <p:cTn id="27" dur="500" fill="hold"/>
                                        <p:tgtEl>
                                          <p:spTgt spid="221"/>
                                        </p:tgtEl>
                                        <p:attrNameLst>
                                          <p:attrName>ppt_x</p:attrName>
                                        </p:attrNameLst>
                                      </p:cBhvr>
                                      <p:tavLst>
                                        <p:tav tm="0">
                                          <p:val>
                                            <p:strVal val="#ppt_x"/>
                                          </p:val>
                                        </p:tav>
                                        <p:tav tm="100000">
                                          <p:val>
                                            <p:strVal val="#ppt_x"/>
                                          </p:val>
                                        </p:tav>
                                      </p:tavLst>
                                    </p:anim>
                                    <p:anim calcmode="lin" valueType="num">
                                      <p:cBhvr additive="base">
                                        <p:cTn id="28" dur="500" fill="hold"/>
                                        <p:tgtEl>
                                          <p:spTgt spid="22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00"/>
                                        </p:tgtEl>
                                        <p:attrNameLst>
                                          <p:attrName>style.visibility</p:attrName>
                                        </p:attrNameLst>
                                      </p:cBhvr>
                                      <p:to>
                                        <p:strVal val="visible"/>
                                      </p:to>
                                    </p:set>
                                    <p:anim calcmode="lin" valueType="num">
                                      <p:cBhvr additive="base">
                                        <p:cTn id="33" dur="500" fill="hold"/>
                                        <p:tgtEl>
                                          <p:spTgt spid="200"/>
                                        </p:tgtEl>
                                        <p:attrNameLst>
                                          <p:attrName>ppt_x</p:attrName>
                                        </p:attrNameLst>
                                      </p:cBhvr>
                                      <p:tavLst>
                                        <p:tav tm="0">
                                          <p:val>
                                            <p:strVal val="#ppt_x"/>
                                          </p:val>
                                        </p:tav>
                                        <p:tav tm="100000">
                                          <p:val>
                                            <p:strVal val="#ppt_x"/>
                                          </p:val>
                                        </p:tav>
                                      </p:tavLst>
                                    </p:anim>
                                    <p:anim calcmode="lin" valueType="num">
                                      <p:cBhvr additive="base">
                                        <p:cTn id="34" dur="500" fill="hold"/>
                                        <p:tgtEl>
                                          <p:spTgt spid="200"/>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22"/>
                                        </p:tgtEl>
                                        <p:attrNameLst>
                                          <p:attrName>style.visibility</p:attrName>
                                        </p:attrNameLst>
                                      </p:cBhvr>
                                      <p:to>
                                        <p:strVal val="visible"/>
                                      </p:to>
                                    </p:set>
                                    <p:anim calcmode="lin" valueType="num">
                                      <p:cBhvr additive="base">
                                        <p:cTn id="37" dur="500" fill="hold"/>
                                        <p:tgtEl>
                                          <p:spTgt spid="222"/>
                                        </p:tgtEl>
                                        <p:attrNameLst>
                                          <p:attrName>ppt_x</p:attrName>
                                        </p:attrNameLst>
                                      </p:cBhvr>
                                      <p:tavLst>
                                        <p:tav tm="0">
                                          <p:val>
                                            <p:strVal val="#ppt_x"/>
                                          </p:val>
                                        </p:tav>
                                        <p:tav tm="100000">
                                          <p:val>
                                            <p:strVal val="#ppt_x"/>
                                          </p:val>
                                        </p:tav>
                                      </p:tavLst>
                                    </p:anim>
                                    <p:anim calcmode="lin" valueType="num">
                                      <p:cBhvr additive="base">
                                        <p:cTn id="38" dur="500" fill="hold"/>
                                        <p:tgtEl>
                                          <p:spTgt spid="2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 grpId="0"/>
      <p:bldP spid="221" grpId="0"/>
      <p:bldP spid="22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1</a:t>
            </a:r>
            <a:r>
              <a:rPr lang="zh-CN" altLang="en-US" dirty="0" smtClean="0">
                <a:latin typeface="黑体" pitchFamily="49" charset="-122"/>
                <a:ea typeface="黑体" pitchFamily="49" charset="-122"/>
              </a:rPr>
              <a:t> 概念</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11" name="组 10"/>
          <p:cNvGrpSpPr/>
          <p:nvPr/>
        </p:nvGrpSpPr>
        <p:grpSpPr>
          <a:xfrm>
            <a:off x="179512" y="964527"/>
            <a:ext cx="8928992" cy="2277944"/>
            <a:chOff x="179512" y="964527"/>
            <a:chExt cx="8928992" cy="2277944"/>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1</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497957"/>
            </a:xfrm>
            <a:prstGeom prst="rect">
              <a:avLst/>
            </a:prstGeom>
          </p:spPr>
          <p:txBody>
            <a:bodyPr wrap="square">
              <a:spAutoFit/>
            </a:bodyPr>
            <a:lstStyle/>
            <a:p>
              <a:pPr>
                <a:lnSpc>
                  <a:spcPct val="120000"/>
                </a:lnSpc>
              </a:pPr>
              <a:r>
                <a:rPr lang="zh-CN" altLang="en-US" sz="2400" b="1" dirty="0" smtClean="0">
                  <a:latin typeface="Microsoft YaHei" charset="-122"/>
                  <a:ea typeface="Microsoft YaHei" charset="-122"/>
                  <a:cs typeface="Microsoft YaHei" charset="-122"/>
                </a:rPr>
                <a:t>最小生成树实例</a:t>
              </a:r>
              <a:endParaRPr lang="zh-CN" altLang="en-US" sz="2400" b="1" dirty="0">
                <a:latin typeface="Microsoft YaHei" charset="-122"/>
                <a:ea typeface="Microsoft YaHei" charset="-122"/>
                <a:cs typeface="Microsoft YaHei" charset="-122"/>
              </a:endParaRPr>
            </a:p>
          </p:txBody>
        </p:sp>
        <p:cxnSp>
          <p:nvCxnSpPr>
            <p:cNvPr id="16" name="直线连接符 15"/>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043608" y="1377345"/>
              <a:ext cx="7776864" cy="1865126"/>
            </a:xfrm>
            <a:prstGeom prst="rect">
              <a:avLst/>
            </a:prstGeom>
          </p:spPr>
          <p:txBody>
            <a:bodyPr wrap="square">
              <a:spAutoFit/>
            </a:bodyPr>
            <a:lstStyle/>
            <a:p>
              <a:pPr>
                <a:lnSpc>
                  <a:spcPct val="120000"/>
                </a:lnSpc>
              </a:pP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高速公路问题</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假设有</a:t>
              </a:r>
              <a:r>
                <a:rPr lang="en-US" altLang="zh-CN" sz="2400" dirty="0">
                  <a:latin typeface="Microsoft YaHei" charset="-122"/>
                  <a:ea typeface="Microsoft YaHei" charset="-122"/>
                  <a:cs typeface="Microsoft YaHei" charset="-122"/>
                </a:rPr>
                <a:t>N</a:t>
              </a:r>
              <a:r>
                <a:rPr lang="zh-CN" altLang="en-US" sz="2400" dirty="0">
                  <a:latin typeface="Microsoft YaHei" charset="-122"/>
                  <a:ea typeface="Microsoft YaHei" charset="-122"/>
                  <a:cs typeface="Microsoft YaHei" charset="-122"/>
                </a:rPr>
                <a:t>个城市，每条公路可以连接两个城市。目前原有的公路有</a:t>
              </a:r>
              <a:r>
                <a:rPr lang="en-US" altLang="zh-CN" sz="2400" dirty="0">
                  <a:latin typeface="Microsoft YaHei" charset="-122"/>
                  <a:ea typeface="Microsoft YaHei" charset="-122"/>
                  <a:cs typeface="Microsoft YaHei" charset="-122"/>
                </a:rPr>
                <a:t>m</a:t>
              </a:r>
              <a:r>
                <a:rPr lang="zh-CN" altLang="en-US" sz="2400" dirty="0">
                  <a:latin typeface="Microsoft YaHei" charset="-122"/>
                  <a:ea typeface="Microsoft YaHei" charset="-122"/>
                  <a:cs typeface="Microsoft YaHei" charset="-122"/>
                </a:rPr>
                <a:t>条，但是不能实现所有城市之间的连通，因此需要继续修建公路，在费用最低的原则下，实现</a:t>
              </a:r>
              <a:r>
                <a:rPr lang="en-US" altLang="zh-CN" sz="2400" dirty="0">
                  <a:latin typeface="Microsoft YaHei" charset="-122"/>
                  <a:ea typeface="Microsoft YaHei" charset="-122"/>
                  <a:cs typeface="Microsoft YaHei" charset="-122"/>
                </a:rPr>
                <a:t>N</a:t>
              </a:r>
              <a:r>
                <a:rPr lang="zh-CN" altLang="en-US" sz="2400" dirty="0">
                  <a:latin typeface="Microsoft YaHei" charset="-122"/>
                  <a:ea typeface="Microsoft YaHei" charset="-122"/>
                  <a:cs typeface="Microsoft YaHei" charset="-122"/>
                </a:rPr>
                <a:t>个城市的连通，还需要修建哪些条公路。</a:t>
              </a:r>
            </a:p>
          </p:txBody>
        </p:sp>
      </p:grpSp>
    </p:spTree>
    <p:extLst>
      <p:ext uri="{BB962C8B-B14F-4D97-AF65-F5344CB8AC3E}">
        <p14:creationId xmlns:p14="http://schemas.microsoft.com/office/powerpoint/2010/main" val="1996570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1</a:t>
            </a:r>
            <a:r>
              <a:rPr lang="zh-CN" altLang="en-US" dirty="0" smtClean="0">
                <a:latin typeface="黑体" pitchFamily="49" charset="-122"/>
                <a:ea typeface="黑体" pitchFamily="49" charset="-122"/>
              </a:rPr>
              <a:t> 概念</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11" name="组 10"/>
          <p:cNvGrpSpPr/>
          <p:nvPr/>
        </p:nvGrpSpPr>
        <p:grpSpPr>
          <a:xfrm>
            <a:off x="179512" y="964527"/>
            <a:ext cx="8928992" cy="2277944"/>
            <a:chOff x="179512" y="964527"/>
            <a:chExt cx="8928992" cy="2277944"/>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1</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497957"/>
            </a:xfrm>
            <a:prstGeom prst="rect">
              <a:avLst/>
            </a:prstGeom>
          </p:spPr>
          <p:txBody>
            <a:bodyPr wrap="square">
              <a:spAutoFit/>
            </a:bodyPr>
            <a:lstStyle/>
            <a:p>
              <a:pPr>
                <a:lnSpc>
                  <a:spcPct val="120000"/>
                </a:lnSpc>
              </a:pPr>
              <a:r>
                <a:rPr lang="zh-CN" altLang="en-US" sz="2400" b="1" dirty="0" smtClean="0">
                  <a:latin typeface="Microsoft YaHei" charset="-122"/>
                  <a:ea typeface="Microsoft YaHei" charset="-122"/>
                  <a:cs typeface="Microsoft YaHei" charset="-122"/>
                </a:rPr>
                <a:t>最小生成树实例</a:t>
              </a:r>
              <a:endParaRPr lang="zh-CN" altLang="en-US" sz="2400" b="1" dirty="0">
                <a:latin typeface="Microsoft YaHei" charset="-122"/>
                <a:ea typeface="Microsoft YaHei" charset="-122"/>
                <a:cs typeface="Microsoft YaHei" charset="-122"/>
              </a:endParaRPr>
            </a:p>
          </p:txBody>
        </p:sp>
        <p:cxnSp>
          <p:nvCxnSpPr>
            <p:cNvPr id="16" name="直线连接符 15"/>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043608" y="1377345"/>
              <a:ext cx="7776864" cy="1865126"/>
            </a:xfrm>
            <a:prstGeom prst="rect">
              <a:avLst/>
            </a:prstGeom>
          </p:spPr>
          <p:txBody>
            <a:bodyPr wrap="square">
              <a:spAutoFit/>
            </a:bodyPr>
            <a:lstStyle/>
            <a:p>
              <a:pPr>
                <a:lnSpc>
                  <a:spcPct val="120000"/>
                </a:lnSpc>
              </a:pP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管道铺设问题</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某市区有七个住宅小区需要铺设天然气管道</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各个小区的位置及它们之间可修建的管道路线与费用如图</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所示。现要设计一个管道铺设路线</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要求天然气能输送到各个小区并且修建的总费用为最小</a:t>
              </a:r>
            </a:p>
          </p:txBody>
        </p:sp>
      </p:grpSp>
    </p:spTree>
    <p:extLst>
      <p:ext uri="{BB962C8B-B14F-4D97-AF65-F5344CB8AC3E}">
        <p14:creationId xmlns:p14="http://schemas.microsoft.com/office/powerpoint/2010/main" val="1171043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1</a:t>
            </a:r>
            <a:r>
              <a:rPr lang="zh-CN" altLang="en-US" dirty="0" smtClean="0">
                <a:latin typeface="黑体" pitchFamily="49" charset="-122"/>
                <a:ea typeface="黑体" pitchFamily="49" charset="-122"/>
              </a:rPr>
              <a:t> 概念</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11" name="组 10"/>
          <p:cNvGrpSpPr/>
          <p:nvPr/>
        </p:nvGrpSpPr>
        <p:grpSpPr>
          <a:xfrm>
            <a:off x="179512" y="964527"/>
            <a:ext cx="8928992" cy="3569964"/>
            <a:chOff x="179512" y="964527"/>
            <a:chExt cx="8928992" cy="3569964"/>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1</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497957"/>
            </a:xfrm>
            <a:prstGeom prst="rect">
              <a:avLst/>
            </a:prstGeom>
          </p:spPr>
          <p:txBody>
            <a:bodyPr wrap="square">
              <a:spAutoFit/>
            </a:bodyPr>
            <a:lstStyle/>
            <a:p>
              <a:pPr>
                <a:lnSpc>
                  <a:spcPct val="120000"/>
                </a:lnSpc>
              </a:pPr>
              <a:r>
                <a:rPr lang="zh-CN" altLang="en-US" sz="2400" b="1" dirty="0" smtClean="0">
                  <a:latin typeface="Microsoft YaHei" charset="-122"/>
                  <a:ea typeface="Microsoft YaHei" charset="-122"/>
                  <a:cs typeface="Microsoft YaHei" charset="-122"/>
                </a:rPr>
                <a:t>最小生成树实例</a:t>
              </a:r>
              <a:endParaRPr lang="zh-CN" altLang="en-US" sz="2400" b="1" dirty="0">
                <a:latin typeface="Microsoft YaHei" charset="-122"/>
                <a:ea typeface="Microsoft YaHei" charset="-122"/>
                <a:cs typeface="Microsoft YaHei" charset="-122"/>
              </a:endParaRPr>
            </a:p>
          </p:txBody>
        </p:sp>
        <p:cxnSp>
          <p:nvCxnSpPr>
            <p:cNvPr id="16" name="直线连接符 15"/>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043608" y="1377345"/>
              <a:ext cx="7776864" cy="3157146"/>
            </a:xfrm>
            <a:prstGeom prst="rect">
              <a:avLst/>
            </a:prstGeom>
          </p:spPr>
          <p:txBody>
            <a:bodyPr wrap="square">
              <a:spAutoFit/>
            </a:bodyPr>
            <a:lstStyle/>
            <a:p>
              <a:pPr>
                <a:lnSpc>
                  <a:spcPct val="120000"/>
                </a:lnSpc>
              </a:pP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网络问题</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某公司规模不断扩大</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在全国各地设立了多个分公司</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为了提高公司的工作效率使各分公司之间的信息可以更快、更准确的进行交流</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该公司决定要在各分公司之间架设网络</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由于地理位置和距离等其它因素</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使各分公司之间架设网线的费用不同</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公司想使各分公司之间的网络畅通并且把费用降到最低</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那么应该怎样来设计各分公司及总公司间的线路</a:t>
              </a:r>
              <a:r>
                <a:rPr lang="en-US" altLang="zh-CN" sz="2400" dirty="0">
                  <a:latin typeface="Microsoft YaHei" charset="-122"/>
                  <a:ea typeface="Microsoft YaHei" charset="-122"/>
                  <a:cs typeface="Microsoft YaHei" charset="-122"/>
                </a:rPr>
                <a:t>?</a:t>
              </a:r>
            </a:p>
          </p:txBody>
        </p:sp>
      </p:grpSp>
    </p:spTree>
    <p:extLst>
      <p:ext uri="{BB962C8B-B14F-4D97-AF65-F5344CB8AC3E}">
        <p14:creationId xmlns:p14="http://schemas.microsoft.com/office/powerpoint/2010/main" val="38378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2</a:t>
            </a:r>
            <a:r>
              <a:rPr kumimoji="1" lang="zh-CN" altLang="en-US" dirty="0" smtClean="0"/>
              <a:t> 普里姆</a:t>
            </a:r>
            <a:r>
              <a:rPr kumimoji="1" lang="en-US" altLang="zh-CN" dirty="0" smtClean="0"/>
              <a:t>(Prim)</a:t>
            </a:r>
            <a:r>
              <a:rPr kumimoji="1" lang="zh-CN" altLang="en-US" dirty="0" smtClean="0"/>
              <a:t>算法</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11" name="组 10"/>
          <p:cNvGrpSpPr/>
          <p:nvPr/>
        </p:nvGrpSpPr>
        <p:grpSpPr>
          <a:xfrm>
            <a:off x="168894" y="1052737"/>
            <a:ext cx="8723586" cy="5328591"/>
            <a:chOff x="168894" y="1268760"/>
            <a:chExt cx="8723586" cy="4305773"/>
          </a:xfrm>
          <a:gradFill>
            <a:gsLst>
              <a:gs pos="0">
                <a:schemeClr val="bg1"/>
              </a:gs>
              <a:gs pos="98000">
                <a:srgbClr val="02BAF8"/>
              </a:gs>
            </a:gsLst>
            <a:lin ang="9600000" scaled="0"/>
          </a:gradFill>
        </p:grpSpPr>
        <p:sp>
          <p:nvSpPr>
            <p:cNvPr id="13" name="任意多边形: 形状 8"/>
            <p:cNvSpPr/>
            <p:nvPr/>
          </p:nvSpPr>
          <p:spPr>
            <a:xfrm flipH="1">
              <a:off x="168894" y="1268760"/>
              <a:ext cx="5771257" cy="482135"/>
            </a:xfrm>
            <a:custGeom>
              <a:avLst/>
              <a:gdLst>
                <a:gd name="connsiteX0" fmla="*/ 708661 w 7696200"/>
                <a:gd name="connsiteY0" fmla="*/ 0 h 787400"/>
                <a:gd name="connsiteX1" fmla="*/ 7696200 w 7696200"/>
                <a:gd name="connsiteY1" fmla="*/ 0 h 787400"/>
                <a:gd name="connsiteX2" fmla="*/ 7696200 w 7696200"/>
                <a:gd name="connsiteY2" fmla="*/ 787400 h 787400"/>
                <a:gd name="connsiteX3" fmla="*/ 0 w 7696200"/>
                <a:gd name="connsiteY3" fmla="*/ 787400 h 787400"/>
              </a:gdLst>
              <a:ahLst/>
              <a:cxnLst>
                <a:cxn ang="0">
                  <a:pos x="connsiteX0" y="connsiteY0"/>
                </a:cxn>
                <a:cxn ang="0">
                  <a:pos x="connsiteX1" y="connsiteY1"/>
                </a:cxn>
                <a:cxn ang="0">
                  <a:pos x="connsiteX2" y="connsiteY2"/>
                </a:cxn>
                <a:cxn ang="0">
                  <a:pos x="connsiteX3" y="connsiteY3"/>
                </a:cxn>
              </a:cxnLst>
              <a:rect l="l" t="t" r="r" b="b"/>
              <a:pathLst>
                <a:path w="7696200" h="787400">
                  <a:moveTo>
                    <a:pt x="708661" y="0"/>
                  </a:moveTo>
                  <a:lnTo>
                    <a:pt x="7696200" y="0"/>
                  </a:lnTo>
                  <a:lnTo>
                    <a:pt x="7696200" y="787400"/>
                  </a:lnTo>
                  <a:lnTo>
                    <a:pt x="0" y="7874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latin typeface="Microsoft YaHei" charset="-122"/>
                  <a:ea typeface="Microsoft YaHei" charset="-122"/>
                  <a:cs typeface="Microsoft YaHei" charset="-122"/>
                </a:rPr>
                <a:t>  算法：普里姆算法求图的最小生成树</a:t>
              </a:r>
              <a:endParaRPr lang="zh-CN" altLang="en-US" sz="2400" dirty="0">
                <a:latin typeface="Microsoft YaHei" charset="-122"/>
                <a:ea typeface="Microsoft YaHei" charset="-122"/>
                <a:cs typeface="Microsoft YaHei" charset="-122"/>
              </a:endParaRPr>
            </a:p>
          </p:txBody>
        </p:sp>
        <p:sp>
          <p:nvSpPr>
            <p:cNvPr id="14" name="框架 13"/>
            <p:cNvSpPr/>
            <p:nvPr/>
          </p:nvSpPr>
          <p:spPr>
            <a:xfrm>
              <a:off x="179512" y="1748481"/>
              <a:ext cx="8712968" cy="3826052"/>
            </a:xfrm>
            <a:prstGeom prst="frame">
              <a:avLst>
                <a:gd name="adj1" fmla="val 0"/>
              </a:avLst>
            </a:prstGeom>
            <a:grpFill/>
            <a:ln>
              <a:solidFill>
                <a:srgbClr val="02BAF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a:solidFill>
                    <a:schemeClr val="tx1"/>
                  </a:solidFill>
                  <a:latin typeface="Microsoft YaHei" charset="-122"/>
                  <a:ea typeface="Microsoft YaHei" charset="-122"/>
                  <a:cs typeface="Microsoft YaHei" charset="-122"/>
                </a:rPr>
                <a:t> 假设</a:t>
              </a:r>
              <a:r>
                <a:rPr kumimoji="1" lang="en-US" altLang="zh-CN" sz="2400" dirty="0">
                  <a:solidFill>
                    <a:schemeClr val="tx1"/>
                  </a:solidFill>
                  <a:latin typeface="Microsoft YaHei" charset="-122"/>
                  <a:ea typeface="Microsoft YaHei" charset="-122"/>
                  <a:cs typeface="Microsoft YaHei" charset="-122"/>
                </a:rPr>
                <a:t>G=(V,E)</a:t>
              </a:r>
              <a:r>
                <a:rPr kumimoji="1" lang="zh-CN" altLang="en-US" sz="2400" dirty="0">
                  <a:solidFill>
                    <a:schemeClr val="tx1"/>
                  </a:solidFill>
                  <a:latin typeface="Microsoft YaHei" charset="-122"/>
                  <a:ea typeface="Microsoft YaHei" charset="-122"/>
                  <a:cs typeface="Microsoft YaHei" charset="-122"/>
                </a:rPr>
                <a:t>是一个具有</a:t>
              </a:r>
              <a:r>
                <a:rPr kumimoji="1" lang="en-US" altLang="zh-CN" sz="2400" dirty="0">
                  <a:solidFill>
                    <a:schemeClr val="tx1"/>
                  </a:solidFill>
                  <a:latin typeface="Microsoft YaHei" charset="-122"/>
                  <a:ea typeface="Microsoft YaHei" charset="-122"/>
                  <a:cs typeface="Microsoft YaHei" charset="-122"/>
                </a:rPr>
                <a:t>n</a:t>
              </a:r>
              <a:r>
                <a:rPr kumimoji="1" lang="zh-CN" altLang="en-US" sz="2400" dirty="0">
                  <a:solidFill>
                    <a:schemeClr val="tx1"/>
                  </a:solidFill>
                  <a:latin typeface="Microsoft YaHei" charset="-122"/>
                  <a:ea typeface="Microsoft YaHei" charset="-122"/>
                  <a:cs typeface="Microsoft YaHei" charset="-122"/>
                </a:rPr>
                <a:t>个顶点的连通网，</a:t>
              </a:r>
              <a:r>
                <a:rPr kumimoji="1" lang="en-US" altLang="zh-CN" sz="2400" dirty="0">
                  <a:solidFill>
                    <a:schemeClr val="tx1"/>
                  </a:solidFill>
                  <a:latin typeface="Microsoft YaHei" charset="-122"/>
                  <a:ea typeface="Microsoft YaHei" charset="-122"/>
                  <a:cs typeface="Microsoft YaHei" charset="-122"/>
                </a:rPr>
                <a:t>T=(U,TE)</a:t>
              </a:r>
              <a:r>
                <a:rPr kumimoji="1" lang="zh-CN" altLang="en-US" sz="2400" dirty="0">
                  <a:solidFill>
                    <a:schemeClr val="tx1"/>
                  </a:solidFill>
                  <a:latin typeface="Microsoft YaHei" charset="-122"/>
                  <a:ea typeface="Microsoft YaHei" charset="-122"/>
                  <a:cs typeface="Microsoft YaHei" charset="-122"/>
                </a:rPr>
                <a:t>是</a:t>
              </a:r>
              <a:r>
                <a:rPr kumimoji="1" lang="en-US" altLang="zh-CN" sz="2400" dirty="0">
                  <a:solidFill>
                    <a:schemeClr val="tx1"/>
                  </a:solidFill>
                  <a:latin typeface="Microsoft YaHei" charset="-122"/>
                  <a:ea typeface="Microsoft YaHei" charset="-122"/>
                  <a:cs typeface="Microsoft YaHei" charset="-122"/>
                </a:rPr>
                <a:t>G</a:t>
              </a:r>
              <a:r>
                <a:rPr kumimoji="1" lang="zh-CN" altLang="en-US" sz="2400" dirty="0">
                  <a:solidFill>
                    <a:schemeClr val="tx1"/>
                  </a:solidFill>
                  <a:latin typeface="Microsoft YaHei" charset="-122"/>
                  <a:ea typeface="Microsoft YaHei" charset="-122"/>
                  <a:cs typeface="Microsoft YaHei" charset="-122"/>
                </a:rPr>
                <a:t>的最小生成树，其中</a:t>
              </a:r>
              <a:r>
                <a:rPr kumimoji="1" lang="en-US" altLang="zh-CN" sz="2400" dirty="0">
                  <a:solidFill>
                    <a:schemeClr val="tx1"/>
                  </a:solidFill>
                  <a:latin typeface="Microsoft YaHei" charset="-122"/>
                  <a:ea typeface="Microsoft YaHei" charset="-122"/>
                  <a:cs typeface="Microsoft YaHei" charset="-122"/>
                </a:rPr>
                <a:t>U</a:t>
              </a:r>
              <a:r>
                <a:rPr kumimoji="1" lang="zh-CN" altLang="en-US" sz="2400" dirty="0">
                  <a:solidFill>
                    <a:schemeClr val="tx1"/>
                  </a:solidFill>
                  <a:latin typeface="Microsoft YaHei" charset="-122"/>
                  <a:ea typeface="Microsoft YaHei" charset="-122"/>
                  <a:cs typeface="Microsoft YaHei" charset="-122"/>
                </a:rPr>
                <a:t>是</a:t>
              </a:r>
              <a:r>
                <a:rPr kumimoji="1" lang="en-US" altLang="zh-CN" sz="2400" dirty="0">
                  <a:solidFill>
                    <a:schemeClr val="tx1"/>
                  </a:solidFill>
                  <a:latin typeface="Microsoft YaHei" charset="-122"/>
                  <a:ea typeface="Microsoft YaHei" charset="-122"/>
                  <a:cs typeface="Microsoft YaHei" charset="-122"/>
                </a:rPr>
                <a:t>T</a:t>
              </a:r>
              <a:r>
                <a:rPr kumimoji="1" lang="zh-CN" altLang="en-US" sz="2400" dirty="0">
                  <a:solidFill>
                    <a:schemeClr val="tx1"/>
                  </a:solidFill>
                  <a:latin typeface="Microsoft YaHei" charset="-122"/>
                  <a:ea typeface="Microsoft YaHei" charset="-122"/>
                  <a:cs typeface="Microsoft YaHei" charset="-122"/>
                </a:rPr>
                <a:t>的顶点集，</a:t>
              </a:r>
              <a:r>
                <a:rPr kumimoji="1" lang="en-US" altLang="zh-CN" sz="2400" dirty="0">
                  <a:solidFill>
                    <a:schemeClr val="tx1"/>
                  </a:solidFill>
                  <a:latin typeface="Microsoft YaHei" charset="-122"/>
                  <a:ea typeface="Microsoft YaHei" charset="-122"/>
                  <a:cs typeface="Microsoft YaHei" charset="-122"/>
                </a:rPr>
                <a:t>TE</a:t>
              </a:r>
              <a:r>
                <a:rPr kumimoji="1" lang="zh-CN" altLang="en-US" sz="2400" dirty="0">
                  <a:solidFill>
                    <a:schemeClr val="tx1"/>
                  </a:solidFill>
                  <a:latin typeface="Microsoft YaHei" charset="-122"/>
                  <a:ea typeface="Microsoft YaHei" charset="-122"/>
                  <a:cs typeface="Microsoft YaHei" charset="-122"/>
                </a:rPr>
                <a:t>是</a:t>
              </a:r>
              <a:r>
                <a:rPr kumimoji="1" lang="en-US" altLang="zh-CN" sz="2400" dirty="0">
                  <a:solidFill>
                    <a:schemeClr val="tx1"/>
                  </a:solidFill>
                  <a:latin typeface="Microsoft YaHei" charset="-122"/>
                  <a:ea typeface="Microsoft YaHei" charset="-122"/>
                  <a:cs typeface="Microsoft YaHei" charset="-122"/>
                </a:rPr>
                <a:t>T</a:t>
              </a:r>
              <a:r>
                <a:rPr kumimoji="1" lang="zh-CN" altLang="en-US" sz="2400" dirty="0">
                  <a:solidFill>
                    <a:schemeClr val="tx1"/>
                  </a:solidFill>
                  <a:latin typeface="Microsoft YaHei" charset="-122"/>
                  <a:ea typeface="Microsoft YaHei" charset="-122"/>
                  <a:cs typeface="Microsoft YaHei" charset="-122"/>
                </a:rPr>
                <a:t>的边集，</a:t>
              </a:r>
              <a:r>
                <a:rPr kumimoji="1" lang="en-US" altLang="zh-CN" sz="2400" dirty="0">
                  <a:solidFill>
                    <a:schemeClr val="tx1"/>
                  </a:solidFill>
                  <a:latin typeface="Microsoft YaHei" charset="-122"/>
                  <a:ea typeface="Microsoft YaHei" charset="-122"/>
                  <a:cs typeface="Microsoft YaHei" charset="-122"/>
                </a:rPr>
                <a:t>U</a:t>
              </a:r>
              <a:r>
                <a:rPr kumimoji="1" lang="zh-CN" altLang="en-US" sz="2400" dirty="0">
                  <a:solidFill>
                    <a:schemeClr val="tx1"/>
                  </a:solidFill>
                  <a:latin typeface="Microsoft YaHei" charset="-122"/>
                  <a:ea typeface="Microsoft YaHei" charset="-122"/>
                  <a:cs typeface="Microsoft YaHei" charset="-122"/>
                </a:rPr>
                <a:t>和</a:t>
              </a:r>
              <a:r>
                <a:rPr kumimoji="1" lang="en-US" altLang="zh-CN" sz="2400" dirty="0">
                  <a:solidFill>
                    <a:schemeClr val="tx1"/>
                  </a:solidFill>
                  <a:latin typeface="Microsoft YaHei" charset="-122"/>
                  <a:ea typeface="Microsoft YaHei" charset="-122"/>
                  <a:cs typeface="Microsoft YaHei" charset="-122"/>
                </a:rPr>
                <a:t>TE</a:t>
              </a:r>
              <a:r>
                <a:rPr kumimoji="1" lang="zh-CN" altLang="en-US" sz="2400" dirty="0">
                  <a:solidFill>
                    <a:schemeClr val="tx1"/>
                  </a:solidFill>
                  <a:latin typeface="Microsoft YaHei" charset="-122"/>
                  <a:ea typeface="Microsoft YaHei" charset="-122"/>
                  <a:cs typeface="Microsoft YaHei" charset="-122"/>
                </a:rPr>
                <a:t>的初值均为</a:t>
              </a:r>
              <a:r>
                <a:rPr kumimoji="1" lang="zh-CN" altLang="en-US" sz="2400" dirty="0" smtClean="0">
                  <a:solidFill>
                    <a:schemeClr val="tx1"/>
                  </a:solidFill>
                  <a:latin typeface="Microsoft YaHei" charset="-122"/>
                  <a:ea typeface="Microsoft YaHei" charset="-122"/>
                  <a:cs typeface="Microsoft YaHei" charset="-122"/>
                </a:rPr>
                <a:t>空集</a:t>
              </a:r>
              <a:r>
                <a:rPr kumimoji="1" lang="zh-CN" altLang="en-US" sz="2400" dirty="0">
                  <a:solidFill>
                    <a:schemeClr val="tx1"/>
                  </a:solidFill>
                  <a:latin typeface="Microsoft YaHei" charset="-122"/>
                  <a:ea typeface="Microsoft YaHei" charset="-122"/>
                  <a:cs typeface="Microsoft YaHei" charset="-122"/>
                </a:rPr>
                <a:t>：</a:t>
              </a:r>
              <a:endParaRPr kumimoji="1" lang="en-US" altLang="zh-CN" sz="2400" dirty="0" smtClean="0">
                <a:solidFill>
                  <a:schemeClr val="tx1"/>
                </a:solidFill>
                <a:latin typeface="Microsoft YaHei" charset="-122"/>
                <a:ea typeface="Microsoft YaHei" charset="-122"/>
                <a:cs typeface="Microsoft YaHei" charset="-122"/>
              </a:endParaRPr>
            </a:p>
            <a:p>
              <a:pPr>
                <a:lnSpc>
                  <a:spcPct val="150000"/>
                </a:lnSpc>
              </a:pPr>
              <a:r>
                <a:rPr kumimoji="1" lang="zh-CN" altLang="en-US" sz="2400" dirty="0">
                  <a:solidFill>
                    <a:schemeClr val="tx1"/>
                  </a:solidFill>
                  <a:latin typeface="Microsoft YaHei" charset="-122"/>
                  <a:ea typeface="Microsoft YaHei" charset="-122"/>
                  <a:cs typeface="Microsoft YaHei" charset="-122"/>
                </a:rPr>
                <a:t>（</a:t>
              </a:r>
              <a:r>
                <a:rPr kumimoji="1" lang="en-US" altLang="zh-CN" sz="2400" dirty="0">
                  <a:solidFill>
                    <a:schemeClr val="tx1"/>
                  </a:solidFill>
                  <a:latin typeface="Microsoft YaHei" charset="-122"/>
                  <a:ea typeface="Microsoft YaHei" charset="-122"/>
                  <a:cs typeface="Microsoft YaHei" charset="-122"/>
                </a:rPr>
                <a:t>1</a:t>
              </a:r>
              <a:r>
                <a:rPr kumimoji="1" lang="zh-CN" altLang="en-US" sz="2400" dirty="0">
                  <a:solidFill>
                    <a:schemeClr val="tx1"/>
                  </a:solidFill>
                  <a:latin typeface="Microsoft YaHei" charset="-122"/>
                  <a:ea typeface="Microsoft YaHei" charset="-122"/>
                  <a:cs typeface="Microsoft YaHei" charset="-122"/>
                </a:rPr>
                <a:t>）首先从</a:t>
              </a:r>
              <a:r>
                <a:rPr kumimoji="1" lang="en-US" altLang="zh-CN" sz="2400" dirty="0">
                  <a:solidFill>
                    <a:schemeClr val="tx1"/>
                  </a:solidFill>
                  <a:latin typeface="Microsoft YaHei" charset="-122"/>
                  <a:ea typeface="Microsoft YaHei" charset="-122"/>
                  <a:cs typeface="Microsoft YaHei" charset="-122"/>
                </a:rPr>
                <a:t>V</a:t>
              </a:r>
              <a:r>
                <a:rPr kumimoji="1" lang="zh-CN" altLang="en-US" sz="2400" dirty="0">
                  <a:solidFill>
                    <a:schemeClr val="tx1"/>
                  </a:solidFill>
                  <a:latin typeface="Microsoft YaHei" charset="-122"/>
                  <a:ea typeface="Microsoft YaHei" charset="-122"/>
                  <a:cs typeface="Microsoft YaHei" charset="-122"/>
                </a:rPr>
                <a:t>中任取一个顶点</a:t>
              </a:r>
              <a:r>
                <a:rPr kumimoji="1" lang="en-US" altLang="zh-CN" sz="2400" dirty="0">
                  <a:solidFill>
                    <a:schemeClr val="tx1"/>
                  </a:solidFill>
                  <a:latin typeface="Microsoft YaHei" charset="-122"/>
                  <a:ea typeface="Microsoft YaHei" charset="-122"/>
                  <a:cs typeface="Microsoft YaHei" charset="-122"/>
                </a:rPr>
                <a:t>Vi</a:t>
              </a:r>
              <a:r>
                <a:rPr kumimoji="1" lang="zh-CN" altLang="en-US" sz="2400" dirty="0">
                  <a:solidFill>
                    <a:schemeClr val="tx1"/>
                  </a:solidFill>
                  <a:latin typeface="Microsoft YaHei" charset="-122"/>
                  <a:ea typeface="Microsoft YaHei" charset="-122"/>
                  <a:cs typeface="Microsoft YaHei" charset="-122"/>
                </a:rPr>
                <a:t>，并将它并入</a:t>
              </a:r>
              <a:r>
                <a:rPr kumimoji="1" lang="en-US" altLang="zh-CN" sz="2400" dirty="0">
                  <a:solidFill>
                    <a:schemeClr val="tx1"/>
                  </a:solidFill>
                  <a:latin typeface="Microsoft YaHei" charset="-122"/>
                  <a:ea typeface="Microsoft YaHei" charset="-122"/>
                  <a:cs typeface="Microsoft YaHei" charset="-122"/>
                </a:rPr>
                <a:t>U</a:t>
              </a:r>
              <a:r>
                <a:rPr kumimoji="1" lang="zh-CN" altLang="en-US" sz="2400" dirty="0">
                  <a:solidFill>
                    <a:schemeClr val="tx1"/>
                  </a:solidFill>
                  <a:latin typeface="Microsoft YaHei" charset="-122"/>
                  <a:ea typeface="Microsoft YaHei" charset="-122"/>
                  <a:cs typeface="Microsoft YaHei" charset="-122"/>
                </a:rPr>
                <a:t>中；</a:t>
              </a:r>
            </a:p>
            <a:p>
              <a:pPr>
                <a:lnSpc>
                  <a:spcPct val="150000"/>
                </a:lnSpc>
              </a:pPr>
              <a:r>
                <a:rPr kumimoji="1" lang="zh-CN" altLang="en-US" sz="2400" dirty="0" smtClean="0">
                  <a:solidFill>
                    <a:schemeClr val="tx1"/>
                  </a:solidFill>
                  <a:latin typeface="Microsoft YaHei" charset="-122"/>
                  <a:ea typeface="Microsoft YaHei" charset="-122"/>
                  <a:cs typeface="Microsoft YaHei" charset="-122"/>
                </a:rPr>
                <a:t>（</a:t>
              </a:r>
              <a:r>
                <a:rPr kumimoji="1" lang="en-US" altLang="zh-CN" sz="2400" dirty="0">
                  <a:solidFill>
                    <a:schemeClr val="tx1"/>
                  </a:solidFill>
                  <a:latin typeface="Microsoft YaHei" charset="-122"/>
                  <a:ea typeface="Microsoft YaHei" charset="-122"/>
                  <a:cs typeface="Microsoft YaHei" charset="-122"/>
                </a:rPr>
                <a:t>2</a:t>
              </a:r>
              <a:r>
                <a:rPr kumimoji="1" lang="zh-CN" altLang="en-US" sz="2400" dirty="0">
                  <a:solidFill>
                    <a:schemeClr val="tx1"/>
                  </a:solidFill>
                  <a:latin typeface="Microsoft YaHei" charset="-122"/>
                  <a:ea typeface="Microsoft YaHei" charset="-122"/>
                  <a:cs typeface="Microsoft YaHei" charset="-122"/>
                </a:rPr>
                <a:t>）</a:t>
              </a:r>
              <a:r>
                <a:rPr kumimoji="1" lang="zh-CN" altLang="en-US" sz="2400" dirty="0" smtClean="0">
                  <a:solidFill>
                    <a:schemeClr val="tx1"/>
                  </a:solidFill>
                  <a:latin typeface="Microsoft YaHei" charset="-122"/>
                  <a:ea typeface="Microsoft YaHei" charset="-122"/>
                  <a:cs typeface="Microsoft YaHei" charset="-122"/>
                </a:rPr>
                <a:t>从所有满足一</a:t>
              </a:r>
              <a:r>
                <a:rPr kumimoji="1" lang="zh-CN" altLang="en-US" sz="2400" dirty="0">
                  <a:solidFill>
                    <a:schemeClr val="tx1"/>
                  </a:solidFill>
                  <a:latin typeface="Microsoft YaHei" charset="-122"/>
                  <a:ea typeface="Microsoft YaHei" charset="-122"/>
                  <a:cs typeface="Microsoft YaHei" charset="-122"/>
                </a:rPr>
                <a:t>个端点在</a:t>
              </a:r>
              <a:r>
                <a:rPr kumimoji="1" lang="en-US" altLang="zh-CN" sz="2400" dirty="0">
                  <a:solidFill>
                    <a:schemeClr val="tx1"/>
                  </a:solidFill>
                  <a:latin typeface="Microsoft YaHei" charset="-122"/>
                  <a:ea typeface="Microsoft YaHei" charset="-122"/>
                  <a:cs typeface="Microsoft YaHei" charset="-122"/>
                </a:rPr>
                <a:t>T</a:t>
              </a:r>
              <a:r>
                <a:rPr kumimoji="1" lang="zh-CN" altLang="en-US" sz="2400" dirty="0">
                  <a:solidFill>
                    <a:schemeClr val="tx1"/>
                  </a:solidFill>
                  <a:latin typeface="Microsoft YaHei" charset="-122"/>
                  <a:ea typeface="Microsoft YaHei" charset="-122"/>
                  <a:cs typeface="Microsoft YaHei" charset="-122"/>
                </a:rPr>
                <a:t>中，另一个端点在</a:t>
              </a:r>
              <a:r>
                <a:rPr kumimoji="1" lang="en-US" altLang="zh-CN" sz="2400" dirty="0">
                  <a:solidFill>
                    <a:schemeClr val="tx1"/>
                  </a:solidFill>
                  <a:latin typeface="Microsoft YaHei" charset="-122"/>
                  <a:ea typeface="Microsoft YaHei" charset="-122"/>
                  <a:cs typeface="Microsoft YaHei" charset="-122"/>
                </a:rPr>
                <a:t>T</a:t>
              </a:r>
              <a:r>
                <a:rPr kumimoji="1" lang="zh-CN" altLang="en-US" sz="2400" dirty="0">
                  <a:solidFill>
                    <a:schemeClr val="tx1"/>
                  </a:solidFill>
                  <a:latin typeface="Microsoft YaHei" charset="-122"/>
                  <a:ea typeface="Microsoft YaHei" charset="-122"/>
                  <a:cs typeface="Microsoft YaHei" charset="-122"/>
                </a:rPr>
                <a:t>外的边中，找一条最短边</a:t>
              </a:r>
              <a:r>
                <a:rPr kumimoji="1" lang="en-US" altLang="zh-CN" sz="2400" dirty="0">
                  <a:solidFill>
                    <a:schemeClr val="tx1"/>
                  </a:solidFill>
                  <a:latin typeface="Microsoft YaHei" charset="-122"/>
                  <a:ea typeface="Microsoft YaHei" charset="-122"/>
                  <a:cs typeface="Microsoft YaHei" charset="-122"/>
                </a:rPr>
                <a:t>(</a:t>
              </a:r>
              <a:r>
                <a:rPr kumimoji="1" lang="en-US" altLang="zh-CN" sz="2400" dirty="0" err="1">
                  <a:solidFill>
                    <a:schemeClr val="tx1"/>
                  </a:solidFill>
                  <a:latin typeface="Microsoft YaHei" charset="-122"/>
                  <a:ea typeface="Microsoft YaHei" charset="-122"/>
                  <a:cs typeface="Microsoft YaHei" charset="-122"/>
                </a:rPr>
                <a:t>i,j</a:t>
              </a:r>
              <a:r>
                <a:rPr kumimoji="1" lang="en-US" altLang="zh-CN" sz="2400" dirty="0">
                  <a:solidFill>
                    <a:schemeClr val="tx1"/>
                  </a:solidFill>
                  <a:latin typeface="Microsoft YaHei" charset="-122"/>
                  <a:ea typeface="Microsoft YaHei" charset="-122"/>
                  <a:cs typeface="Microsoft YaHei" charset="-122"/>
                </a:rPr>
                <a:t>)</a:t>
              </a:r>
              <a:r>
                <a:rPr kumimoji="1" lang="zh-CN" altLang="en-US" sz="2400" dirty="0" smtClean="0">
                  <a:solidFill>
                    <a:schemeClr val="tx1"/>
                  </a:solidFill>
                  <a:latin typeface="Microsoft YaHei" charset="-122"/>
                  <a:ea typeface="Microsoft YaHei" charset="-122"/>
                  <a:cs typeface="Microsoft YaHei" charset="-122"/>
                </a:rPr>
                <a:t>；</a:t>
              </a:r>
              <a:endParaRPr kumimoji="1" lang="en-US" altLang="zh-CN" sz="2400" dirty="0" smtClean="0">
                <a:solidFill>
                  <a:schemeClr val="tx1"/>
                </a:solidFill>
                <a:latin typeface="Microsoft YaHei" charset="-122"/>
                <a:ea typeface="Microsoft YaHei" charset="-122"/>
                <a:cs typeface="Microsoft YaHei" charset="-122"/>
              </a:endParaRPr>
            </a:p>
            <a:p>
              <a:pPr>
                <a:lnSpc>
                  <a:spcPct val="150000"/>
                </a:lnSpc>
              </a:pPr>
              <a:r>
                <a:rPr kumimoji="1" lang="zh-CN" altLang="en-US" sz="2400" dirty="0">
                  <a:solidFill>
                    <a:schemeClr val="tx1"/>
                  </a:solidFill>
                  <a:latin typeface="Microsoft YaHei" charset="-122"/>
                  <a:ea typeface="Microsoft YaHei" charset="-122"/>
                  <a:cs typeface="Microsoft YaHei" charset="-122"/>
                </a:rPr>
                <a:t>（</a:t>
              </a:r>
              <a:r>
                <a:rPr kumimoji="1" lang="en-US" altLang="zh-CN" sz="2400" dirty="0">
                  <a:solidFill>
                    <a:schemeClr val="tx1"/>
                  </a:solidFill>
                  <a:latin typeface="Microsoft YaHei" charset="-122"/>
                  <a:ea typeface="Microsoft YaHei" charset="-122"/>
                  <a:cs typeface="Microsoft YaHei" charset="-122"/>
                </a:rPr>
                <a:t>3</a:t>
              </a:r>
              <a:r>
                <a:rPr kumimoji="1" lang="zh-CN" altLang="en-US" sz="2400" dirty="0">
                  <a:solidFill>
                    <a:schemeClr val="tx1"/>
                  </a:solidFill>
                  <a:latin typeface="Microsoft YaHei" charset="-122"/>
                  <a:ea typeface="Microsoft YaHei" charset="-122"/>
                  <a:cs typeface="Microsoft YaHei" charset="-122"/>
                </a:rPr>
                <a:t>）将该边</a:t>
              </a:r>
              <a:r>
                <a:rPr kumimoji="1" lang="en-US" altLang="zh-CN" sz="2400" dirty="0">
                  <a:solidFill>
                    <a:schemeClr val="tx1"/>
                  </a:solidFill>
                  <a:latin typeface="Microsoft YaHei" charset="-122"/>
                  <a:ea typeface="Microsoft YaHei" charset="-122"/>
                  <a:cs typeface="Microsoft YaHei" charset="-122"/>
                </a:rPr>
                <a:t>(</a:t>
              </a:r>
              <a:r>
                <a:rPr kumimoji="1" lang="en-US" altLang="zh-CN" sz="2400" dirty="0" err="1">
                  <a:solidFill>
                    <a:schemeClr val="tx1"/>
                  </a:solidFill>
                  <a:latin typeface="Microsoft YaHei" charset="-122"/>
                  <a:ea typeface="Microsoft YaHei" charset="-122"/>
                  <a:cs typeface="Microsoft YaHei" charset="-122"/>
                </a:rPr>
                <a:t>i,j</a:t>
              </a:r>
              <a:r>
                <a:rPr kumimoji="1" lang="en-US" altLang="zh-CN" sz="2400" dirty="0">
                  <a:solidFill>
                    <a:schemeClr val="tx1"/>
                  </a:solidFill>
                  <a:latin typeface="Microsoft YaHei" charset="-122"/>
                  <a:ea typeface="Microsoft YaHei" charset="-122"/>
                  <a:cs typeface="Microsoft YaHei" charset="-122"/>
                </a:rPr>
                <a:t>)</a:t>
              </a:r>
              <a:r>
                <a:rPr kumimoji="1" lang="zh-CN" altLang="en-US" sz="2400" dirty="0">
                  <a:solidFill>
                    <a:schemeClr val="tx1"/>
                  </a:solidFill>
                  <a:latin typeface="Microsoft YaHei" charset="-122"/>
                  <a:ea typeface="Microsoft YaHei" charset="-122"/>
                  <a:cs typeface="Microsoft YaHei" charset="-122"/>
                </a:rPr>
                <a:t>和端点</a:t>
              </a:r>
              <a:r>
                <a:rPr kumimoji="1" lang="en-US" altLang="zh-CN" sz="2400" dirty="0">
                  <a:solidFill>
                    <a:schemeClr val="tx1"/>
                  </a:solidFill>
                  <a:latin typeface="Microsoft YaHei" charset="-122"/>
                  <a:ea typeface="Microsoft YaHei" charset="-122"/>
                  <a:cs typeface="Microsoft YaHei" charset="-122"/>
                </a:rPr>
                <a:t>j</a:t>
              </a:r>
              <a:r>
                <a:rPr kumimoji="1" lang="zh-CN" altLang="en-US" sz="2400" dirty="0">
                  <a:solidFill>
                    <a:schemeClr val="tx1"/>
                  </a:solidFill>
                  <a:latin typeface="Microsoft YaHei" charset="-122"/>
                  <a:ea typeface="Microsoft YaHei" charset="-122"/>
                  <a:cs typeface="Microsoft YaHei" charset="-122"/>
                </a:rPr>
                <a:t>并入</a:t>
              </a:r>
              <a:r>
                <a:rPr kumimoji="1" lang="en-US" altLang="zh-CN" sz="2400" dirty="0">
                  <a:solidFill>
                    <a:schemeClr val="tx1"/>
                  </a:solidFill>
                  <a:latin typeface="Microsoft YaHei" charset="-122"/>
                  <a:ea typeface="Microsoft YaHei" charset="-122"/>
                  <a:cs typeface="Microsoft YaHei" charset="-122"/>
                </a:rPr>
                <a:t>T</a:t>
              </a:r>
              <a:r>
                <a:rPr kumimoji="1" lang="zh-CN" altLang="en-US" sz="2400" dirty="0">
                  <a:solidFill>
                    <a:schemeClr val="tx1"/>
                  </a:solidFill>
                  <a:latin typeface="Microsoft YaHei" charset="-122"/>
                  <a:ea typeface="Microsoft YaHei" charset="-122"/>
                  <a:cs typeface="Microsoft YaHei" charset="-122"/>
                </a:rPr>
                <a:t>的边集</a:t>
              </a:r>
              <a:r>
                <a:rPr kumimoji="1" lang="en-US" altLang="zh-CN" sz="2400" dirty="0">
                  <a:solidFill>
                    <a:schemeClr val="tx1"/>
                  </a:solidFill>
                  <a:latin typeface="Microsoft YaHei" charset="-122"/>
                  <a:ea typeface="Microsoft YaHei" charset="-122"/>
                  <a:cs typeface="Microsoft YaHei" charset="-122"/>
                </a:rPr>
                <a:t>TE</a:t>
              </a:r>
              <a:r>
                <a:rPr kumimoji="1" lang="zh-CN" altLang="en-US" sz="2400" dirty="0">
                  <a:solidFill>
                    <a:schemeClr val="tx1"/>
                  </a:solidFill>
                  <a:latin typeface="Microsoft YaHei" charset="-122"/>
                  <a:ea typeface="Microsoft YaHei" charset="-122"/>
                  <a:cs typeface="Microsoft YaHei" charset="-122"/>
                </a:rPr>
                <a:t>和顶点集</a:t>
              </a:r>
              <a:r>
                <a:rPr kumimoji="1" lang="en-US" altLang="zh-CN" sz="2400" dirty="0">
                  <a:solidFill>
                    <a:schemeClr val="tx1"/>
                  </a:solidFill>
                  <a:latin typeface="Microsoft YaHei" charset="-122"/>
                  <a:ea typeface="Microsoft YaHei" charset="-122"/>
                  <a:cs typeface="Microsoft YaHei" charset="-122"/>
                </a:rPr>
                <a:t>U</a:t>
              </a:r>
              <a:r>
                <a:rPr kumimoji="1" lang="zh-CN" altLang="en-US" sz="2400" dirty="0" smtClean="0">
                  <a:solidFill>
                    <a:schemeClr val="tx1"/>
                  </a:solidFill>
                  <a:latin typeface="Microsoft YaHei" charset="-122"/>
                  <a:ea typeface="Microsoft YaHei" charset="-122"/>
                  <a:cs typeface="Microsoft YaHei" charset="-122"/>
                </a:rPr>
                <a:t>；</a:t>
              </a:r>
              <a:endParaRPr kumimoji="1" lang="en-US" altLang="zh-CN" sz="2400" dirty="0" smtClean="0">
                <a:solidFill>
                  <a:schemeClr val="tx1"/>
                </a:solidFill>
                <a:latin typeface="Microsoft YaHei" charset="-122"/>
                <a:ea typeface="Microsoft YaHei" charset="-122"/>
                <a:cs typeface="Microsoft YaHei" charset="-122"/>
              </a:endParaRPr>
            </a:p>
            <a:p>
              <a:pPr>
                <a:lnSpc>
                  <a:spcPct val="150000"/>
                </a:lnSpc>
              </a:pPr>
              <a:r>
                <a:rPr kumimoji="1" lang="zh-CN" altLang="en-US" sz="2400" dirty="0">
                  <a:solidFill>
                    <a:schemeClr val="tx1"/>
                  </a:solidFill>
                  <a:latin typeface="Microsoft YaHei" charset="-122"/>
                  <a:ea typeface="Microsoft YaHei" charset="-122"/>
                  <a:cs typeface="Microsoft YaHei" charset="-122"/>
                </a:rPr>
                <a:t>（</a:t>
              </a:r>
              <a:r>
                <a:rPr kumimoji="1" lang="en-US" altLang="zh-CN" sz="2400" dirty="0">
                  <a:solidFill>
                    <a:schemeClr val="tx1"/>
                  </a:solidFill>
                  <a:latin typeface="Microsoft YaHei" charset="-122"/>
                  <a:ea typeface="Microsoft YaHei" charset="-122"/>
                  <a:cs typeface="Microsoft YaHei" charset="-122"/>
                </a:rPr>
                <a:t>4</a:t>
              </a:r>
              <a:r>
                <a:rPr kumimoji="1" lang="zh-CN" altLang="en-US" sz="2400" dirty="0">
                  <a:solidFill>
                    <a:schemeClr val="tx1"/>
                  </a:solidFill>
                  <a:latin typeface="Microsoft YaHei" charset="-122"/>
                  <a:ea typeface="Microsoft YaHei" charset="-122"/>
                  <a:cs typeface="Microsoft YaHei" charset="-122"/>
                </a:rPr>
                <a:t>）重复上述</a:t>
              </a:r>
              <a:r>
                <a:rPr kumimoji="1" lang="zh-CN" altLang="en-US" sz="2400" dirty="0" smtClean="0">
                  <a:solidFill>
                    <a:schemeClr val="tx1"/>
                  </a:solidFill>
                  <a:latin typeface="Microsoft YaHei" charset="-122"/>
                  <a:ea typeface="Microsoft YaHei" charset="-122"/>
                  <a:cs typeface="Microsoft YaHei" charset="-122"/>
                </a:rPr>
                <a:t>过程，直至</a:t>
              </a:r>
              <a:r>
                <a:rPr kumimoji="1" lang="en-US" altLang="zh-CN" sz="2400" dirty="0" smtClean="0">
                  <a:solidFill>
                    <a:schemeClr val="tx1"/>
                  </a:solidFill>
                  <a:latin typeface="Microsoft YaHei" charset="-122"/>
                  <a:ea typeface="Microsoft YaHei" charset="-122"/>
                  <a:cs typeface="Microsoft YaHei" charset="-122"/>
                </a:rPr>
                <a:t>U=V</a:t>
              </a:r>
              <a:r>
                <a:rPr kumimoji="1" lang="zh-CN" altLang="en-US" sz="2400" dirty="0" smtClean="0">
                  <a:solidFill>
                    <a:schemeClr val="tx1"/>
                  </a:solidFill>
                  <a:latin typeface="Microsoft YaHei" charset="-122"/>
                  <a:ea typeface="Microsoft YaHei" charset="-122"/>
                  <a:cs typeface="Microsoft YaHei" charset="-122"/>
                </a:rPr>
                <a:t>。</a:t>
              </a:r>
              <a:endParaRPr kumimoji="1" lang="zh-CN" altLang="en-US" sz="2400" dirty="0">
                <a:solidFill>
                  <a:schemeClr val="tx1"/>
                </a:solidFill>
                <a:latin typeface="Microsoft YaHei" charset="-122"/>
                <a:ea typeface="Microsoft YaHei" charset="-122"/>
                <a:cs typeface="Microsoft YaHei" charset="-122"/>
              </a:endParaRPr>
            </a:p>
            <a:p>
              <a:pPr>
                <a:lnSpc>
                  <a:spcPct val="150000"/>
                </a:lnSpc>
              </a:pPr>
              <a:endParaRPr kumimoji="1" lang="zh-CN" altLang="en-US" sz="2400" dirty="0">
                <a:solidFill>
                  <a:schemeClr val="tx1"/>
                </a:solidFill>
                <a:latin typeface="Microsoft YaHei" charset="-122"/>
                <a:ea typeface="Microsoft YaHei" charset="-122"/>
                <a:cs typeface="Microsoft YaHei" charset="-122"/>
              </a:endParaRPr>
            </a:p>
            <a:p>
              <a:pPr>
                <a:lnSpc>
                  <a:spcPct val="150000"/>
                </a:lnSpc>
              </a:pPr>
              <a:r>
                <a:rPr kumimoji="1" lang="zh-CN" altLang="en-US" sz="2400" dirty="0" smtClean="0">
                  <a:solidFill>
                    <a:schemeClr val="tx1"/>
                  </a:solidFill>
                  <a:latin typeface="Microsoft YaHei" charset="-122"/>
                  <a:ea typeface="Microsoft YaHei" charset="-122"/>
                  <a:cs typeface="Microsoft YaHei" charset="-122"/>
                </a:rPr>
                <a:t> </a:t>
              </a:r>
              <a:endParaRPr kumimoji="1" lang="zh-CN" altLang="en-US" sz="2400" dirty="0">
                <a:solidFill>
                  <a:schemeClr val="tx1"/>
                </a:solidFill>
                <a:latin typeface="Microsoft YaHei" charset="-122"/>
                <a:ea typeface="Microsoft YaHei" charset="-122"/>
                <a:cs typeface="Microsoft YaHei" charset="-122"/>
              </a:endParaRPr>
            </a:p>
          </p:txBody>
        </p:sp>
      </p:grpSp>
      <p:sp>
        <p:nvSpPr>
          <p:cNvPr id="3" name="框架 2"/>
          <p:cNvSpPr/>
          <p:nvPr/>
        </p:nvSpPr>
        <p:spPr>
          <a:xfrm>
            <a:off x="1382" y="3861048"/>
            <a:ext cx="9036496" cy="1224136"/>
          </a:xfrm>
          <a:prstGeom prst="frame">
            <a:avLst>
              <a:gd name="adj1" fmla="val 2799"/>
            </a:avLst>
          </a:prstGeom>
          <a:solidFill>
            <a:srgbClr val="F71903"/>
          </a:solidFill>
          <a:ln>
            <a:solidFill>
              <a:srgbClr val="F719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233928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a:t>
            </a:r>
            <a:r>
              <a:rPr kumimoji="1" lang="zh-CN" altLang="en-US" dirty="0"/>
              <a:t> 普里姆</a:t>
            </a:r>
            <a:r>
              <a:rPr kumimoji="1" lang="en-US" altLang="zh-CN" dirty="0"/>
              <a:t>(Prim)</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smtClean="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9" name="组 8"/>
          <p:cNvGrpSpPr/>
          <p:nvPr/>
        </p:nvGrpSpPr>
        <p:grpSpPr>
          <a:xfrm>
            <a:off x="373746" y="1124744"/>
            <a:ext cx="8357657" cy="720080"/>
            <a:chOff x="249101" y="2780928"/>
            <a:chExt cx="8357657" cy="720080"/>
          </a:xfrm>
        </p:grpSpPr>
        <p:sp>
          <p:nvSpPr>
            <p:cNvPr id="10" name="Rounded Rectangle 2"/>
            <p:cNvSpPr/>
            <p:nvPr/>
          </p:nvSpPr>
          <p:spPr>
            <a:xfrm>
              <a:off x="249101" y="2780928"/>
              <a:ext cx="503999" cy="503999"/>
            </a:xfrm>
            <a:prstGeom prst="round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a:t>
              </a:r>
              <a:endParaRPr lang="en-US" sz="2400" dirty="0">
                <a:solidFill>
                  <a:prstClr val="white"/>
                </a:solidFill>
                <a:latin typeface="Microsoft YaHei" charset="-122"/>
                <a:ea typeface="Microsoft YaHei" charset="-122"/>
                <a:cs typeface="Microsoft YaHei" charset="-122"/>
              </a:endParaRPr>
            </a:p>
          </p:txBody>
        </p:sp>
        <p:sp>
          <p:nvSpPr>
            <p:cNvPr id="12" name="对角圆角矩形 11"/>
            <p:cNvSpPr/>
            <p:nvPr/>
          </p:nvSpPr>
          <p:spPr>
            <a:xfrm>
              <a:off x="910549" y="2780928"/>
              <a:ext cx="7696209" cy="720080"/>
            </a:xfrm>
            <a:prstGeom prst="round2DiagRect">
              <a:avLst>
                <a:gd name="adj1" fmla="val 6823"/>
                <a:gd name="adj2" fmla="val 0"/>
              </a:avLst>
            </a:prstGeom>
            <a:solidFill>
              <a:srgbClr val="D1D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smtClean="0">
                  <a:solidFill>
                    <a:srgbClr val="0070C0"/>
                  </a:solidFill>
                  <a:latin typeface="Microsoft YaHei" charset="-122"/>
                  <a:ea typeface="Microsoft YaHei" charset="-122"/>
                  <a:cs typeface="Microsoft YaHei" charset="-122"/>
                </a:rPr>
                <a:t>如何从连接</a:t>
              </a:r>
              <a:r>
                <a:rPr kumimoji="1" lang="en-US" altLang="zh-CN" sz="2400" dirty="0" smtClean="0">
                  <a:solidFill>
                    <a:srgbClr val="0070C0"/>
                  </a:solidFill>
                  <a:latin typeface="Microsoft YaHei" charset="-122"/>
                  <a:ea typeface="Microsoft YaHei" charset="-122"/>
                  <a:cs typeface="Microsoft YaHei" charset="-122"/>
                </a:rPr>
                <a:t>T</a:t>
              </a:r>
              <a:r>
                <a:rPr kumimoji="1" lang="zh-CN" altLang="en-US" sz="2400" dirty="0" smtClean="0">
                  <a:solidFill>
                    <a:srgbClr val="0070C0"/>
                  </a:solidFill>
                  <a:latin typeface="Microsoft YaHei" charset="-122"/>
                  <a:ea typeface="Microsoft YaHei" charset="-122"/>
                  <a:cs typeface="Microsoft YaHei" charset="-122"/>
                </a:rPr>
                <a:t>内和</a:t>
              </a:r>
              <a:r>
                <a:rPr kumimoji="1" lang="en-US" altLang="zh-CN" sz="2400" dirty="0" smtClean="0">
                  <a:solidFill>
                    <a:srgbClr val="0070C0"/>
                  </a:solidFill>
                  <a:latin typeface="Microsoft YaHei" charset="-122"/>
                  <a:ea typeface="Microsoft YaHei" charset="-122"/>
                  <a:cs typeface="Microsoft YaHei" charset="-122"/>
                </a:rPr>
                <a:t>T</a:t>
              </a:r>
              <a:r>
                <a:rPr kumimoji="1" lang="zh-CN" altLang="en-US" sz="2400" dirty="0" smtClean="0">
                  <a:solidFill>
                    <a:srgbClr val="0070C0"/>
                  </a:solidFill>
                  <a:latin typeface="Microsoft YaHei" charset="-122"/>
                  <a:ea typeface="Microsoft YaHei" charset="-122"/>
                  <a:cs typeface="Microsoft YaHei" charset="-122"/>
                </a:rPr>
                <a:t>外结点的边中选取最短的？</a:t>
              </a:r>
              <a:endParaRPr kumimoji="1" lang="zh-CN" altLang="en-US" sz="2400" dirty="0">
                <a:solidFill>
                  <a:srgbClr val="0070C0"/>
                </a:solidFill>
                <a:latin typeface="Microsoft YaHei" charset="-122"/>
                <a:ea typeface="Microsoft YaHei" charset="-122"/>
                <a:cs typeface="Microsoft YaHei" charset="-122"/>
              </a:endParaRPr>
            </a:p>
          </p:txBody>
        </p:sp>
      </p:grpSp>
      <p:sp>
        <p:nvSpPr>
          <p:cNvPr id="15" name="文本框 14"/>
          <p:cNvSpPr txBox="1"/>
          <p:nvPr/>
        </p:nvSpPr>
        <p:spPr>
          <a:xfrm>
            <a:off x="656170" y="2081974"/>
            <a:ext cx="8081950" cy="978729"/>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dirty="0" smtClean="0">
                <a:latin typeface="Microsoft YaHei" charset="-122"/>
                <a:ea typeface="Microsoft YaHei" charset="-122"/>
                <a:cs typeface="Microsoft YaHei" charset="-122"/>
              </a:rPr>
              <a:t>在第</a:t>
            </a:r>
            <a:r>
              <a:rPr lang="en-US" altLang="zh-CN" sz="2400" dirty="0" smtClean="0">
                <a:latin typeface="Microsoft YaHei" charset="-122"/>
                <a:ea typeface="Microsoft YaHei" charset="-122"/>
                <a:cs typeface="Microsoft YaHei" charset="-122"/>
              </a:rPr>
              <a:t>k</a:t>
            </a:r>
            <a:r>
              <a:rPr lang="zh-CN" altLang="en-US" sz="2400" dirty="0" smtClean="0">
                <a:latin typeface="Microsoft YaHei" charset="-122"/>
                <a:ea typeface="Microsoft YaHei" charset="-122"/>
                <a:cs typeface="Microsoft YaHei" charset="-122"/>
              </a:rPr>
              <a:t>次，</a:t>
            </a:r>
            <a:r>
              <a:rPr lang="en-US" altLang="zh-CN" sz="2400" dirty="0" smtClean="0">
                <a:latin typeface="Microsoft YaHei" charset="-122"/>
                <a:ea typeface="Microsoft YaHei" charset="-122"/>
                <a:cs typeface="Microsoft YaHei" charset="-122"/>
              </a:rPr>
              <a:t>T</a:t>
            </a:r>
            <a:r>
              <a:rPr lang="zh-CN" altLang="en-US" sz="2400" dirty="0" smtClean="0">
                <a:latin typeface="Microsoft YaHei" charset="-122"/>
                <a:ea typeface="Microsoft YaHei" charset="-122"/>
                <a:cs typeface="Microsoft YaHei" charset="-122"/>
              </a:rPr>
              <a:t>中包含</a:t>
            </a:r>
            <a:r>
              <a:rPr lang="en-US" altLang="zh-CN" sz="2400" dirty="0" smtClean="0">
                <a:latin typeface="Microsoft YaHei" charset="-122"/>
                <a:ea typeface="Microsoft YaHei" charset="-122"/>
                <a:cs typeface="Microsoft YaHei" charset="-122"/>
              </a:rPr>
              <a:t>k</a:t>
            </a:r>
            <a:r>
              <a:rPr lang="zh-CN" altLang="en-US" sz="2400" dirty="0" smtClean="0">
                <a:latin typeface="Microsoft YaHei" charset="-122"/>
                <a:ea typeface="Microsoft YaHei" charset="-122"/>
                <a:cs typeface="Microsoft YaHei" charset="-122"/>
              </a:rPr>
              <a:t>个顶点，</a:t>
            </a:r>
            <a:r>
              <a:rPr lang="en-US" altLang="zh-CN" sz="2400" dirty="0" smtClean="0">
                <a:latin typeface="Microsoft YaHei" charset="-122"/>
                <a:ea typeface="Microsoft YaHei" charset="-122"/>
                <a:cs typeface="Microsoft YaHei" charset="-122"/>
              </a:rPr>
              <a:t>T</a:t>
            </a:r>
            <a:r>
              <a:rPr lang="zh-CN" altLang="en-US" sz="2400" dirty="0" smtClean="0">
                <a:latin typeface="Microsoft YaHei" charset="-122"/>
                <a:ea typeface="Microsoft YaHei" charset="-122"/>
                <a:cs typeface="Microsoft YaHei" charset="-122"/>
              </a:rPr>
              <a:t>外包含</a:t>
            </a:r>
            <a:r>
              <a:rPr lang="en-US" altLang="zh-CN" sz="2400" dirty="0" smtClean="0">
                <a:latin typeface="Microsoft YaHei" charset="-122"/>
                <a:ea typeface="Microsoft YaHei" charset="-122"/>
                <a:cs typeface="Microsoft YaHei" charset="-122"/>
              </a:rPr>
              <a:t>n-k</a:t>
            </a:r>
            <a:r>
              <a:rPr lang="zh-CN" altLang="en-US" sz="2400" dirty="0" smtClean="0">
                <a:latin typeface="Microsoft YaHei" charset="-122"/>
                <a:ea typeface="Microsoft YaHei" charset="-122"/>
                <a:cs typeface="Microsoft YaHei" charset="-122"/>
              </a:rPr>
              <a:t>个顶点，则查找最短边的时间复杂度为</a:t>
            </a:r>
            <a:r>
              <a:rPr lang="en-US" altLang="zh-CN" sz="2400" dirty="0" smtClean="0">
                <a:latin typeface="Microsoft YaHei" charset="-122"/>
                <a:ea typeface="Microsoft YaHei" charset="-122"/>
                <a:cs typeface="Microsoft YaHei" charset="-122"/>
              </a:rPr>
              <a:t>O(k(n-k))</a:t>
            </a:r>
            <a:endParaRPr lang="zh-CN" altLang="en-US" sz="2400" dirty="0">
              <a:latin typeface="Microsoft YaHei" charset="-122"/>
              <a:ea typeface="Microsoft YaHei" charset="-122"/>
              <a:cs typeface="Microsoft YaHei" charset="-122"/>
            </a:endParaRPr>
          </a:p>
        </p:txBody>
      </p:sp>
      <p:sp>
        <p:nvSpPr>
          <p:cNvPr id="16" name="文本框 15"/>
          <p:cNvSpPr txBox="1"/>
          <p:nvPr/>
        </p:nvSpPr>
        <p:spPr>
          <a:xfrm>
            <a:off x="656170" y="3140968"/>
            <a:ext cx="8081950" cy="3637919"/>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dirty="0" smtClean="0">
                <a:latin typeface="Microsoft YaHei" charset="-122"/>
                <a:ea typeface="Microsoft YaHei" charset="-122"/>
                <a:cs typeface="Microsoft YaHei" charset="-122"/>
              </a:rPr>
              <a:t>优化方法：</a:t>
            </a:r>
            <a:endParaRPr lang="en-US" altLang="zh-CN" sz="2400" dirty="0" smtClean="0">
              <a:latin typeface="Microsoft YaHei" charset="-122"/>
              <a:ea typeface="Microsoft YaHei" charset="-122"/>
              <a:cs typeface="Microsoft YaHei" charset="-122"/>
            </a:endParaRPr>
          </a:p>
          <a:p>
            <a:pPr marL="800100" lvl="1" indent="-342900">
              <a:lnSpc>
                <a:spcPct val="120000"/>
              </a:lnSpc>
              <a:buSzPct val="86000"/>
              <a:buFont typeface="AppleColorEmoji" charset="0"/>
              <a:buChar char="🌔"/>
            </a:pPr>
            <a:r>
              <a:rPr lang="zh-CN" altLang="en-US" sz="2400" dirty="0" smtClean="0">
                <a:latin typeface="Microsoft YaHei" charset="-122"/>
                <a:ea typeface="Microsoft YaHei" charset="-122"/>
                <a:cs typeface="Microsoft YaHei" charset="-122"/>
              </a:rPr>
              <a:t>在第</a:t>
            </a:r>
            <a:r>
              <a:rPr lang="en-US" altLang="zh-CN" sz="2400" dirty="0" smtClean="0">
                <a:latin typeface="Microsoft YaHei" charset="-122"/>
                <a:ea typeface="Microsoft YaHei" charset="-122"/>
                <a:cs typeface="Microsoft YaHei" charset="-122"/>
              </a:rPr>
              <a:t>k-1</a:t>
            </a:r>
            <a:r>
              <a:rPr lang="zh-CN" altLang="en-US" sz="2400" dirty="0" smtClean="0">
                <a:latin typeface="Microsoft YaHei" charset="-122"/>
                <a:ea typeface="Microsoft YaHei" charset="-122"/>
                <a:cs typeface="Microsoft YaHei" charset="-122"/>
              </a:rPr>
              <a:t>次，已经记录了</a:t>
            </a:r>
            <a:r>
              <a:rPr lang="en-US" altLang="zh-CN" sz="2400" dirty="0" smtClean="0">
                <a:latin typeface="Microsoft YaHei" charset="-122"/>
                <a:ea typeface="Microsoft YaHei" charset="-122"/>
                <a:cs typeface="Microsoft YaHei" charset="-122"/>
              </a:rPr>
              <a:t>T</a:t>
            </a:r>
            <a:r>
              <a:rPr lang="zh-CN" altLang="en-US" sz="2400" dirty="0" smtClean="0">
                <a:latin typeface="Microsoft YaHei" charset="-122"/>
                <a:ea typeface="Microsoft YaHei" charset="-122"/>
                <a:cs typeface="Microsoft YaHei" charset="-122"/>
              </a:rPr>
              <a:t>中到</a:t>
            </a:r>
            <a:r>
              <a:rPr lang="en-US" altLang="zh-CN" sz="2400" dirty="0" smtClean="0">
                <a:latin typeface="Microsoft YaHei" charset="-122"/>
                <a:ea typeface="Microsoft YaHei" charset="-122"/>
                <a:cs typeface="Microsoft YaHei" charset="-122"/>
              </a:rPr>
              <a:t>T</a:t>
            </a:r>
            <a:r>
              <a:rPr lang="zh-CN" altLang="en-US" sz="2400" dirty="0" smtClean="0">
                <a:latin typeface="Microsoft YaHei" charset="-122"/>
                <a:ea typeface="Microsoft YaHei" charset="-122"/>
                <a:cs typeface="Microsoft YaHei" charset="-122"/>
              </a:rPr>
              <a:t>外每一顶点（</a:t>
            </a:r>
            <a:r>
              <a:rPr lang="en-US" altLang="zh-CN" sz="2400" dirty="0" smtClean="0">
                <a:latin typeface="Microsoft YaHei" charset="-122"/>
                <a:ea typeface="Microsoft YaHei" charset="-122"/>
                <a:cs typeface="Microsoft YaHei" charset="-122"/>
              </a:rPr>
              <a:t>n-k</a:t>
            </a:r>
            <a:r>
              <a:rPr lang="zh-CN" altLang="en-US" sz="2400" dirty="0" smtClean="0">
                <a:latin typeface="Microsoft YaHei" charset="-122"/>
                <a:ea typeface="Microsoft YaHei" charset="-122"/>
                <a:cs typeface="Microsoft YaHei" charset="-122"/>
              </a:rPr>
              <a:t>个）的最短边，假设在边集</a:t>
            </a:r>
            <a:r>
              <a:rPr lang="en-US" altLang="zh-CN" sz="2400" dirty="0" smtClean="0">
                <a:latin typeface="Microsoft YaHei" charset="-122"/>
                <a:ea typeface="Microsoft YaHei" charset="-122"/>
                <a:cs typeface="Microsoft YaHei" charset="-122"/>
              </a:rPr>
              <a:t>LW</a:t>
            </a:r>
            <a:r>
              <a:rPr lang="zh-CN" altLang="en-US" sz="2400" dirty="0" smtClean="0">
                <a:latin typeface="Microsoft YaHei" charset="-122"/>
                <a:ea typeface="Microsoft YaHei" charset="-122"/>
                <a:cs typeface="Microsoft YaHei" charset="-122"/>
              </a:rPr>
              <a:t>中；</a:t>
            </a:r>
            <a:endParaRPr lang="en-US" altLang="zh-CN" sz="2400" dirty="0" smtClean="0">
              <a:latin typeface="Microsoft YaHei" charset="-122"/>
              <a:ea typeface="Microsoft YaHei" charset="-122"/>
              <a:cs typeface="Microsoft YaHei" charset="-122"/>
            </a:endParaRPr>
          </a:p>
          <a:p>
            <a:pPr marL="800100" lvl="1" indent="-342900">
              <a:lnSpc>
                <a:spcPct val="120000"/>
              </a:lnSpc>
              <a:buSzPct val="86000"/>
              <a:buFont typeface="AppleColorEmoji" charset="0"/>
              <a:buChar char="🌔"/>
            </a:pPr>
            <a:r>
              <a:rPr lang="zh-CN" altLang="en-US" sz="2400" dirty="0" smtClean="0">
                <a:latin typeface="Microsoft YaHei" charset="-122"/>
                <a:ea typeface="Microsoft YaHei" charset="-122"/>
                <a:cs typeface="Microsoft YaHei" charset="-122"/>
              </a:rPr>
              <a:t>在第</a:t>
            </a:r>
            <a:r>
              <a:rPr lang="en-US" altLang="zh-CN" sz="2400" dirty="0" smtClean="0">
                <a:latin typeface="Microsoft YaHei" charset="-122"/>
                <a:ea typeface="Microsoft YaHei" charset="-122"/>
                <a:cs typeface="Microsoft YaHei" charset="-122"/>
              </a:rPr>
              <a:t>k</a:t>
            </a:r>
            <a:r>
              <a:rPr lang="zh-CN" altLang="en-US" sz="2400" dirty="0" smtClean="0">
                <a:latin typeface="Microsoft YaHei" charset="-122"/>
                <a:ea typeface="Microsoft YaHei" charset="-122"/>
                <a:cs typeface="Microsoft YaHei" charset="-122"/>
              </a:rPr>
              <a:t>次，从上述</a:t>
            </a:r>
            <a:r>
              <a:rPr lang="en-US" altLang="zh-CN" sz="2400" dirty="0" smtClean="0">
                <a:latin typeface="Microsoft YaHei" charset="-122"/>
                <a:ea typeface="Microsoft YaHei" charset="-122"/>
                <a:cs typeface="Microsoft YaHei" charset="-122"/>
              </a:rPr>
              <a:t>n-k</a:t>
            </a:r>
            <a:r>
              <a:rPr lang="zh-CN" altLang="en-US" sz="2400" dirty="0" smtClean="0">
                <a:latin typeface="Microsoft YaHei" charset="-122"/>
                <a:ea typeface="Microsoft YaHei" charset="-122"/>
                <a:cs typeface="Microsoft YaHei" charset="-122"/>
              </a:rPr>
              <a:t>条边中选择最短的即可，假设是</a:t>
            </a:r>
            <a:r>
              <a:rPr lang="en-US" altLang="zh-CN" sz="2400" dirty="0" smtClean="0">
                <a:latin typeface="Microsoft YaHei" charset="-122"/>
                <a:ea typeface="Microsoft YaHei" charset="-122"/>
                <a:cs typeface="Microsoft YaHei" charset="-122"/>
              </a:rPr>
              <a:t>(</a:t>
            </a:r>
            <a:r>
              <a:rPr lang="en-US" altLang="zh-CN" sz="2400" dirty="0" err="1" smtClean="0">
                <a:latin typeface="Microsoft YaHei" charset="-122"/>
                <a:ea typeface="Microsoft YaHei" charset="-122"/>
                <a:cs typeface="Microsoft YaHei" charset="-122"/>
              </a:rPr>
              <a:t>i,j</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，则将顶点</a:t>
            </a:r>
            <a:r>
              <a:rPr lang="en-US" altLang="zh-CN" sz="2400" dirty="0" err="1" smtClean="0">
                <a:latin typeface="Microsoft YaHei" charset="-122"/>
                <a:ea typeface="Microsoft YaHei" charset="-122"/>
                <a:cs typeface="Microsoft YaHei" charset="-122"/>
              </a:rPr>
              <a:t>i</a:t>
            </a:r>
            <a:r>
              <a:rPr lang="zh-CN" altLang="en-US" sz="2400" dirty="0" smtClean="0">
                <a:latin typeface="Microsoft YaHei" charset="-122"/>
                <a:ea typeface="Microsoft YaHei" charset="-122"/>
                <a:cs typeface="Microsoft YaHei" charset="-122"/>
              </a:rPr>
              <a:t>加入</a:t>
            </a:r>
            <a:r>
              <a:rPr lang="en-US" altLang="zh-CN" sz="2400" dirty="0" smtClean="0">
                <a:latin typeface="Microsoft YaHei" charset="-122"/>
                <a:ea typeface="Microsoft YaHei" charset="-122"/>
                <a:cs typeface="Microsoft YaHei" charset="-122"/>
              </a:rPr>
              <a:t>T</a:t>
            </a:r>
            <a:r>
              <a:rPr lang="zh-CN" altLang="en-US" sz="2400" dirty="0" smtClean="0">
                <a:latin typeface="Microsoft YaHei" charset="-122"/>
                <a:ea typeface="Microsoft YaHei" charset="-122"/>
                <a:cs typeface="Microsoft YaHei" charset="-122"/>
              </a:rPr>
              <a:t>，此时</a:t>
            </a:r>
            <a:r>
              <a:rPr lang="en-US" altLang="zh-CN" sz="2400" dirty="0" smtClean="0">
                <a:latin typeface="Microsoft YaHei" charset="-122"/>
                <a:ea typeface="Microsoft YaHei" charset="-122"/>
                <a:cs typeface="Microsoft YaHei" charset="-122"/>
              </a:rPr>
              <a:t>T</a:t>
            </a:r>
            <a:r>
              <a:rPr lang="zh-CN" altLang="en-US" sz="2400" dirty="0" smtClean="0">
                <a:latin typeface="Microsoft YaHei" charset="-122"/>
                <a:ea typeface="Microsoft YaHei" charset="-122"/>
                <a:cs typeface="Microsoft YaHei" charset="-122"/>
              </a:rPr>
              <a:t>外剩余</a:t>
            </a:r>
            <a:r>
              <a:rPr lang="en-US" altLang="zh-CN" sz="2400" dirty="0" smtClean="0">
                <a:latin typeface="Microsoft YaHei" charset="-122"/>
                <a:ea typeface="Microsoft YaHei" charset="-122"/>
                <a:cs typeface="Microsoft YaHei" charset="-122"/>
              </a:rPr>
              <a:t>n-k-1</a:t>
            </a:r>
            <a:r>
              <a:rPr lang="zh-CN" altLang="en-US" sz="2400" dirty="0" smtClean="0">
                <a:latin typeface="Microsoft YaHei" charset="-122"/>
                <a:ea typeface="Microsoft YaHei" charset="-122"/>
                <a:cs typeface="Microsoft YaHei" charset="-122"/>
              </a:rPr>
              <a:t>个顶点，对其中的每个顶点</a:t>
            </a:r>
            <a:r>
              <a:rPr lang="en-US" altLang="zh-CN" sz="2400" dirty="0" smtClean="0">
                <a:latin typeface="Microsoft YaHei" charset="-122"/>
                <a:ea typeface="Microsoft YaHei" charset="-122"/>
                <a:cs typeface="Microsoft YaHei" charset="-122"/>
              </a:rPr>
              <a:t>t</a:t>
            </a:r>
            <a:r>
              <a:rPr lang="zh-CN" altLang="en-US" sz="2400" dirty="0" smtClean="0">
                <a:latin typeface="Microsoft YaHei" charset="-122"/>
                <a:ea typeface="Microsoft YaHei" charset="-122"/>
                <a:cs typeface="Microsoft YaHei" charset="-122"/>
              </a:rPr>
              <a:t>，若再边</a:t>
            </a:r>
            <a:r>
              <a:rPr lang="en-US" altLang="zh-CN" sz="2400" dirty="0" smtClean="0">
                <a:latin typeface="Microsoft YaHei" charset="-122"/>
                <a:ea typeface="Microsoft YaHei" charset="-122"/>
                <a:cs typeface="Microsoft YaHei" charset="-122"/>
              </a:rPr>
              <a:t>(</a:t>
            </a:r>
            <a:r>
              <a:rPr lang="en-US" altLang="zh-CN" sz="2400" dirty="0" err="1" smtClean="0">
                <a:latin typeface="Microsoft YaHei" charset="-122"/>
                <a:ea typeface="Microsoft YaHei" charset="-122"/>
                <a:cs typeface="Microsoft YaHei" charset="-122"/>
              </a:rPr>
              <a:t>j,t</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的权值小于</a:t>
            </a:r>
            <a:r>
              <a:rPr lang="en-US" altLang="zh-CN" sz="2400" dirty="0" smtClean="0">
                <a:latin typeface="Microsoft YaHei" charset="-122"/>
                <a:ea typeface="Microsoft YaHei" charset="-122"/>
                <a:cs typeface="Microsoft YaHei" charset="-122"/>
              </a:rPr>
              <a:t>LW</a:t>
            </a:r>
            <a:r>
              <a:rPr lang="zh-CN" altLang="en-US" sz="2400" dirty="0" smtClean="0">
                <a:latin typeface="Microsoft YaHei" charset="-122"/>
                <a:ea typeface="Microsoft YaHei" charset="-122"/>
                <a:cs typeface="Microsoft YaHei" charset="-122"/>
              </a:rPr>
              <a:t>中</a:t>
            </a:r>
            <a:r>
              <a:rPr lang="en-US" altLang="zh-CN" sz="2400" dirty="0" smtClean="0">
                <a:latin typeface="Microsoft YaHei" charset="-122"/>
                <a:ea typeface="Microsoft YaHei" charset="-122"/>
                <a:cs typeface="Microsoft YaHei" charset="-122"/>
              </a:rPr>
              <a:t>T</a:t>
            </a:r>
            <a:r>
              <a:rPr lang="zh-CN" altLang="en-US" sz="2400" dirty="0" smtClean="0">
                <a:latin typeface="Microsoft YaHei" charset="-122"/>
                <a:ea typeface="Microsoft YaHei" charset="-122"/>
                <a:cs typeface="Microsoft YaHei" charset="-122"/>
              </a:rPr>
              <a:t>到</a:t>
            </a:r>
            <a:r>
              <a:rPr lang="en-US" altLang="zh-CN" sz="2400" dirty="0" smtClean="0">
                <a:latin typeface="Microsoft YaHei" charset="-122"/>
                <a:ea typeface="Microsoft YaHei" charset="-122"/>
                <a:cs typeface="Microsoft YaHei" charset="-122"/>
              </a:rPr>
              <a:t>t</a:t>
            </a:r>
            <a:r>
              <a:rPr lang="zh-CN" altLang="en-US" sz="2400" dirty="0" smtClean="0">
                <a:latin typeface="Microsoft YaHei" charset="-122"/>
                <a:ea typeface="Microsoft YaHei" charset="-122"/>
                <a:cs typeface="Microsoft YaHei" charset="-122"/>
              </a:rPr>
              <a:t>的边的权值，则更新这个边；</a:t>
            </a:r>
            <a:endParaRPr lang="en-US" altLang="zh-CN" sz="2400" dirty="0" smtClean="0">
              <a:latin typeface="Microsoft YaHei" charset="-122"/>
              <a:ea typeface="Microsoft YaHei" charset="-122"/>
              <a:cs typeface="Microsoft YaHei" charset="-122"/>
            </a:endParaRPr>
          </a:p>
          <a:p>
            <a:pPr marL="800100" lvl="1" indent="-342900">
              <a:lnSpc>
                <a:spcPct val="120000"/>
              </a:lnSpc>
              <a:buSzPct val="86000"/>
              <a:buFont typeface="AppleColorEmoji" charset="0"/>
              <a:buChar char="🌔"/>
            </a:pPr>
            <a:r>
              <a:rPr lang="zh-CN" altLang="en-US" sz="2400" dirty="0" smtClean="0">
                <a:latin typeface="Microsoft YaHei" charset="-122"/>
                <a:ea typeface="Microsoft YaHei" charset="-122"/>
                <a:cs typeface="Microsoft YaHei" charset="-122"/>
              </a:rPr>
              <a:t>在第</a:t>
            </a:r>
            <a:r>
              <a:rPr lang="en-US" altLang="zh-CN" sz="2400" dirty="0" smtClean="0">
                <a:latin typeface="Microsoft YaHei" charset="-122"/>
                <a:ea typeface="Microsoft YaHei" charset="-122"/>
                <a:cs typeface="Microsoft YaHei" charset="-122"/>
              </a:rPr>
              <a:t>k+1</a:t>
            </a:r>
            <a:r>
              <a:rPr lang="zh-CN" altLang="en-US" sz="2400" dirty="0" smtClean="0">
                <a:latin typeface="Microsoft YaHei" charset="-122"/>
                <a:ea typeface="Microsoft YaHei" charset="-122"/>
                <a:cs typeface="Microsoft YaHei" charset="-122"/>
              </a:rPr>
              <a:t>次，可以直接使用</a:t>
            </a:r>
            <a:r>
              <a:rPr lang="en-US" altLang="zh-CN" sz="2400" dirty="0" smtClean="0">
                <a:latin typeface="Microsoft YaHei" charset="-122"/>
                <a:ea typeface="Microsoft YaHei" charset="-122"/>
                <a:cs typeface="Microsoft YaHei" charset="-122"/>
              </a:rPr>
              <a:t>k</a:t>
            </a:r>
            <a:r>
              <a:rPr lang="zh-CN" altLang="en-US" sz="2400" dirty="0" smtClean="0">
                <a:latin typeface="Microsoft YaHei" charset="-122"/>
                <a:ea typeface="Microsoft YaHei" charset="-122"/>
                <a:cs typeface="Microsoft YaHei" charset="-122"/>
              </a:rPr>
              <a:t>中处理过的边集</a:t>
            </a:r>
            <a:r>
              <a:rPr lang="en-US" altLang="zh-CN" sz="2400" dirty="0" smtClean="0">
                <a:latin typeface="Microsoft YaHei" charset="-122"/>
                <a:ea typeface="Microsoft YaHei" charset="-122"/>
                <a:cs typeface="Microsoft YaHei" charset="-122"/>
              </a:rPr>
              <a:t>LW</a:t>
            </a:r>
            <a:endParaRPr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61381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2</a:t>
            </a:r>
            <a:r>
              <a:rPr lang="zh-CN" altLang="en-US" dirty="0" smtClean="0">
                <a:latin typeface="黑体" pitchFamily="49" charset="-122"/>
                <a:ea typeface="黑体" pitchFamily="49" charset="-122"/>
              </a:rPr>
              <a:t> 图的基本术语</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27" name="组 26"/>
          <p:cNvGrpSpPr/>
          <p:nvPr/>
        </p:nvGrpSpPr>
        <p:grpSpPr>
          <a:xfrm>
            <a:off x="1872221" y="3240360"/>
            <a:ext cx="3443287" cy="3429000"/>
            <a:chOff x="1872221" y="2780928"/>
            <a:chExt cx="3443287" cy="3429000"/>
          </a:xfrm>
        </p:grpSpPr>
        <p:graphicFrame>
          <p:nvGraphicFramePr>
            <p:cNvPr id="25" name="Object 2"/>
            <p:cNvGraphicFramePr>
              <a:graphicFrameLocks noChangeAspect="1"/>
            </p:cNvGraphicFramePr>
            <p:nvPr/>
          </p:nvGraphicFramePr>
          <p:xfrm>
            <a:off x="1872221" y="2780928"/>
            <a:ext cx="3443287" cy="3429000"/>
          </p:xfrm>
          <a:graphic>
            <a:graphicData uri="http://schemas.openxmlformats.org/presentationml/2006/ole">
              <mc:AlternateContent xmlns:mc="http://schemas.openxmlformats.org/markup-compatibility/2006">
                <mc:Choice xmlns:v="urn:schemas-microsoft-com:vml" Requires="v">
                  <p:oleObj spid="_x0000_s9268" r:id="rId3" imgW="2938902" imgH="1462140" progId="">
                    <p:embed/>
                  </p:oleObj>
                </mc:Choice>
                <mc:Fallback>
                  <p:oleObj r:id="rId3" imgW="2938902" imgH="146214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r="56963" b="13461"/>
                        <a:stretch>
                          <a:fillRect/>
                        </a:stretch>
                      </p:blipFill>
                      <p:spPr bwMode="auto">
                        <a:xfrm>
                          <a:off x="1872221" y="2780928"/>
                          <a:ext cx="3443287" cy="342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7" name="直线连接符 6"/>
            <p:cNvCxnSpPr/>
            <p:nvPr/>
          </p:nvCxnSpPr>
          <p:spPr>
            <a:xfrm>
              <a:off x="3774404" y="3429000"/>
              <a:ext cx="1085628" cy="648072"/>
            </a:xfrm>
            <a:prstGeom prst="line">
              <a:avLst/>
            </a:prstGeom>
          </p:spPr>
          <p:style>
            <a:lnRef idx="3">
              <a:schemeClr val="accent2"/>
            </a:lnRef>
            <a:fillRef idx="0">
              <a:schemeClr val="accent2"/>
            </a:fillRef>
            <a:effectRef idx="2">
              <a:schemeClr val="accent2"/>
            </a:effectRef>
            <a:fontRef idx="minor">
              <a:schemeClr val="tx1"/>
            </a:fontRef>
          </p:style>
        </p:cxnSp>
      </p:grpSp>
      <mc:AlternateContent xmlns:mc="http://schemas.openxmlformats.org/markup-compatibility/2006" xmlns:a14="http://schemas.microsoft.com/office/drawing/2010/main">
        <mc:Choice Requires="a14">
          <p:sp>
            <p:nvSpPr>
              <p:cNvPr id="28" name="线形标注 1 (带边框和强调线) 27"/>
              <p:cNvSpPr/>
              <p:nvPr/>
            </p:nvSpPr>
            <p:spPr>
              <a:xfrm>
                <a:off x="5940152" y="4392488"/>
                <a:ext cx="2592288" cy="648072"/>
              </a:xfrm>
              <a:prstGeom prst="accentBorderCallout1">
                <a:avLst>
                  <a:gd name="adj1" fmla="val 71292"/>
                  <a:gd name="adj2" fmla="val -5451"/>
                  <a:gd name="adj3" fmla="val 59605"/>
                  <a:gd name="adj4" fmla="val -25999"/>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solidFill>
                      <a:schemeClr val="bg1"/>
                    </a:solidFill>
                    <a:latin typeface="Microsoft YaHei" charset="-122"/>
                    <a:ea typeface="Microsoft YaHei" charset="-122"/>
                    <a:cs typeface="Microsoft YaHei" charset="-122"/>
                  </a:rPr>
                  <a:t>边</a:t>
                </a:r>
                <a14:m>
                  <m:oMath xmlns:m="http://schemas.openxmlformats.org/officeDocument/2006/math">
                    <m:d>
                      <m:dPr>
                        <m:ctrlPr>
                          <a:rPr kumimoji="1" lang="mr-IN" altLang="zh-CN" sz="2400" i="1">
                            <a:solidFill>
                              <a:schemeClr val="bg1"/>
                            </a:solidFill>
                            <a:latin typeface="Cambria Math" charset="0"/>
                          </a:rPr>
                        </m:ctrlPr>
                      </m:dPr>
                      <m:e>
                        <m:r>
                          <a:rPr kumimoji="1" lang="en-US" altLang="zh-CN" sz="2400" b="0" i="1" smtClean="0">
                            <a:solidFill>
                              <a:schemeClr val="bg1"/>
                            </a:solidFill>
                            <a:latin typeface="Cambria Math" charset="0"/>
                          </a:rPr>
                          <m:t>0</m:t>
                        </m:r>
                        <m:r>
                          <a:rPr kumimoji="1" lang="en-US" altLang="zh-CN" sz="2400" i="1">
                            <a:solidFill>
                              <a:schemeClr val="bg1"/>
                            </a:solidFill>
                            <a:latin typeface="Cambria Math" charset="0"/>
                          </a:rPr>
                          <m:t>,</m:t>
                        </m:r>
                        <m:r>
                          <a:rPr kumimoji="1" lang="en-US" altLang="zh-CN" sz="2400" b="0" i="1" smtClean="0">
                            <a:solidFill>
                              <a:schemeClr val="bg1"/>
                            </a:solidFill>
                            <a:latin typeface="Cambria Math" charset="0"/>
                          </a:rPr>
                          <m:t>3</m:t>
                        </m:r>
                        <m:r>
                          <a:rPr kumimoji="1" lang="en-US" altLang="zh-CN" sz="2400" i="1" smtClean="0">
                            <a:solidFill>
                              <a:schemeClr val="bg1"/>
                            </a:solidFill>
                            <a:latin typeface="Cambria Math" charset="0"/>
                          </a:rPr>
                          <m:t> </m:t>
                        </m:r>
                      </m:e>
                    </m:d>
                  </m:oMath>
                </a14:m>
                <a:r>
                  <a:rPr kumimoji="1" lang="zh-CN" altLang="en-US" sz="2400" dirty="0" smtClean="0">
                    <a:solidFill>
                      <a:schemeClr val="bg1"/>
                    </a:solidFill>
                    <a:latin typeface="Microsoft YaHei" charset="-122"/>
                    <a:ea typeface="Microsoft YaHei" charset="-122"/>
                    <a:cs typeface="Microsoft YaHei" charset="-122"/>
                  </a:rPr>
                  <a:t>的端点</a:t>
                </a:r>
                <a:endParaRPr kumimoji="1" lang="zh-CN" altLang="en-US" sz="2400" dirty="0">
                  <a:solidFill>
                    <a:schemeClr val="bg1"/>
                  </a:solidFill>
                  <a:latin typeface="Microsoft YaHei" charset="-122"/>
                  <a:ea typeface="Microsoft YaHei" charset="-122"/>
                  <a:cs typeface="Microsoft YaHei" charset="-122"/>
                </a:endParaRPr>
              </a:p>
            </p:txBody>
          </p:sp>
        </mc:Choice>
        <mc:Fallback xmlns="">
          <p:sp>
            <p:nvSpPr>
              <p:cNvPr id="28" name="线形标注 1 (带边框和强调线) 27"/>
              <p:cNvSpPr>
                <a:spLocks noRot="1" noChangeAspect="1" noMove="1" noResize="1" noEditPoints="1" noAdjustHandles="1" noChangeArrowheads="1" noChangeShapeType="1" noTextEdit="1"/>
              </p:cNvSpPr>
              <p:nvPr/>
            </p:nvSpPr>
            <p:spPr>
              <a:xfrm>
                <a:off x="5940152" y="4392488"/>
                <a:ext cx="2592288" cy="648072"/>
              </a:xfrm>
              <a:prstGeom prst="accentBorderCallout1">
                <a:avLst>
                  <a:gd name="adj1" fmla="val 71292"/>
                  <a:gd name="adj2" fmla="val -5451"/>
                  <a:gd name="adj3" fmla="val 59605"/>
                  <a:gd name="adj4" fmla="val -25999"/>
                </a:avLst>
              </a:prstGeom>
              <a:blipFill rotWithShape="0">
                <a:blip r:embed="rId5"/>
                <a:stretch>
                  <a:fillRect t="-54545" b="-75455"/>
                </a:stretch>
              </a:blipFill>
              <a:ln>
                <a:solidFill>
                  <a:srgbClr val="8FC74D"/>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线形标注 1 (带边框和强调线) 28"/>
              <p:cNvSpPr/>
              <p:nvPr/>
            </p:nvSpPr>
            <p:spPr>
              <a:xfrm>
                <a:off x="478904" y="2912634"/>
                <a:ext cx="2592288" cy="648072"/>
              </a:xfrm>
              <a:prstGeom prst="accentBorderCallout1">
                <a:avLst>
                  <a:gd name="adj1" fmla="val 75212"/>
                  <a:gd name="adj2" fmla="val 104780"/>
                  <a:gd name="adj3" fmla="val 100758"/>
                  <a:gd name="adj4" fmla="val 114607"/>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solidFill>
                      <a:schemeClr val="bg1"/>
                    </a:solidFill>
                    <a:latin typeface="Microsoft YaHei" charset="-122"/>
                    <a:ea typeface="Microsoft YaHei" charset="-122"/>
                    <a:cs typeface="Microsoft YaHei" charset="-122"/>
                  </a:rPr>
                  <a:t>边</a:t>
                </a:r>
                <a14:m>
                  <m:oMath xmlns:m="http://schemas.openxmlformats.org/officeDocument/2006/math">
                    <m:d>
                      <m:dPr>
                        <m:ctrlPr>
                          <a:rPr kumimoji="1" lang="mr-IN" altLang="zh-CN" sz="2400" i="1">
                            <a:solidFill>
                              <a:schemeClr val="bg1"/>
                            </a:solidFill>
                            <a:latin typeface="Cambria Math" charset="0"/>
                          </a:rPr>
                        </m:ctrlPr>
                      </m:dPr>
                      <m:e>
                        <m:r>
                          <a:rPr kumimoji="1" lang="en-US" altLang="zh-CN" sz="2400" b="0" i="1" smtClean="0">
                            <a:solidFill>
                              <a:schemeClr val="bg1"/>
                            </a:solidFill>
                            <a:latin typeface="Cambria Math" charset="0"/>
                          </a:rPr>
                          <m:t>0</m:t>
                        </m:r>
                        <m:r>
                          <a:rPr kumimoji="1" lang="en-US" altLang="zh-CN" sz="2400" i="1">
                            <a:solidFill>
                              <a:schemeClr val="bg1"/>
                            </a:solidFill>
                            <a:latin typeface="Cambria Math" charset="0"/>
                          </a:rPr>
                          <m:t>,</m:t>
                        </m:r>
                        <m:r>
                          <a:rPr kumimoji="1" lang="en-US" altLang="zh-CN" sz="2400" b="0" i="1" smtClean="0">
                            <a:solidFill>
                              <a:schemeClr val="bg1"/>
                            </a:solidFill>
                            <a:latin typeface="Cambria Math" charset="0"/>
                          </a:rPr>
                          <m:t>3</m:t>
                        </m:r>
                        <m:r>
                          <a:rPr kumimoji="1" lang="en-US" altLang="zh-CN" sz="2400" i="1" smtClean="0">
                            <a:solidFill>
                              <a:schemeClr val="bg1"/>
                            </a:solidFill>
                            <a:latin typeface="Cambria Math" charset="0"/>
                          </a:rPr>
                          <m:t> </m:t>
                        </m:r>
                      </m:e>
                    </m:d>
                  </m:oMath>
                </a14:m>
                <a:r>
                  <a:rPr kumimoji="1" lang="zh-CN" altLang="en-US" sz="2400" dirty="0" smtClean="0">
                    <a:solidFill>
                      <a:schemeClr val="bg1"/>
                    </a:solidFill>
                    <a:latin typeface="Microsoft YaHei" charset="-122"/>
                    <a:ea typeface="Microsoft YaHei" charset="-122"/>
                    <a:cs typeface="Microsoft YaHei" charset="-122"/>
                  </a:rPr>
                  <a:t>的端点</a:t>
                </a:r>
                <a:endParaRPr kumimoji="1" lang="zh-CN" altLang="en-US" sz="2400" dirty="0">
                  <a:solidFill>
                    <a:schemeClr val="bg1"/>
                  </a:solidFill>
                  <a:latin typeface="Microsoft YaHei" charset="-122"/>
                  <a:ea typeface="Microsoft YaHei" charset="-122"/>
                  <a:cs typeface="Microsoft YaHei" charset="-122"/>
                </a:endParaRPr>
              </a:p>
            </p:txBody>
          </p:sp>
        </mc:Choice>
        <mc:Fallback xmlns="">
          <p:sp>
            <p:nvSpPr>
              <p:cNvPr id="29" name="线形标注 1 (带边框和强调线) 28"/>
              <p:cNvSpPr>
                <a:spLocks noRot="1" noChangeAspect="1" noMove="1" noResize="1" noEditPoints="1" noAdjustHandles="1" noChangeArrowheads="1" noChangeShapeType="1" noTextEdit="1"/>
              </p:cNvSpPr>
              <p:nvPr/>
            </p:nvSpPr>
            <p:spPr>
              <a:xfrm>
                <a:off x="478904" y="2912634"/>
                <a:ext cx="2592288" cy="648072"/>
              </a:xfrm>
              <a:prstGeom prst="accentBorderCallout1">
                <a:avLst>
                  <a:gd name="adj1" fmla="val 75212"/>
                  <a:gd name="adj2" fmla="val 104780"/>
                  <a:gd name="adj3" fmla="val 100758"/>
                  <a:gd name="adj4" fmla="val 114607"/>
                </a:avLst>
              </a:prstGeom>
              <a:blipFill rotWithShape="0">
                <a:blip r:embed="rId6"/>
                <a:stretch>
                  <a:fillRect t="-54054" b="-73874"/>
                </a:stretch>
              </a:blipFill>
              <a:ln>
                <a:solidFill>
                  <a:srgbClr val="8FC74D"/>
                </a:solidFill>
              </a:ln>
            </p:spPr>
            <p:txBody>
              <a:bodyPr/>
              <a:lstStyle/>
              <a:p>
                <a:r>
                  <a:rPr lang="zh-CN" altLang="en-US">
                    <a:noFill/>
                  </a:rPr>
                  <a:t> </a:t>
                </a:r>
              </a:p>
            </p:txBody>
          </p:sp>
        </mc:Fallback>
      </mc:AlternateContent>
      <p:sp>
        <p:nvSpPr>
          <p:cNvPr id="30" name="线形标注 1 (带边框和强调线) 29"/>
          <p:cNvSpPr/>
          <p:nvPr/>
        </p:nvSpPr>
        <p:spPr>
          <a:xfrm>
            <a:off x="5288868" y="2839844"/>
            <a:ext cx="2592288" cy="648072"/>
          </a:xfrm>
          <a:prstGeom prst="accentBorderCallout1">
            <a:avLst>
              <a:gd name="adj1" fmla="val 86970"/>
              <a:gd name="adj2" fmla="val -3981"/>
              <a:gd name="adj3" fmla="val 137991"/>
              <a:gd name="adj4" fmla="val -57843"/>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solidFill>
                  <a:schemeClr val="bg1"/>
                </a:solidFill>
                <a:latin typeface="Microsoft YaHei" charset="-122"/>
                <a:ea typeface="Microsoft YaHei" charset="-122"/>
                <a:cs typeface="Microsoft YaHei" charset="-122"/>
              </a:rPr>
              <a:t>互为邻接点</a:t>
            </a:r>
            <a:endParaRPr kumimoji="1" lang="zh-CN" altLang="en-US" sz="2400" dirty="0">
              <a:solidFill>
                <a:schemeClr val="bg1"/>
              </a:solidFill>
              <a:latin typeface="Microsoft YaHei" charset="-122"/>
              <a:ea typeface="Microsoft YaHei" charset="-122"/>
              <a:cs typeface="Microsoft YaHei" charset="-122"/>
            </a:endParaRPr>
          </a:p>
        </p:txBody>
      </p:sp>
      <p:cxnSp>
        <p:nvCxnSpPr>
          <p:cNvPr id="32" name="直线连接符 31"/>
          <p:cNvCxnSpPr/>
          <p:nvPr/>
        </p:nvCxnSpPr>
        <p:spPr>
          <a:xfrm flipH="1">
            <a:off x="5015762" y="3429000"/>
            <a:ext cx="144016" cy="963488"/>
          </a:xfrm>
          <a:prstGeom prst="line">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cxnSp>
      <p:grpSp>
        <p:nvGrpSpPr>
          <p:cNvPr id="8" name="组 7"/>
          <p:cNvGrpSpPr/>
          <p:nvPr/>
        </p:nvGrpSpPr>
        <p:grpSpPr>
          <a:xfrm>
            <a:off x="405284" y="1108476"/>
            <a:ext cx="2857669" cy="646331"/>
            <a:chOff x="405284" y="1108476"/>
            <a:chExt cx="2857669" cy="646331"/>
          </a:xfrm>
        </p:grpSpPr>
        <p:sp>
          <p:nvSpPr>
            <p:cNvPr id="12" name="文本框 11"/>
            <p:cNvSpPr txBox="1"/>
            <p:nvPr/>
          </p:nvSpPr>
          <p:spPr>
            <a:xfrm>
              <a:off x="405284" y="1108476"/>
              <a:ext cx="1140768" cy="646331"/>
            </a:xfrm>
            <a:prstGeom prst="rect">
              <a:avLst/>
            </a:prstGeom>
            <a:noFill/>
          </p:spPr>
          <p:txBody>
            <a:bodyPr wrap="square" rtlCol="0">
              <a:spAutoFit/>
            </a:bodyPr>
            <a:lstStyle/>
            <a:p>
              <a:pPr algn="ctr"/>
              <a:r>
                <a:rPr kumimoji="1" lang="zh-CN" altLang="en-US" sz="3600" dirty="0" smtClean="0">
                  <a:solidFill>
                    <a:srgbClr val="02BAF8"/>
                  </a:solidFill>
                  <a:latin typeface="Microsoft YaHei" charset="-122"/>
                  <a:ea typeface="Microsoft YaHei" charset="-122"/>
                  <a:cs typeface="Microsoft YaHei" charset="-122"/>
                </a:rPr>
                <a:t>端点</a:t>
              </a:r>
              <a:endParaRPr kumimoji="1" lang="en-US" altLang="zh-CN" sz="3600" dirty="0" smtClean="0">
                <a:solidFill>
                  <a:srgbClr val="02BAF8"/>
                </a:solidFill>
                <a:latin typeface="Microsoft YaHei" charset="-122"/>
                <a:ea typeface="Microsoft YaHei" charset="-122"/>
                <a:cs typeface="Microsoft YaHei" charset="-122"/>
              </a:endParaRPr>
            </a:p>
          </p:txBody>
        </p:sp>
        <p:cxnSp>
          <p:nvCxnSpPr>
            <p:cNvPr id="14" name="直线连接符 13"/>
            <p:cNvCxnSpPr/>
            <p:nvPr/>
          </p:nvCxnSpPr>
          <p:spPr>
            <a:xfrm>
              <a:off x="1619672" y="1114638"/>
              <a:ext cx="0" cy="611944"/>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693293" y="1108476"/>
              <a:ext cx="1569660" cy="646331"/>
            </a:xfrm>
            <a:prstGeom prst="rect">
              <a:avLst/>
            </a:prstGeom>
          </p:spPr>
          <p:txBody>
            <a:bodyPr wrap="none">
              <a:spAutoFit/>
            </a:bodyPr>
            <a:lstStyle/>
            <a:p>
              <a:pPr algn="ctr"/>
              <a:r>
                <a:rPr kumimoji="1" lang="zh-CN" altLang="en-US" sz="3600" dirty="0">
                  <a:solidFill>
                    <a:srgbClr val="02BAF8"/>
                  </a:solidFill>
                  <a:latin typeface="Microsoft YaHei" charset="-122"/>
                  <a:ea typeface="Microsoft YaHei" charset="-122"/>
                  <a:cs typeface="Microsoft YaHei" charset="-122"/>
                </a:rPr>
                <a:t>邻接点</a:t>
              </a:r>
            </a:p>
          </p:txBody>
        </p:sp>
      </p:grpSp>
    </p:spTree>
    <p:extLst>
      <p:ext uri="{BB962C8B-B14F-4D97-AF65-F5344CB8AC3E}">
        <p14:creationId xmlns:p14="http://schemas.microsoft.com/office/powerpoint/2010/main" val="47622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fill="hold"/>
                                        <p:tgtEl>
                                          <p:spTgt spid="27"/>
                                        </p:tgtEl>
                                        <p:attrNameLst>
                                          <p:attrName>ppt_x</p:attrName>
                                        </p:attrNameLst>
                                      </p:cBhvr>
                                      <p:tavLst>
                                        <p:tav tm="0">
                                          <p:val>
                                            <p:strVal val="#ppt_x"/>
                                          </p:val>
                                        </p:tav>
                                        <p:tav tm="100000">
                                          <p:val>
                                            <p:strVal val="#ppt_x"/>
                                          </p:val>
                                        </p:tav>
                                      </p:tavLst>
                                    </p:anim>
                                    <p:anim calcmode="lin" valueType="num">
                                      <p:cBhvr additive="base">
                                        <p:cTn id="1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additive="base">
                                        <p:cTn id="25" dur="500" fill="hold"/>
                                        <p:tgtEl>
                                          <p:spTgt spid="29"/>
                                        </p:tgtEl>
                                        <p:attrNameLst>
                                          <p:attrName>ppt_x</p:attrName>
                                        </p:attrNameLst>
                                      </p:cBhvr>
                                      <p:tavLst>
                                        <p:tav tm="0">
                                          <p:val>
                                            <p:strVal val="#ppt_x"/>
                                          </p:val>
                                        </p:tav>
                                        <p:tav tm="100000">
                                          <p:val>
                                            <p:strVal val="#ppt_x"/>
                                          </p:val>
                                        </p:tav>
                                      </p:tavLst>
                                    </p:anim>
                                    <p:anim calcmode="lin" valueType="num">
                                      <p:cBhvr additive="base">
                                        <p:cTn id="2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500" fill="hold"/>
                                        <p:tgtEl>
                                          <p:spTgt spid="30"/>
                                        </p:tgtEl>
                                        <p:attrNameLst>
                                          <p:attrName>ppt_x</p:attrName>
                                        </p:attrNameLst>
                                      </p:cBhvr>
                                      <p:tavLst>
                                        <p:tav tm="0">
                                          <p:val>
                                            <p:strVal val="#ppt_x"/>
                                          </p:val>
                                        </p:tav>
                                        <p:tav tm="100000">
                                          <p:val>
                                            <p:strVal val="#ppt_x"/>
                                          </p:val>
                                        </p:tav>
                                      </p:tavLst>
                                    </p:anim>
                                    <p:anim calcmode="lin" valueType="num">
                                      <p:cBhvr additive="base">
                                        <p:cTn id="3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a:t>
            </a:r>
            <a:r>
              <a:rPr kumimoji="1" lang="zh-CN" altLang="en-US" dirty="0"/>
              <a:t> 普里姆</a:t>
            </a:r>
            <a:r>
              <a:rPr kumimoji="1" lang="en-US" altLang="zh-CN" dirty="0"/>
              <a:t>(Prim)</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smtClean="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57" name="组 56"/>
          <p:cNvGrpSpPr/>
          <p:nvPr/>
        </p:nvGrpSpPr>
        <p:grpSpPr>
          <a:xfrm>
            <a:off x="11398" y="974440"/>
            <a:ext cx="4392488" cy="3072191"/>
            <a:chOff x="2915816" y="1196752"/>
            <a:chExt cx="4392488" cy="3072191"/>
          </a:xfrm>
        </p:grpSpPr>
        <p:sp>
          <p:nvSpPr>
            <p:cNvPr id="8" name="同心圆 7"/>
            <p:cNvSpPr/>
            <p:nvPr/>
          </p:nvSpPr>
          <p:spPr>
            <a:xfrm>
              <a:off x="4336551" y="119675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mtClean="0">
                  <a:solidFill>
                    <a:schemeClr val="tx1"/>
                  </a:solidFill>
                </a:rPr>
                <a:t>0</a:t>
              </a:r>
              <a:endParaRPr kumimoji="1" lang="zh-CN" altLang="en-US" dirty="0">
                <a:solidFill>
                  <a:schemeClr val="tx1"/>
                </a:solidFill>
              </a:endParaRPr>
            </a:p>
          </p:txBody>
        </p:sp>
        <p:cxnSp>
          <p:nvCxnSpPr>
            <p:cNvPr id="9" name="直线箭头连接符 8"/>
            <p:cNvCxnSpPr>
              <a:stCxn id="8" idx="3"/>
              <a:endCxn id="10" idx="7"/>
            </p:cNvCxnSpPr>
            <p:nvPr/>
          </p:nvCxnSpPr>
          <p:spPr>
            <a:xfrm flipH="1">
              <a:off x="3428608" y="1565528"/>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同心圆 9"/>
            <p:cNvSpPr/>
            <p:nvPr/>
          </p:nvSpPr>
          <p:spPr>
            <a:xfrm>
              <a:off x="3059832" y="206084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1</a:t>
              </a:r>
              <a:endParaRPr kumimoji="1" lang="zh-CN" altLang="en-US" dirty="0">
                <a:solidFill>
                  <a:schemeClr val="tx1"/>
                </a:solidFill>
              </a:endParaRPr>
            </a:p>
          </p:txBody>
        </p:sp>
        <p:sp>
          <p:nvSpPr>
            <p:cNvPr id="12" name="同心圆 11"/>
            <p:cNvSpPr/>
            <p:nvPr/>
          </p:nvSpPr>
          <p:spPr>
            <a:xfrm>
              <a:off x="6876256" y="29259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6</a:t>
              </a:r>
              <a:endParaRPr kumimoji="1" lang="zh-CN" altLang="en-US" dirty="0">
                <a:solidFill>
                  <a:schemeClr val="tx1"/>
                </a:solidFill>
              </a:endParaRPr>
            </a:p>
          </p:txBody>
        </p:sp>
        <p:sp>
          <p:nvSpPr>
            <p:cNvPr id="15" name="同心圆 14"/>
            <p:cNvSpPr/>
            <p:nvPr/>
          </p:nvSpPr>
          <p:spPr>
            <a:xfrm>
              <a:off x="5613270" y="206084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3</a:t>
              </a:r>
              <a:endParaRPr kumimoji="1" lang="zh-CN" altLang="en-US" dirty="0">
                <a:solidFill>
                  <a:schemeClr val="tx1"/>
                </a:solidFill>
              </a:endParaRPr>
            </a:p>
          </p:txBody>
        </p:sp>
        <p:sp>
          <p:nvSpPr>
            <p:cNvPr id="16" name="同心圆 15"/>
            <p:cNvSpPr/>
            <p:nvPr/>
          </p:nvSpPr>
          <p:spPr>
            <a:xfrm>
              <a:off x="4336551" y="29259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2</a:t>
              </a:r>
              <a:endParaRPr kumimoji="1" lang="zh-CN" altLang="en-US" dirty="0">
                <a:solidFill>
                  <a:schemeClr val="tx1"/>
                </a:solidFill>
              </a:endParaRPr>
            </a:p>
          </p:txBody>
        </p:sp>
        <p:sp>
          <p:nvSpPr>
            <p:cNvPr id="18" name="同心圆 17"/>
            <p:cNvSpPr/>
            <p:nvPr/>
          </p:nvSpPr>
          <p:spPr>
            <a:xfrm>
              <a:off x="3059832" y="383689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4</a:t>
              </a:r>
              <a:endParaRPr kumimoji="1" lang="zh-CN" altLang="en-US" dirty="0">
                <a:solidFill>
                  <a:schemeClr val="tx1"/>
                </a:solidFill>
              </a:endParaRPr>
            </a:p>
          </p:txBody>
        </p:sp>
        <p:sp>
          <p:nvSpPr>
            <p:cNvPr id="19" name="同心圆 18"/>
            <p:cNvSpPr/>
            <p:nvPr/>
          </p:nvSpPr>
          <p:spPr>
            <a:xfrm>
              <a:off x="5613270" y="383689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5</a:t>
              </a:r>
              <a:endParaRPr kumimoji="1" lang="zh-CN" altLang="en-US" dirty="0">
                <a:solidFill>
                  <a:schemeClr val="tx1"/>
                </a:solidFill>
              </a:endParaRPr>
            </a:p>
          </p:txBody>
        </p:sp>
        <p:cxnSp>
          <p:nvCxnSpPr>
            <p:cNvPr id="20" name="直线箭头连接符 19"/>
            <p:cNvCxnSpPr>
              <a:stCxn id="15" idx="1"/>
              <a:endCxn id="8" idx="5"/>
            </p:cNvCxnSpPr>
            <p:nvPr/>
          </p:nvCxnSpPr>
          <p:spPr>
            <a:xfrm flipH="1" flipV="1">
              <a:off x="4705327" y="1565528"/>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stCxn id="15" idx="5"/>
              <a:endCxn id="12" idx="1"/>
            </p:cNvCxnSpPr>
            <p:nvPr/>
          </p:nvCxnSpPr>
          <p:spPr>
            <a:xfrm>
              <a:off x="5982046" y="2429624"/>
              <a:ext cx="957482" cy="55964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a:stCxn id="15" idx="4"/>
              <a:endCxn id="19" idx="0"/>
            </p:cNvCxnSpPr>
            <p:nvPr/>
          </p:nvCxnSpPr>
          <p:spPr>
            <a:xfrm>
              <a:off x="5829294" y="2492896"/>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a:stCxn id="10" idx="4"/>
              <a:endCxn id="18" idx="0"/>
            </p:cNvCxnSpPr>
            <p:nvPr/>
          </p:nvCxnSpPr>
          <p:spPr>
            <a:xfrm>
              <a:off x="3275856" y="2492896"/>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线箭头连接符 30"/>
            <p:cNvCxnSpPr>
              <a:stCxn id="10" idx="6"/>
              <a:endCxn id="15" idx="2"/>
            </p:cNvCxnSpPr>
            <p:nvPr/>
          </p:nvCxnSpPr>
          <p:spPr>
            <a:xfrm>
              <a:off x="3491880" y="2276872"/>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a:stCxn id="18" idx="6"/>
              <a:endCxn id="19" idx="2"/>
            </p:cNvCxnSpPr>
            <p:nvPr/>
          </p:nvCxnSpPr>
          <p:spPr>
            <a:xfrm>
              <a:off x="3491880" y="4052919"/>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线箭头连接符 36"/>
            <p:cNvCxnSpPr>
              <a:stCxn id="10" idx="5"/>
              <a:endCxn id="16" idx="1"/>
            </p:cNvCxnSpPr>
            <p:nvPr/>
          </p:nvCxnSpPr>
          <p:spPr>
            <a:xfrm>
              <a:off x="3428608" y="2429624"/>
              <a:ext cx="971215" cy="55964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a:stCxn id="19" idx="1"/>
              <a:endCxn id="16" idx="5"/>
            </p:cNvCxnSpPr>
            <p:nvPr/>
          </p:nvCxnSpPr>
          <p:spPr>
            <a:xfrm flipH="1" flipV="1">
              <a:off x="4705327" y="3294768"/>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线箭头连接符 42"/>
            <p:cNvCxnSpPr>
              <a:stCxn id="16" idx="3"/>
              <a:endCxn id="18" idx="7"/>
            </p:cNvCxnSpPr>
            <p:nvPr/>
          </p:nvCxnSpPr>
          <p:spPr>
            <a:xfrm flipH="1">
              <a:off x="3428608" y="3294768"/>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3707904" y="1556792"/>
              <a:ext cx="301686" cy="369332"/>
            </a:xfrm>
            <a:prstGeom prst="rect">
              <a:avLst/>
            </a:prstGeom>
            <a:noFill/>
          </p:spPr>
          <p:txBody>
            <a:bodyPr wrap="none" rtlCol="0">
              <a:spAutoFit/>
            </a:bodyPr>
            <a:lstStyle/>
            <a:p>
              <a:r>
                <a:rPr kumimoji="1" lang="en-US" altLang="zh-CN" smtClean="0"/>
                <a:t>8</a:t>
              </a:r>
              <a:endParaRPr kumimoji="1" lang="zh-CN" altLang="en-US" dirty="0"/>
            </a:p>
          </p:txBody>
        </p:sp>
        <p:sp>
          <p:nvSpPr>
            <p:cNvPr id="47" name="文本框 46"/>
            <p:cNvSpPr txBox="1"/>
            <p:nvPr/>
          </p:nvSpPr>
          <p:spPr>
            <a:xfrm>
              <a:off x="5134410" y="1556792"/>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48" name="文本框 47"/>
            <p:cNvSpPr txBox="1"/>
            <p:nvPr/>
          </p:nvSpPr>
          <p:spPr>
            <a:xfrm>
              <a:off x="6502562" y="2492896"/>
              <a:ext cx="418704" cy="369332"/>
            </a:xfrm>
            <a:prstGeom prst="rect">
              <a:avLst/>
            </a:prstGeom>
            <a:noFill/>
          </p:spPr>
          <p:txBody>
            <a:bodyPr wrap="none" rtlCol="0">
              <a:spAutoFit/>
            </a:bodyPr>
            <a:lstStyle/>
            <a:p>
              <a:r>
                <a:rPr kumimoji="1" lang="en-US" altLang="zh-CN" dirty="0" smtClean="0"/>
                <a:t>15</a:t>
              </a:r>
              <a:endParaRPr kumimoji="1" lang="zh-CN" altLang="en-US" dirty="0"/>
            </a:p>
          </p:txBody>
        </p:sp>
        <p:sp>
          <p:nvSpPr>
            <p:cNvPr id="49" name="文本框 48"/>
            <p:cNvSpPr txBox="1"/>
            <p:nvPr/>
          </p:nvSpPr>
          <p:spPr>
            <a:xfrm>
              <a:off x="5796136" y="2987660"/>
              <a:ext cx="301686" cy="369332"/>
            </a:xfrm>
            <a:prstGeom prst="rect">
              <a:avLst/>
            </a:prstGeom>
            <a:noFill/>
          </p:spPr>
          <p:txBody>
            <a:bodyPr wrap="none" rtlCol="0">
              <a:spAutoFit/>
            </a:bodyPr>
            <a:lstStyle/>
            <a:p>
              <a:r>
                <a:rPr kumimoji="1" lang="en-US" altLang="zh-CN" dirty="0" smtClean="0"/>
                <a:t>7</a:t>
              </a:r>
              <a:endParaRPr kumimoji="1" lang="zh-CN" altLang="en-US" dirty="0"/>
            </a:p>
          </p:txBody>
        </p:sp>
        <p:sp>
          <p:nvSpPr>
            <p:cNvPr id="50" name="文本框 49"/>
            <p:cNvSpPr txBox="1"/>
            <p:nvPr/>
          </p:nvSpPr>
          <p:spPr>
            <a:xfrm>
              <a:off x="5062402" y="3275692"/>
              <a:ext cx="301686" cy="369332"/>
            </a:xfrm>
            <a:prstGeom prst="rect">
              <a:avLst/>
            </a:prstGeom>
            <a:noFill/>
          </p:spPr>
          <p:txBody>
            <a:bodyPr wrap="none" rtlCol="0">
              <a:spAutoFit/>
            </a:bodyPr>
            <a:lstStyle/>
            <a:p>
              <a:r>
                <a:rPr kumimoji="1" lang="en-US" altLang="zh-CN" dirty="0" smtClean="0"/>
                <a:t>2</a:t>
              </a:r>
              <a:endParaRPr kumimoji="1" lang="zh-CN" altLang="en-US" dirty="0"/>
            </a:p>
          </p:txBody>
        </p:sp>
        <p:sp>
          <p:nvSpPr>
            <p:cNvPr id="51" name="文本框 50"/>
            <p:cNvSpPr txBox="1"/>
            <p:nvPr/>
          </p:nvSpPr>
          <p:spPr>
            <a:xfrm>
              <a:off x="4427984" y="3717032"/>
              <a:ext cx="301686" cy="369332"/>
            </a:xfrm>
            <a:prstGeom prst="rect">
              <a:avLst/>
            </a:prstGeom>
            <a:noFill/>
          </p:spPr>
          <p:txBody>
            <a:bodyPr wrap="none" rtlCol="0">
              <a:spAutoFit/>
            </a:bodyPr>
            <a:lstStyle/>
            <a:p>
              <a:r>
                <a:rPr kumimoji="1" lang="en-US" altLang="zh-CN" dirty="0" smtClean="0"/>
                <a:t>9</a:t>
              </a:r>
              <a:endParaRPr kumimoji="1" lang="zh-CN" altLang="en-US" dirty="0"/>
            </a:p>
          </p:txBody>
        </p:sp>
        <p:sp>
          <p:nvSpPr>
            <p:cNvPr id="52" name="文本框 51"/>
            <p:cNvSpPr txBox="1"/>
            <p:nvPr/>
          </p:nvSpPr>
          <p:spPr>
            <a:xfrm>
              <a:off x="3851920" y="3491716"/>
              <a:ext cx="301686" cy="369332"/>
            </a:xfrm>
            <a:prstGeom prst="rect">
              <a:avLst/>
            </a:prstGeom>
            <a:noFill/>
          </p:spPr>
          <p:txBody>
            <a:bodyPr wrap="none" rtlCol="0">
              <a:spAutoFit/>
            </a:bodyPr>
            <a:lstStyle/>
            <a:p>
              <a:r>
                <a:rPr kumimoji="1" lang="en-US" altLang="zh-CN" dirty="0" smtClean="0"/>
                <a:t>6</a:t>
              </a:r>
              <a:endParaRPr kumimoji="1" lang="zh-CN" altLang="en-US" dirty="0"/>
            </a:p>
          </p:txBody>
        </p:sp>
        <p:sp>
          <p:nvSpPr>
            <p:cNvPr id="53" name="文本框 52"/>
            <p:cNvSpPr txBox="1"/>
            <p:nvPr/>
          </p:nvSpPr>
          <p:spPr>
            <a:xfrm>
              <a:off x="2915816" y="2987660"/>
              <a:ext cx="418704" cy="369332"/>
            </a:xfrm>
            <a:prstGeom prst="rect">
              <a:avLst/>
            </a:prstGeom>
            <a:noFill/>
          </p:spPr>
          <p:txBody>
            <a:bodyPr wrap="none" rtlCol="0">
              <a:spAutoFit/>
            </a:bodyPr>
            <a:lstStyle/>
            <a:p>
              <a:r>
                <a:rPr kumimoji="1" lang="en-US" altLang="zh-CN" dirty="0" smtClean="0"/>
                <a:t>10</a:t>
              </a:r>
              <a:endParaRPr kumimoji="1" lang="zh-CN" altLang="en-US" dirty="0"/>
            </a:p>
          </p:txBody>
        </p:sp>
        <p:sp>
          <p:nvSpPr>
            <p:cNvPr id="54" name="文本框 53"/>
            <p:cNvSpPr txBox="1"/>
            <p:nvPr/>
          </p:nvSpPr>
          <p:spPr>
            <a:xfrm>
              <a:off x="3694250" y="2699628"/>
              <a:ext cx="418704" cy="369332"/>
            </a:xfrm>
            <a:prstGeom prst="rect">
              <a:avLst/>
            </a:prstGeom>
            <a:noFill/>
          </p:spPr>
          <p:txBody>
            <a:bodyPr wrap="none" rtlCol="0">
              <a:spAutoFit/>
            </a:bodyPr>
            <a:lstStyle/>
            <a:p>
              <a:r>
                <a:rPr kumimoji="1" lang="en-US" altLang="zh-CN" dirty="0" smtClean="0"/>
                <a:t>12</a:t>
              </a:r>
              <a:endParaRPr kumimoji="1" lang="zh-CN" altLang="en-US" dirty="0"/>
            </a:p>
          </p:txBody>
        </p:sp>
        <p:sp>
          <p:nvSpPr>
            <p:cNvPr id="55" name="文本框 54"/>
            <p:cNvSpPr txBox="1"/>
            <p:nvPr/>
          </p:nvSpPr>
          <p:spPr>
            <a:xfrm>
              <a:off x="4427984" y="1988840"/>
              <a:ext cx="301686" cy="369332"/>
            </a:xfrm>
            <a:prstGeom prst="rect">
              <a:avLst/>
            </a:prstGeom>
            <a:noFill/>
          </p:spPr>
          <p:txBody>
            <a:bodyPr wrap="none" rtlCol="0">
              <a:spAutoFit/>
            </a:bodyPr>
            <a:lstStyle/>
            <a:p>
              <a:r>
                <a:rPr kumimoji="1" lang="en-US" altLang="zh-CN" dirty="0" smtClean="0"/>
                <a:t>3</a:t>
              </a:r>
              <a:endParaRPr kumimoji="1" lang="zh-CN" altLang="en-US" dirty="0"/>
            </a:p>
          </p:txBody>
        </p:sp>
      </p:grpSp>
      <p:sp>
        <p:nvSpPr>
          <p:cNvPr id="56" name="文本框 55"/>
          <p:cNvSpPr txBox="1"/>
          <p:nvPr/>
        </p:nvSpPr>
        <p:spPr>
          <a:xfrm>
            <a:off x="119330" y="4304222"/>
            <a:ext cx="1681580" cy="535531"/>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dirty="0" smtClean="0">
                <a:latin typeface="Microsoft YaHei" charset="-122"/>
                <a:ea typeface="Microsoft YaHei" charset="-122"/>
                <a:cs typeface="Microsoft YaHei" charset="-122"/>
              </a:rPr>
              <a:t>第</a:t>
            </a:r>
            <a:r>
              <a:rPr lang="en-US" altLang="zh-CN" sz="2400" dirty="0" smtClean="0">
                <a:latin typeface="Microsoft YaHei" charset="-122"/>
                <a:ea typeface="Microsoft YaHei" charset="-122"/>
                <a:cs typeface="Microsoft YaHei" charset="-122"/>
              </a:rPr>
              <a:t>0</a:t>
            </a:r>
            <a:r>
              <a:rPr lang="zh-CN" altLang="en-US" sz="2400" dirty="0" smtClean="0">
                <a:latin typeface="Microsoft YaHei" charset="-122"/>
                <a:ea typeface="Microsoft YaHei" charset="-122"/>
                <a:cs typeface="Microsoft YaHei" charset="-122"/>
              </a:rPr>
              <a:t>次</a:t>
            </a:r>
            <a:endParaRPr lang="zh-CN" altLang="en-US" sz="2400" dirty="0">
              <a:latin typeface="Microsoft YaHei" charset="-122"/>
              <a:ea typeface="Microsoft YaHei" charset="-122"/>
              <a:cs typeface="Microsoft YaHei" charset="-122"/>
            </a:endParaRPr>
          </a:p>
        </p:txBody>
      </p:sp>
      <p:sp>
        <p:nvSpPr>
          <p:cNvPr id="87" name="同心圆 86"/>
          <p:cNvSpPr/>
          <p:nvPr/>
        </p:nvSpPr>
        <p:spPr>
          <a:xfrm>
            <a:off x="5920727" y="99522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mtClean="0">
                <a:solidFill>
                  <a:schemeClr val="tx1"/>
                </a:solidFill>
              </a:rPr>
              <a:t>0</a:t>
            </a:r>
            <a:endParaRPr kumimoji="1" lang="zh-CN" altLang="en-US" dirty="0">
              <a:solidFill>
                <a:schemeClr val="tx1"/>
              </a:solidFill>
            </a:endParaRPr>
          </a:p>
        </p:txBody>
      </p:sp>
      <p:cxnSp>
        <p:nvCxnSpPr>
          <p:cNvPr id="88" name="直线箭头连接符 87"/>
          <p:cNvCxnSpPr>
            <a:stCxn id="92" idx="3"/>
            <a:endCxn id="94" idx="7"/>
          </p:cNvCxnSpPr>
          <p:nvPr/>
        </p:nvCxnSpPr>
        <p:spPr>
          <a:xfrm flipH="1">
            <a:off x="5012784" y="1364000"/>
            <a:ext cx="971215" cy="558592"/>
          </a:xfrm>
          <a:prstGeom prst="straightConnector1">
            <a:avLst/>
          </a:prstGeom>
          <a:ln w="19050">
            <a:solidFill>
              <a:srgbClr val="01BAF8"/>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9" name="同心圆 88"/>
          <p:cNvSpPr/>
          <p:nvPr/>
        </p:nvSpPr>
        <p:spPr>
          <a:xfrm>
            <a:off x="4644008" y="18593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1</a:t>
            </a:r>
            <a:endParaRPr kumimoji="1" lang="zh-CN" altLang="en-US" dirty="0">
              <a:solidFill>
                <a:schemeClr val="tx1"/>
              </a:solidFill>
            </a:endParaRPr>
          </a:p>
        </p:txBody>
      </p:sp>
      <p:sp>
        <p:nvSpPr>
          <p:cNvPr id="90" name="同心圆 89"/>
          <p:cNvSpPr/>
          <p:nvPr/>
        </p:nvSpPr>
        <p:spPr>
          <a:xfrm>
            <a:off x="8460432" y="272446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6</a:t>
            </a:r>
            <a:endParaRPr kumimoji="1" lang="zh-CN" altLang="en-US" dirty="0">
              <a:solidFill>
                <a:schemeClr val="tx1"/>
              </a:solidFill>
            </a:endParaRPr>
          </a:p>
        </p:txBody>
      </p:sp>
      <p:sp>
        <p:nvSpPr>
          <p:cNvPr id="91" name="同心圆 90"/>
          <p:cNvSpPr/>
          <p:nvPr/>
        </p:nvSpPr>
        <p:spPr>
          <a:xfrm>
            <a:off x="7197446" y="18593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3</a:t>
            </a:r>
            <a:endParaRPr kumimoji="1" lang="zh-CN" altLang="en-US" dirty="0">
              <a:solidFill>
                <a:schemeClr val="tx1"/>
              </a:solidFill>
            </a:endParaRPr>
          </a:p>
        </p:txBody>
      </p:sp>
      <p:sp>
        <p:nvSpPr>
          <p:cNvPr id="92" name="同心圆 91"/>
          <p:cNvSpPr/>
          <p:nvPr/>
        </p:nvSpPr>
        <p:spPr>
          <a:xfrm>
            <a:off x="5920727" y="272446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2</a:t>
            </a:r>
            <a:endParaRPr kumimoji="1" lang="zh-CN" altLang="en-US" dirty="0">
              <a:solidFill>
                <a:schemeClr val="tx1"/>
              </a:solidFill>
            </a:endParaRPr>
          </a:p>
        </p:txBody>
      </p:sp>
      <p:sp>
        <p:nvSpPr>
          <p:cNvPr id="93" name="同心圆 92"/>
          <p:cNvSpPr/>
          <p:nvPr/>
        </p:nvSpPr>
        <p:spPr>
          <a:xfrm>
            <a:off x="4644008" y="36353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4</a:t>
            </a:r>
            <a:endParaRPr kumimoji="1" lang="zh-CN" altLang="en-US" dirty="0">
              <a:solidFill>
                <a:schemeClr val="tx1"/>
              </a:solidFill>
            </a:endParaRPr>
          </a:p>
        </p:txBody>
      </p:sp>
      <p:sp>
        <p:nvSpPr>
          <p:cNvPr id="94" name="同心圆 93"/>
          <p:cNvSpPr/>
          <p:nvPr/>
        </p:nvSpPr>
        <p:spPr>
          <a:xfrm>
            <a:off x="7197446" y="36353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5</a:t>
            </a:r>
            <a:endParaRPr kumimoji="1" lang="zh-CN" altLang="en-US" dirty="0">
              <a:solidFill>
                <a:schemeClr val="tx1"/>
              </a:solidFill>
            </a:endParaRPr>
          </a:p>
        </p:txBody>
      </p:sp>
      <p:cxnSp>
        <p:nvCxnSpPr>
          <p:cNvPr id="95" name="直线箭头连接符 94"/>
          <p:cNvCxnSpPr>
            <a:endCxn id="92" idx="5"/>
          </p:cNvCxnSpPr>
          <p:nvPr/>
        </p:nvCxnSpPr>
        <p:spPr>
          <a:xfrm flipH="1" flipV="1">
            <a:off x="6289503" y="1364000"/>
            <a:ext cx="971215" cy="558592"/>
          </a:xfrm>
          <a:prstGeom prst="straightConnector1">
            <a:avLst/>
          </a:prstGeom>
          <a:ln w="19050">
            <a:solidFill>
              <a:srgbClr val="01BAF8"/>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4" name="文本框 103"/>
          <p:cNvSpPr txBox="1"/>
          <p:nvPr/>
        </p:nvSpPr>
        <p:spPr>
          <a:xfrm>
            <a:off x="5292080" y="1355264"/>
            <a:ext cx="301686" cy="369332"/>
          </a:xfrm>
          <a:prstGeom prst="rect">
            <a:avLst/>
          </a:prstGeom>
          <a:noFill/>
        </p:spPr>
        <p:txBody>
          <a:bodyPr wrap="none" rtlCol="0">
            <a:spAutoFit/>
          </a:bodyPr>
          <a:lstStyle/>
          <a:p>
            <a:r>
              <a:rPr kumimoji="1" lang="en-US" altLang="zh-CN" smtClean="0"/>
              <a:t>8</a:t>
            </a:r>
            <a:endParaRPr kumimoji="1" lang="zh-CN" altLang="en-US" dirty="0"/>
          </a:p>
        </p:txBody>
      </p:sp>
      <p:sp>
        <p:nvSpPr>
          <p:cNvPr id="105" name="文本框 104"/>
          <p:cNvSpPr txBox="1"/>
          <p:nvPr/>
        </p:nvSpPr>
        <p:spPr>
          <a:xfrm>
            <a:off x="6718586" y="1355264"/>
            <a:ext cx="301686" cy="369332"/>
          </a:xfrm>
          <a:prstGeom prst="rect">
            <a:avLst/>
          </a:prstGeom>
          <a:noFill/>
        </p:spPr>
        <p:txBody>
          <a:bodyPr wrap="none" rtlCol="0">
            <a:spAutoFit/>
          </a:bodyPr>
          <a:lstStyle/>
          <a:p>
            <a:r>
              <a:rPr kumimoji="1" lang="en-US" altLang="zh-CN" dirty="0"/>
              <a:t>5</a:t>
            </a:r>
            <a:endParaRPr kumimoji="1" lang="zh-CN" altLang="en-US" dirty="0"/>
          </a:p>
        </p:txBody>
      </p:sp>
      <mc:AlternateContent xmlns:mc="http://schemas.openxmlformats.org/markup-compatibility/2006" xmlns:a14="http://schemas.microsoft.com/office/drawing/2010/main">
        <mc:Choice Requires="a14">
          <p:graphicFrame>
            <p:nvGraphicFramePr>
              <p:cNvPr id="114" name="表格 113"/>
              <p:cNvGraphicFramePr>
                <a:graphicFrameLocks noGrp="1"/>
              </p:cNvGraphicFramePr>
              <p:nvPr>
                <p:extLst>
                  <p:ext uri="{D42A27DB-BD31-4B8C-83A1-F6EECF244321}">
                    <p14:modId xmlns:p14="http://schemas.microsoft.com/office/powerpoint/2010/main" val="1435667276"/>
                  </p:ext>
                </p:extLst>
              </p:nvPr>
            </p:nvGraphicFramePr>
            <p:xfrm>
              <a:off x="388424" y="5045154"/>
              <a:ext cx="8349695" cy="1188720"/>
            </p:xfrm>
            <a:graphic>
              <a:graphicData uri="http://schemas.openxmlformats.org/drawingml/2006/table">
                <a:tbl>
                  <a:tblPr firstRow="1" bandRow="1">
                    <a:tableStyleId>{5C22544A-7EE6-4342-B048-85BDC9FD1C3A}</a:tableStyleId>
                  </a:tblPr>
                  <a:tblGrid>
                    <a:gridCol w="943216"/>
                    <a:gridCol w="7406479"/>
                  </a:tblGrid>
                  <a:tr h="370840">
                    <a:tc>
                      <a:txBody>
                        <a:bodyPr/>
                        <a:lstStyle/>
                        <a:p>
                          <a:pPr algn="r"/>
                          <a:r>
                            <a:rPr lang="en-US" altLang="zh-CN" sz="2000" b="0" dirty="0" smtClean="0">
                              <a:solidFill>
                                <a:schemeClr val="tx1"/>
                              </a:solidFill>
                              <a:latin typeface="Microsoft YaHei" charset="-122"/>
                              <a:ea typeface="Microsoft YaHei" charset="-122"/>
                              <a:cs typeface="Microsoft YaHei" charset="-122"/>
                            </a:rPr>
                            <a:t>U</a:t>
                          </a:r>
                          <a:r>
                            <a:rPr lang="zh-CN" altLang="en-US" sz="2000" b="0" dirty="0" smtClean="0">
                              <a:solidFill>
                                <a:schemeClr val="tx1"/>
                              </a:solidFill>
                              <a:latin typeface="Microsoft YaHei" charset="-122"/>
                              <a:ea typeface="Microsoft YaHei" charset="-122"/>
                              <a:cs typeface="Microsoft YaHei" charset="-122"/>
                            </a:rPr>
                            <a:t>  </a:t>
                          </a:r>
                          <a:r>
                            <a:rPr lang="en-US" altLang="zh-CN" sz="2000" b="0" dirty="0" smtClean="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smtClean="0">
                              <a:solidFill>
                                <a:schemeClr val="tx1"/>
                              </a:solidFill>
                              <a:latin typeface="Microsoft YaHei" charset="-122"/>
                              <a:ea typeface="Microsoft YaHei" charset="-122"/>
                              <a:cs typeface="Microsoft YaHei" charset="-122"/>
                            </a:rPr>
                            <a:t>{0}</a:t>
                          </a:r>
                          <a:endParaRPr lang="zh-CN" altLang="en-US" sz="2000" b="0" dirty="0">
                            <a:solidFill>
                              <a:schemeClr val="tx1"/>
                            </a:solidFill>
                            <a:latin typeface="Microsoft YaHei" charset="-122"/>
                            <a:ea typeface="Microsoft YaHei" charset="-122"/>
                            <a:cs typeface="Microsoft YaHei" charset="-122"/>
                          </a:endParaRPr>
                        </a:p>
                      </a:txBody>
                      <a:tcPr>
                        <a:noFill/>
                      </a:tcPr>
                    </a:tc>
                  </a:tr>
                  <a:tr h="370840">
                    <a:tc>
                      <a:txBody>
                        <a:bodyPr/>
                        <a:lstStyle/>
                        <a:p>
                          <a:pPr algn="r"/>
                          <a:r>
                            <a:rPr lang="en-US" altLang="zh-CN" sz="2000" b="0" dirty="0" smtClean="0">
                              <a:solidFill>
                                <a:schemeClr val="tx1"/>
                              </a:solidFill>
                              <a:latin typeface="Microsoft YaHei" charset="-122"/>
                              <a:ea typeface="Microsoft YaHei" charset="-122"/>
                              <a:cs typeface="Microsoft YaHei" charset="-122"/>
                            </a:rPr>
                            <a:t>TE</a:t>
                          </a:r>
                          <a:r>
                            <a:rPr lang="zh-CN" altLang="en-US" sz="2000" b="0" dirty="0" smtClean="0">
                              <a:solidFill>
                                <a:schemeClr val="tx1"/>
                              </a:solidFill>
                              <a:latin typeface="Microsoft YaHei" charset="-122"/>
                              <a:ea typeface="Microsoft YaHei" charset="-122"/>
                              <a:cs typeface="Microsoft YaHei" charset="-122"/>
                            </a:rPr>
                            <a:t> </a:t>
                          </a:r>
                          <a:r>
                            <a:rPr lang="en-US" altLang="zh-CN" sz="2000" b="0" dirty="0" smtClean="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smtClean="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r>
                  <a:tr h="370840">
                    <a:tc>
                      <a:txBody>
                        <a:bodyPr/>
                        <a:lstStyle/>
                        <a:p>
                          <a:pPr algn="r"/>
                          <a:r>
                            <a:rPr lang="en-US" altLang="zh-CN" sz="2000" b="0" dirty="0" smtClean="0">
                              <a:solidFill>
                                <a:schemeClr val="tx1"/>
                              </a:solidFill>
                              <a:latin typeface="Microsoft YaHei" charset="-122"/>
                              <a:ea typeface="Microsoft YaHei" charset="-122"/>
                              <a:cs typeface="Microsoft YaHei" charset="-122"/>
                            </a:rPr>
                            <a:t>LW=</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smtClean="0">
                              <a:solidFill>
                                <a:schemeClr val="tx1"/>
                              </a:solidFill>
                              <a:latin typeface="Microsoft YaHei" charset="-122"/>
                              <a:ea typeface="Microsoft YaHei" charset="-122"/>
                              <a:cs typeface="Microsoft YaHei" charset="-122"/>
                            </a:rPr>
                            <a:t>{(0,1)8,(0,2)</a:t>
                          </a:r>
                          <a14:m>
                            <m:oMath xmlns:m="http://schemas.openxmlformats.org/officeDocument/2006/math">
                              <m:r>
                                <a:rPr lang="en-US" altLang="zh-CN" sz="2000" b="0" i="1" smtClean="0">
                                  <a:solidFill>
                                    <a:schemeClr val="tx1"/>
                                  </a:solidFill>
                                  <a:latin typeface="Cambria Math" charset="0"/>
                                  <a:ea typeface="Cambria Math" charset="0"/>
                                  <a:cs typeface="Cambria Math" charset="0"/>
                                </a:rPr>
                                <m:t>∞</m:t>
                              </m:r>
                            </m:oMath>
                          </a14:m>
                          <a:r>
                            <a:rPr lang="en-US" altLang="zh-CN" sz="2000" b="0" dirty="0" smtClean="0">
                              <a:solidFill>
                                <a:schemeClr val="tx1"/>
                              </a:solidFill>
                              <a:latin typeface="Microsoft YaHei" charset="-122"/>
                              <a:ea typeface="Microsoft YaHei" charset="-122"/>
                              <a:cs typeface="Microsoft YaHei" charset="-122"/>
                            </a:rPr>
                            <a:t>,(0,3)5,(0,4)</a:t>
                          </a:r>
                          <a:r>
                            <a:rPr lang="en-US" altLang="zh-CN" sz="2000" b="0" dirty="0" smtClean="0">
                              <a:solidFill>
                                <a:schemeClr val="tx1"/>
                              </a:solidFill>
                              <a:ea typeface="Cambria Math" charset="0"/>
                              <a:cs typeface="Cambria Math" charset="0"/>
                            </a:rPr>
                            <a:t> </a:t>
                          </a:r>
                          <a14:m>
                            <m:oMath xmlns:m="http://schemas.openxmlformats.org/officeDocument/2006/math">
                              <m:r>
                                <a:rPr lang="en-US" altLang="zh-CN" sz="2000" b="0" i="1" smtClean="0">
                                  <a:solidFill>
                                    <a:schemeClr val="tx1"/>
                                  </a:solidFill>
                                  <a:latin typeface="Cambria Math" charset="0"/>
                                  <a:ea typeface="Cambria Math" charset="0"/>
                                  <a:cs typeface="Cambria Math" charset="0"/>
                                </a:rPr>
                                <m:t>∞</m:t>
                              </m:r>
                            </m:oMath>
                          </a14:m>
                          <a:r>
                            <a:rPr lang="en-US" altLang="zh-CN" sz="2000" b="0" dirty="0" smtClean="0">
                              <a:solidFill>
                                <a:schemeClr val="tx1"/>
                              </a:solidFill>
                              <a:latin typeface="Microsoft YaHei" charset="-122"/>
                              <a:ea typeface="Microsoft YaHei" charset="-122"/>
                              <a:cs typeface="Microsoft YaHei" charset="-122"/>
                            </a:rPr>
                            <a:t>,(0,5)</a:t>
                          </a:r>
                          <a:r>
                            <a:rPr lang="en-US" altLang="zh-CN" sz="2000" b="0" dirty="0" smtClean="0">
                              <a:solidFill>
                                <a:schemeClr val="tx1"/>
                              </a:solidFill>
                              <a:ea typeface="Cambria Math" charset="0"/>
                              <a:cs typeface="Cambria Math" charset="0"/>
                            </a:rPr>
                            <a:t> </a:t>
                          </a:r>
                          <a14:m>
                            <m:oMath xmlns:m="http://schemas.openxmlformats.org/officeDocument/2006/math">
                              <m:r>
                                <a:rPr lang="en-US" altLang="zh-CN" sz="2000" b="0" i="1" smtClean="0">
                                  <a:solidFill>
                                    <a:schemeClr val="tx1"/>
                                  </a:solidFill>
                                  <a:latin typeface="Cambria Math" charset="0"/>
                                  <a:ea typeface="Cambria Math" charset="0"/>
                                  <a:cs typeface="Cambria Math" charset="0"/>
                                </a:rPr>
                                <m:t>∞</m:t>
                              </m:r>
                            </m:oMath>
                          </a14:m>
                          <a:r>
                            <a:rPr lang="en-US" altLang="zh-CN" sz="2000" b="0" dirty="0" smtClean="0">
                              <a:solidFill>
                                <a:schemeClr val="tx1"/>
                              </a:solidFill>
                              <a:latin typeface="Microsoft YaHei" charset="-122"/>
                              <a:ea typeface="Microsoft YaHei" charset="-122"/>
                              <a:cs typeface="Microsoft YaHei" charset="-122"/>
                            </a:rPr>
                            <a:t>,(0,6)</a:t>
                          </a:r>
                          <a:r>
                            <a:rPr lang="en-US" altLang="zh-CN" sz="2000" b="0" dirty="0" smtClean="0">
                              <a:solidFill>
                                <a:schemeClr val="tx1"/>
                              </a:solidFill>
                              <a:ea typeface="Cambria Math" charset="0"/>
                              <a:cs typeface="Cambria Math" charset="0"/>
                            </a:rPr>
                            <a:t> </a:t>
                          </a:r>
                          <a14:m>
                            <m:oMath xmlns:m="http://schemas.openxmlformats.org/officeDocument/2006/math">
                              <m:r>
                                <a:rPr lang="en-US" altLang="zh-CN" sz="2000" b="0" i="1" smtClean="0">
                                  <a:solidFill>
                                    <a:schemeClr val="tx1"/>
                                  </a:solidFill>
                                  <a:latin typeface="Cambria Math" charset="0"/>
                                  <a:ea typeface="Cambria Math" charset="0"/>
                                  <a:cs typeface="Cambria Math" charset="0"/>
                                </a:rPr>
                                <m:t>∞</m:t>
                              </m:r>
                            </m:oMath>
                          </a14:m>
                          <a:r>
                            <a:rPr lang="en-US" altLang="zh-CN" sz="2000" b="0" dirty="0" smtClean="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r>
                </a:tbl>
              </a:graphicData>
            </a:graphic>
          </p:graphicFrame>
        </mc:Choice>
        <mc:Fallback xmlns="">
          <p:graphicFrame>
            <p:nvGraphicFramePr>
              <p:cNvPr id="114" name="表格 113"/>
              <p:cNvGraphicFramePr>
                <a:graphicFrameLocks noGrp="1"/>
              </p:cNvGraphicFramePr>
              <p:nvPr>
                <p:extLst>
                  <p:ext uri="{D42A27DB-BD31-4B8C-83A1-F6EECF244321}">
                    <p14:modId xmlns:p14="http://schemas.microsoft.com/office/powerpoint/2010/main" val="1435667276"/>
                  </p:ext>
                </p:extLst>
              </p:nvPr>
            </p:nvGraphicFramePr>
            <p:xfrm>
              <a:off x="388424" y="5045154"/>
              <a:ext cx="8349695" cy="1188720"/>
            </p:xfrm>
            <a:graphic>
              <a:graphicData uri="http://schemas.openxmlformats.org/drawingml/2006/table">
                <a:tbl>
                  <a:tblPr firstRow="1" bandRow="1">
                    <a:tableStyleId>{5C22544A-7EE6-4342-B048-85BDC9FD1C3A}</a:tableStyleId>
                  </a:tblPr>
                  <a:tblGrid>
                    <a:gridCol w="943216"/>
                    <a:gridCol w="7406479"/>
                  </a:tblGrid>
                  <a:tr h="396240">
                    <a:tc>
                      <a:txBody>
                        <a:bodyPr/>
                        <a:lstStyle/>
                        <a:p>
                          <a:pPr algn="r"/>
                          <a:r>
                            <a:rPr lang="en-US" altLang="zh-CN" sz="2000" b="0" dirty="0" smtClean="0">
                              <a:solidFill>
                                <a:schemeClr val="tx1"/>
                              </a:solidFill>
                              <a:latin typeface="Microsoft YaHei" charset="-122"/>
                              <a:ea typeface="Microsoft YaHei" charset="-122"/>
                              <a:cs typeface="Microsoft YaHei" charset="-122"/>
                            </a:rPr>
                            <a:t>U</a:t>
                          </a:r>
                          <a:r>
                            <a:rPr lang="zh-CN" altLang="en-US" sz="2000" b="0" dirty="0" smtClean="0">
                              <a:solidFill>
                                <a:schemeClr val="tx1"/>
                              </a:solidFill>
                              <a:latin typeface="Microsoft YaHei" charset="-122"/>
                              <a:ea typeface="Microsoft YaHei" charset="-122"/>
                              <a:cs typeface="Microsoft YaHei" charset="-122"/>
                            </a:rPr>
                            <a:t>  </a:t>
                          </a:r>
                          <a:r>
                            <a:rPr lang="en-US" altLang="zh-CN" sz="2000" b="0" dirty="0" smtClean="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smtClean="0">
                              <a:solidFill>
                                <a:schemeClr val="tx1"/>
                              </a:solidFill>
                              <a:latin typeface="Microsoft YaHei" charset="-122"/>
                              <a:ea typeface="Microsoft YaHei" charset="-122"/>
                              <a:cs typeface="Microsoft YaHei" charset="-122"/>
                            </a:rPr>
                            <a:t>{0}</a:t>
                          </a:r>
                          <a:endParaRPr lang="zh-CN" altLang="en-US" sz="2000" b="0" dirty="0">
                            <a:solidFill>
                              <a:schemeClr val="tx1"/>
                            </a:solidFill>
                            <a:latin typeface="Microsoft YaHei" charset="-122"/>
                            <a:ea typeface="Microsoft YaHei" charset="-122"/>
                            <a:cs typeface="Microsoft YaHei" charset="-122"/>
                          </a:endParaRPr>
                        </a:p>
                      </a:txBody>
                      <a:tcPr>
                        <a:noFill/>
                      </a:tcPr>
                    </a:tc>
                  </a:tr>
                  <a:tr h="396240">
                    <a:tc>
                      <a:txBody>
                        <a:bodyPr/>
                        <a:lstStyle/>
                        <a:p>
                          <a:pPr algn="r"/>
                          <a:r>
                            <a:rPr lang="en-US" altLang="zh-CN" sz="2000" b="0" dirty="0" smtClean="0">
                              <a:solidFill>
                                <a:schemeClr val="tx1"/>
                              </a:solidFill>
                              <a:latin typeface="Microsoft YaHei" charset="-122"/>
                              <a:ea typeface="Microsoft YaHei" charset="-122"/>
                              <a:cs typeface="Microsoft YaHei" charset="-122"/>
                            </a:rPr>
                            <a:t>TE</a:t>
                          </a:r>
                          <a:r>
                            <a:rPr lang="zh-CN" altLang="en-US" sz="2000" b="0" dirty="0" smtClean="0">
                              <a:solidFill>
                                <a:schemeClr val="tx1"/>
                              </a:solidFill>
                              <a:latin typeface="Microsoft YaHei" charset="-122"/>
                              <a:ea typeface="Microsoft YaHei" charset="-122"/>
                              <a:cs typeface="Microsoft YaHei" charset="-122"/>
                            </a:rPr>
                            <a:t> </a:t>
                          </a:r>
                          <a:r>
                            <a:rPr lang="en-US" altLang="zh-CN" sz="2000" b="0" dirty="0" smtClean="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smtClean="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r>
                  <a:tr h="396240">
                    <a:tc>
                      <a:txBody>
                        <a:bodyPr/>
                        <a:lstStyle/>
                        <a:p>
                          <a:pPr algn="r"/>
                          <a:r>
                            <a:rPr lang="en-US" altLang="zh-CN" sz="2000" b="0" dirty="0" smtClean="0">
                              <a:solidFill>
                                <a:schemeClr val="tx1"/>
                              </a:solidFill>
                              <a:latin typeface="Microsoft YaHei" charset="-122"/>
                              <a:ea typeface="Microsoft YaHei" charset="-122"/>
                              <a:cs typeface="Microsoft YaHei" charset="-122"/>
                            </a:rPr>
                            <a:t>LW=</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endParaRPr lang="zh-CN"/>
                        </a:p>
                      </a:txBody>
                      <a:tcPr>
                        <a:blipFill rotWithShape="0">
                          <a:blip r:embed="rId2"/>
                          <a:stretch>
                            <a:fillRect l="-12829" t="-209231" r="-329" b="-27692"/>
                          </a:stretch>
                        </a:blipFill>
                      </a:tcPr>
                    </a:tc>
                  </a:tr>
                </a:tbl>
              </a:graphicData>
            </a:graphic>
          </p:graphicFrame>
        </mc:Fallback>
      </mc:AlternateContent>
      <p:sp>
        <p:nvSpPr>
          <p:cNvPr id="115" name="同心圆 114"/>
          <p:cNvSpPr/>
          <p:nvPr/>
        </p:nvSpPr>
        <p:spPr>
          <a:xfrm>
            <a:off x="5639522" y="737301"/>
            <a:ext cx="994458" cy="957287"/>
          </a:xfrm>
          <a:prstGeom prst="donut">
            <a:avLst>
              <a:gd name="adj" fmla="val 47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142846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9336" y="105166"/>
            <a:ext cx="7305967" cy="706091"/>
          </a:xfrm>
        </p:spPr>
        <p:txBody>
          <a:bodyPr/>
          <a:lstStyle/>
          <a:p>
            <a:r>
              <a:rPr kumimoji="1" lang="en-US" altLang="zh-CN" dirty="0"/>
              <a:t>2</a:t>
            </a:r>
            <a:r>
              <a:rPr kumimoji="1" lang="zh-CN" altLang="en-US" dirty="0"/>
              <a:t> 普里姆</a:t>
            </a:r>
            <a:r>
              <a:rPr kumimoji="1" lang="en-US" altLang="zh-CN" dirty="0"/>
              <a:t>(Prim)</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smtClean="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57" name="组 56"/>
          <p:cNvGrpSpPr/>
          <p:nvPr/>
        </p:nvGrpSpPr>
        <p:grpSpPr>
          <a:xfrm>
            <a:off x="11398" y="974440"/>
            <a:ext cx="4392488" cy="3072191"/>
            <a:chOff x="2915816" y="1196752"/>
            <a:chExt cx="4392488" cy="3072191"/>
          </a:xfrm>
        </p:grpSpPr>
        <p:sp>
          <p:nvSpPr>
            <p:cNvPr id="8" name="同心圆 7"/>
            <p:cNvSpPr/>
            <p:nvPr/>
          </p:nvSpPr>
          <p:spPr>
            <a:xfrm>
              <a:off x="4336551" y="119675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mtClean="0">
                  <a:solidFill>
                    <a:schemeClr val="tx1"/>
                  </a:solidFill>
                </a:rPr>
                <a:t>0</a:t>
              </a:r>
              <a:endParaRPr kumimoji="1" lang="zh-CN" altLang="en-US" dirty="0">
                <a:solidFill>
                  <a:schemeClr val="tx1"/>
                </a:solidFill>
              </a:endParaRPr>
            </a:p>
          </p:txBody>
        </p:sp>
        <p:cxnSp>
          <p:nvCxnSpPr>
            <p:cNvPr id="9" name="直线箭头连接符 8"/>
            <p:cNvCxnSpPr>
              <a:stCxn id="8" idx="3"/>
              <a:endCxn id="10" idx="7"/>
            </p:cNvCxnSpPr>
            <p:nvPr/>
          </p:nvCxnSpPr>
          <p:spPr>
            <a:xfrm flipH="1">
              <a:off x="3428608" y="1565528"/>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同心圆 9"/>
            <p:cNvSpPr/>
            <p:nvPr/>
          </p:nvSpPr>
          <p:spPr>
            <a:xfrm>
              <a:off x="3059832" y="206084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1</a:t>
              </a:r>
              <a:endParaRPr kumimoji="1" lang="zh-CN" altLang="en-US" dirty="0">
                <a:solidFill>
                  <a:schemeClr val="tx1"/>
                </a:solidFill>
              </a:endParaRPr>
            </a:p>
          </p:txBody>
        </p:sp>
        <p:sp>
          <p:nvSpPr>
            <p:cNvPr id="12" name="同心圆 11"/>
            <p:cNvSpPr/>
            <p:nvPr/>
          </p:nvSpPr>
          <p:spPr>
            <a:xfrm>
              <a:off x="6876256" y="29259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6</a:t>
              </a:r>
              <a:endParaRPr kumimoji="1" lang="zh-CN" altLang="en-US" dirty="0">
                <a:solidFill>
                  <a:schemeClr val="tx1"/>
                </a:solidFill>
              </a:endParaRPr>
            </a:p>
          </p:txBody>
        </p:sp>
        <p:sp>
          <p:nvSpPr>
            <p:cNvPr id="15" name="同心圆 14"/>
            <p:cNvSpPr/>
            <p:nvPr/>
          </p:nvSpPr>
          <p:spPr>
            <a:xfrm>
              <a:off x="5613270" y="206084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3</a:t>
              </a:r>
              <a:endParaRPr kumimoji="1" lang="zh-CN" altLang="en-US" dirty="0">
                <a:solidFill>
                  <a:schemeClr val="tx1"/>
                </a:solidFill>
              </a:endParaRPr>
            </a:p>
          </p:txBody>
        </p:sp>
        <p:sp>
          <p:nvSpPr>
            <p:cNvPr id="16" name="同心圆 15"/>
            <p:cNvSpPr/>
            <p:nvPr/>
          </p:nvSpPr>
          <p:spPr>
            <a:xfrm>
              <a:off x="4336551" y="29259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2</a:t>
              </a:r>
              <a:endParaRPr kumimoji="1" lang="zh-CN" altLang="en-US" dirty="0">
                <a:solidFill>
                  <a:schemeClr val="tx1"/>
                </a:solidFill>
              </a:endParaRPr>
            </a:p>
          </p:txBody>
        </p:sp>
        <p:sp>
          <p:nvSpPr>
            <p:cNvPr id="18" name="同心圆 17"/>
            <p:cNvSpPr/>
            <p:nvPr/>
          </p:nvSpPr>
          <p:spPr>
            <a:xfrm>
              <a:off x="3059832" y="383689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4</a:t>
              </a:r>
              <a:endParaRPr kumimoji="1" lang="zh-CN" altLang="en-US" dirty="0">
                <a:solidFill>
                  <a:schemeClr val="tx1"/>
                </a:solidFill>
              </a:endParaRPr>
            </a:p>
          </p:txBody>
        </p:sp>
        <p:sp>
          <p:nvSpPr>
            <p:cNvPr id="19" name="同心圆 18"/>
            <p:cNvSpPr/>
            <p:nvPr/>
          </p:nvSpPr>
          <p:spPr>
            <a:xfrm>
              <a:off x="5613270" y="383689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5</a:t>
              </a:r>
              <a:endParaRPr kumimoji="1" lang="zh-CN" altLang="en-US" dirty="0">
                <a:solidFill>
                  <a:schemeClr val="tx1"/>
                </a:solidFill>
              </a:endParaRPr>
            </a:p>
          </p:txBody>
        </p:sp>
        <p:cxnSp>
          <p:nvCxnSpPr>
            <p:cNvPr id="20" name="直线箭头连接符 19"/>
            <p:cNvCxnSpPr>
              <a:stCxn id="15" idx="1"/>
              <a:endCxn id="8" idx="5"/>
            </p:cNvCxnSpPr>
            <p:nvPr/>
          </p:nvCxnSpPr>
          <p:spPr>
            <a:xfrm flipH="1" flipV="1">
              <a:off x="4705327" y="1565528"/>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stCxn id="15" idx="5"/>
              <a:endCxn id="12" idx="1"/>
            </p:cNvCxnSpPr>
            <p:nvPr/>
          </p:nvCxnSpPr>
          <p:spPr>
            <a:xfrm>
              <a:off x="5982046" y="2429624"/>
              <a:ext cx="957482" cy="55964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a:stCxn id="15" idx="4"/>
              <a:endCxn id="19" idx="0"/>
            </p:cNvCxnSpPr>
            <p:nvPr/>
          </p:nvCxnSpPr>
          <p:spPr>
            <a:xfrm>
              <a:off x="5829294" y="2492896"/>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a:stCxn id="10" idx="4"/>
              <a:endCxn id="18" idx="0"/>
            </p:cNvCxnSpPr>
            <p:nvPr/>
          </p:nvCxnSpPr>
          <p:spPr>
            <a:xfrm>
              <a:off x="3275856" y="2492896"/>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线箭头连接符 30"/>
            <p:cNvCxnSpPr>
              <a:stCxn id="10" idx="6"/>
              <a:endCxn id="15" idx="2"/>
            </p:cNvCxnSpPr>
            <p:nvPr/>
          </p:nvCxnSpPr>
          <p:spPr>
            <a:xfrm>
              <a:off x="3491880" y="2276872"/>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a:stCxn id="18" idx="6"/>
              <a:endCxn id="19" idx="2"/>
            </p:cNvCxnSpPr>
            <p:nvPr/>
          </p:nvCxnSpPr>
          <p:spPr>
            <a:xfrm>
              <a:off x="3491880" y="4052919"/>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线箭头连接符 36"/>
            <p:cNvCxnSpPr>
              <a:stCxn id="10" idx="5"/>
              <a:endCxn id="16" idx="1"/>
            </p:cNvCxnSpPr>
            <p:nvPr/>
          </p:nvCxnSpPr>
          <p:spPr>
            <a:xfrm>
              <a:off x="3428608" y="2429624"/>
              <a:ext cx="971215" cy="55964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a:stCxn id="19" idx="1"/>
              <a:endCxn id="16" idx="5"/>
            </p:cNvCxnSpPr>
            <p:nvPr/>
          </p:nvCxnSpPr>
          <p:spPr>
            <a:xfrm flipH="1" flipV="1">
              <a:off x="4705327" y="3294768"/>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线箭头连接符 42"/>
            <p:cNvCxnSpPr>
              <a:stCxn id="16" idx="3"/>
              <a:endCxn id="18" idx="7"/>
            </p:cNvCxnSpPr>
            <p:nvPr/>
          </p:nvCxnSpPr>
          <p:spPr>
            <a:xfrm flipH="1">
              <a:off x="3428608" y="3294768"/>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3707904" y="1556792"/>
              <a:ext cx="301686" cy="369332"/>
            </a:xfrm>
            <a:prstGeom prst="rect">
              <a:avLst/>
            </a:prstGeom>
            <a:noFill/>
          </p:spPr>
          <p:txBody>
            <a:bodyPr wrap="none" rtlCol="0">
              <a:spAutoFit/>
            </a:bodyPr>
            <a:lstStyle/>
            <a:p>
              <a:r>
                <a:rPr kumimoji="1" lang="en-US" altLang="zh-CN" smtClean="0"/>
                <a:t>8</a:t>
              </a:r>
              <a:endParaRPr kumimoji="1" lang="zh-CN" altLang="en-US" dirty="0"/>
            </a:p>
          </p:txBody>
        </p:sp>
        <p:sp>
          <p:nvSpPr>
            <p:cNvPr id="47" name="文本框 46"/>
            <p:cNvSpPr txBox="1"/>
            <p:nvPr/>
          </p:nvSpPr>
          <p:spPr>
            <a:xfrm>
              <a:off x="5134410" y="1556792"/>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48" name="文本框 47"/>
            <p:cNvSpPr txBox="1"/>
            <p:nvPr/>
          </p:nvSpPr>
          <p:spPr>
            <a:xfrm>
              <a:off x="6502562" y="2492896"/>
              <a:ext cx="418704" cy="369332"/>
            </a:xfrm>
            <a:prstGeom prst="rect">
              <a:avLst/>
            </a:prstGeom>
            <a:noFill/>
          </p:spPr>
          <p:txBody>
            <a:bodyPr wrap="none" rtlCol="0">
              <a:spAutoFit/>
            </a:bodyPr>
            <a:lstStyle/>
            <a:p>
              <a:r>
                <a:rPr kumimoji="1" lang="en-US" altLang="zh-CN" dirty="0" smtClean="0"/>
                <a:t>15</a:t>
              </a:r>
              <a:endParaRPr kumimoji="1" lang="zh-CN" altLang="en-US" dirty="0"/>
            </a:p>
          </p:txBody>
        </p:sp>
        <p:sp>
          <p:nvSpPr>
            <p:cNvPr id="49" name="文本框 48"/>
            <p:cNvSpPr txBox="1"/>
            <p:nvPr/>
          </p:nvSpPr>
          <p:spPr>
            <a:xfrm>
              <a:off x="5796136" y="2987660"/>
              <a:ext cx="301686" cy="369332"/>
            </a:xfrm>
            <a:prstGeom prst="rect">
              <a:avLst/>
            </a:prstGeom>
            <a:noFill/>
          </p:spPr>
          <p:txBody>
            <a:bodyPr wrap="none" rtlCol="0">
              <a:spAutoFit/>
            </a:bodyPr>
            <a:lstStyle/>
            <a:p>
              <a:r>
                <a:rPr kumimoji="1" lang="en-US" altLang="zh-CN" dirty="0" smtClean="0"/>
                <a:t>7</a:t>
              </a:r>
              <a:endParaRPr kumimoji="1" lang="zh-CN" altLang="en-US" dirty="0"/>
            </a:p>
          </p:txBody>
        </p:sp>
        <p:sp>
          <p:nvSpPr>
            <p:cNvPr id="50" name="文本框 49"/>
            <p:cNvSpPr txBox="1"/>
            <p:nvPr/>
          </p:nvSpPr>
          <p:spPr>
            <a:xfrm>
              <a:off x="5062402" y="3275692"/>
              <a:ext cx="301686" cy="369332"/>
            </a:xfrm>
            <a:prstGeom prst="rect">
              <a:avLst/>
            </a:prstGeom>
            <a:noFill/>
          </p:spPr>
          <p:txBody>
            <a:bodyPr wrap="none" rtlCol="0">
              <a:spAutoFit/>
            </a:bodyPr>
            <a:lstStyle/>
            <a:p>
              <a:r>
                <a:rPr kumimoji="1" lang="en-US" altLang="zh-CN" dirty="0" smtClean="0"/>
                <a:t>2</a:t>
              </a:r>
              <a:endParaRPr kumimoji="1" lang="zh-CN" altLang="en-US" dirty="0"/>
            </a:p>
          </p:txBody>
        </p:sp>
        <p:sp>
          <p:nvSpPr>
            <p:cNvPr id="51" name="文本框 50"/>
            <p:cNvSpPr txBox="1"/>
            <p:nvPr/>
          </p:nvSpPr>
          <p:spPr>
            <a:xfrm>
              <a:off x="4427984" y="3717032"/>
              <a:ext cx="301686" cy="369332"/>
            </a:xfrm>
            <a:prstGeom prst="rect">
              <a:avLst/>
            </a:prstGeom>
            <a:noFill/>
          </p:spPr>
          <p:txBody>
            <a:bodyPr wrap="none" rtlCol="0">
              <a:spAutoFit/>
            </a:bodyPr>
            <a:lstStyle/>
            <a:p>
              <a:r>
                <a:rPr kumimoji="1" lang="en-US" altLang="zh-CN" dirty="0" smtClean="0"/>
                <a:t>9</a:t>
              </a:r>
              <a:endParaRPr kumimoji="1" lang="zh-CN" altLang="en-US" dirty="0"/>
            </a:p>
          </p:txBody>
        </p:sp>
        <p:sp>
          <p:nvSpPr>
            <p:cNvPr id="52" name="文本框 51"/>
            <p:cNvSpPr txBox="1"/>
            <p:nvPr/>
          </p:nvSpPr>
          <p:spPr>
            <a:xfrm>
              <a:off x="3851920" y="3491716"/>
              <a:ext cx="301686" cy="369332"/>
            </a:xfrm>
            <a:prstGeom prst="rect">
              <a:avLst/>
            </a:prstGeom>
            <a:noFill/>
          </p:spPr>
          <p:txBody>
            <a:bodyPr wrap="none" rtlCol="0">
              <a:spAutoFit/>
            </a:bodyPr>
            <a:lstStyle/>
            <a:p>
              <a:r>
                <a:rPr kumimoji="1" lang="en-US" altLang="zh-CN" dirty="0" smtClean="0"/>
                <a:t>6</a:t>
              </a:r>
              <a:endParaRPr kumimoji="1" lang="zh-CN" altLang="en-US" dirty="0"/>
            </a:p>
          </p:txBody>
        </p:sp>
        <p:sp>
          <p:nvSpPr>
            <p:cNvPr id="53" name="文本框 52"/>
            <p:cNvSpPr txBox="1"/>
            <p:nvPr/>
          </p:nvSpPr>
          <p:spPr>
            <a:xfrm>
              <a:off x="2915816" y="2987660"/>
              <a:ext cx="418704" cy="369332"/>
            </a:xfrm>
            <a:prstGeom prst="rect">
              <a:avLst/>
            </a:prstGeom>
            <a:noFill/>
          </p:spPr>
          <p:txBody>
            <a:bodyPr wrap="none" rtlCol="0">
              <a:spAutoFit/>
            </a:bodyPr>
            <a:lstStyle/>
            <a:p>
              <a:r>
                <a:rPr kumimoji="1" lang="en-US" altLang="zh-CN" dirty="0" smtClean="0"/>
                <a:t>10</a:t>
              </a:r>
              <a:endParaRPr kumimoji="1" lang="zh-CN" altLang="en-US" dirty="0"/>
            </a:p>
          </p:txBody>
        </p:sp>
        <p:sp>
          <p:nvSpPr>
            <p:cNvPr id="54" name="文本框 53"/>
            <p:cNvSpPr txBox="1"/>
            <p:nvPr/>
          </p:nvSpPr>
          <p:spPr>
            <a:xfrm>
              <a:off x="3694250" y="2699628"/>
              <a:ext cx="418704" cy="369332"/>
            </a:xfrm>
            <a:prstGeom prst="rect">
              <a:avLst/>
            </a:prstGeom>
            <a:noFill/>
          </p:spPr>
          <p:txBody>
            <a:bodyPr wrap="none" rtlCol="0">
              <a:spAutoFit/>
            </a:bodyPr>
            <a:lstStyle/>
            <a:p>
              <a:r>
                <a:rPr kumimoji="1" lang="en-US" altLang="zh-CN" dirty="0" smtClean="0"/>
                <a:t>12</a:t>
              </a:r>
              <a:endParaRPr kumimoji="1" lang="zh-CN" altLang="en-US" dirty="0"/>
            </a:p>
          </p:txBody>
        </p:sp>
        <p:sp>
          <p:nvSpPr>
            <p:cNvPr id="55" name="文本框 54"/>
            <p:cNvSpPr txBox="1"/>
            <p:nvPr/>
          </p:nvSpPr>
          <p:spPr>
            <a:xfrm>
              <a:off x="4427984" y="1988840"/>
              <a:ext cx="301686" cy="369332"/>
            </a:xfrm>
            <a:prstGeom prst="rect">
              <a:avLst/>
            </a:prstGeom>
            <a:noFill/>
          </p:spPr>
          <p:txBody>
            <a:bodyPr wrap="none" rtlCol="0">
              <a:spAutoFit/>
            </a:bodyPr>
            <a:lstStyle/>
            <a:p>
              <a:r>
                <a:rPr kumimoji="1" lang="en-US" altLang="zh-CN" dirty="0" smtClean="0"/>
                <a:t>3</a:t>
              </a:r>
              <a:endParaRPr kumimoji="1" lang="zh-CN" altLang="en-US" dirty="0"/>
            </a:p>
          </p:txBody>
        </p:sp>
      </p:grpSp>
      <p:sp>
        <p:nvSpPr>
          <p:cNvPr id="56" name="文本框 55"/>
          <p:cNvSpPr txBox="1"/>
          <p:nvPr/>
        </p:nvSpPr>
        <p:spPr>
          <a:xfrm>
            <a:off x="119330" y="4304222"/>
            <a:ext cx="1681580" cy="497957"/>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dirty="0" smtClean="0">
                <a:latin typeface="Microsoft YaHei" charset="-122"/>
                <a:ea typeface="Microsoft YaHei" charset="-122"/>
                <a:cs typeface="Microsoft YaHei" charset="-122"/>
              </a:rPr>
              <a:t>第</a:t>
            </a: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次</a:t>
            </a:r>
            <a:endParaRPr lang="zh-CN" altLang="en-US" sz="2400" dirty="0">
              <a:latin typeface="Microsoft YaHei" charset="-122"/>
              <a:ea typeface="Microsoft YaHei" charset="-122"/>
              <a:cs typeface="Microsoft YaHei" charset="-122"/>
            </a:endParaRPr>
          </a:p>
        </p:txBody>
      </p:sp>
      <p:sp>
        <p:nvSpPr>
          <p:cNvPr id="87" name="同心圆 86"/>
          <p:cNvSpPr/>
          <p:nvPr/>
        </p:nvSpPr>
        <p:spPr>
          <a:xfrm>
            <a:off x="5920727" y="99522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mtClean="0">
                <a:solidFill>
                  <a:schemeClr val="tx1"/>
                </a:solidFill>
              </a:rPr>
              <a:t>0</a:t>
            </a:r>
            <a:endParaRPr kumimoji="1" lang="zh-CN" altLang="en-US" dirty="0">
              <a:solidFill>
                <a:schemeClr val="tx1"/>
              </a:solidFill>
            </a:endParaRPr>
          </a:p>
        </p:txBody>
      </p:sp>
      <p:sp>
        <p:nvSpPr>
          <p:cNvPr id="89" name="同心圆 88"/>
          <p:cNvSpPr/>
          <p:nvPr/>
        </p:nvSpPr>
        <p:spPr>
          <a:xfrm>
            <a:off x="4644008" y="18593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1</a:t>
            </a:r>
            <a:endParaRPr kumimoji="1" lang="zh-CN" altLang="en-US" dirty="0">
              <a:solidFill>
                <a:schemeClr val="tx1"/>
              </a:solidFill>
            </a:endParaRPr>
          </a:p>
        </p:txBody>
      </p:sp>
      <p:sp>
        <p:nvSpPr>
          <p:cNvPr id="90" name="同心圆 89"/>
          <p:cNvSpPr/>
          <p:nvPr/>
        </p:nvSpPr>
        <p:spPr>
          <a:xfrm>
            <a:off x="8460432" y="272446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6</a:t>
            </a:r>
            <a:endParaRPr kumimoji="1" lang="zh-CN" altLang="en-US" dirty="0">
              <a:solidFill>
                <a:schemeClr val="tx1"/>
              </a:solidFill>
            </a:endParaRPr>
          </a:p>
        </p:txBody>
      </p:sp>
      <p:sp>
        <p:nvSpPr>
          <p:cNvPr id="91" name="同心圆 90"/>
          <p:cNvSpPr/>
          <p:nvPr/>
        </p:nvSpPr>
        <p:spPr>
          <a:xfrm>
            <a:off x="7197446" y="18593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3</a:t>
            </a:r>
            <a:endParaRPr kumimoji="1" lang="zh-CN" altLang="en-US" dirty="0">
              <a:solidFill>
                <a:schemeClr val="tx1"/>
              </a:solidFill>
            </a:endParaRPr>
          </a:p>
        </p:txBody>
      </p:sp>
      <p:sp>
        <p:nvSpPr>
          <p:cNvPr id="92" name="同心圆 91"/>
          <p:cNvSpPr/>
          <p:nvPr/>
        </p:nvSpPr>
        <p:spPr>
          <a:xfrm>
            <a:off x="5920727" y="272446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2</a:t>
            </a:r>
            <a:endParaRPr kumimoji="1" lang="zh-CN" altLang="en-US" dirty="0">
              <a:solidFill>
                <a:schemeClr val="tx1"/>
              </a:solidFill>
            </a:endParaRPr>
          </a:p>
        </p:txBody>
      </p:sp>
      <p:sp>
        <p:nvSpPr>
          <p:cNvPr id="93" name="同心圆 92"/>
          <p:cNvSpPr/>
          <p:nvPr/>
        </p:nvSpPr>
        <p:spPr>
          <a:xfrm>
            <a:off x="4644008" y="36353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4</a:t>
            </a:r>
            <a:endParaRPr kumimoji="1" lang="zh-CN" altLang="en-US" dirty="0">
              <a:solidFill>
                <a:schemeClr val="tx1"/>
              </a:solidFill>
            </a:endParaRPr>
          </a:p>
        </p:txBody>
      </p:sp>
      <p:sp>
        <p:nvSpPr>
          <p:cNvPr id="94" name="同心圆 93"/>
          <p:cNvSpPr/>
          <p:nvPr/>
        </p:nvSpPr>
        <p:spPr>
          <a:xfrm>
            <a:off x="7197446" y="36353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5</a:t>
            </a:r>
            <a:endParaRPr kumimoji="1" lang="zh-CN" altLang="en-US" dirty="0">
              <a:solidFill>
                <a:schemeClr val="tx1"/>
              </a:solidFill>
            </a:endParaRPr>
          </a:p>
        </p:txBody>
      </p:sp>
      <p:cxnSp>
        <p:nvCxnSpPr>
          <p:cNvPr id="95" name="直线箭头连接符 94"/>
          <p:cNvCxnSpPr>
            <a:endCxn id="92" idx="5"/>
          </p:cNvCxnSpPr>
          <p:nvPr/>
        </p:nvCxnSpPr>
        <p:spPr>
          <a:xfrm flipH="1" flipV="1">
            <a:off x="6289503" y="1364000"/>
            <a:ext cx="971215" cy="558592"/>
          </a:xfrm>
          <a:prstGeom prst="straightConnector1">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105" name="文本框 104"/>
          <p:cNvSpPr txBox="1"/>
          <p:nvPr/>
        </p:nvSpPr>
        <p:spPr>
          <a:xfrm>
            <a:off x="6718586" y="1355264"/>
            <a:ext cx="301686" cy="369332"/>
          </a:xfrm>
          <a:prstGeom prst="rect">
            <a:avLst/>
          </a:prstGeom>
          <a:noFill/>
        </p:spPr>
        <p:txBody>
          <a:bodyPr wrap="none" rtlCol="0">
            <a:spAutoFit/>
          </a:bodyPr>
          <a:lstStyle/>
          <a:p>
            <a:r>
              <a:rPr kumimoji="1" lang="en-US" altLang="zh-CN" dirty="0"/>
              <a:t>5</a:t>
            </a:r>
            <a:endParaRPr kumimoji="1" lang="zh-CN" altLang="en-US" dirty="0"/>
          </a:p>
        </p:txBody>
      </p:sp>
      <mc:AlternateContent xmlns:mc="http://schemas.openxmlformats.org/markup-compatibility/2006" xmlns:a14="http://schemas.microsoft.com/office/drawing/2010/main">
        <mc:Choice Requires="a14">
          <p:graphicFrame>
            <p:nvGraphicFramePr>
              <p:cNvPr id="114" name="表格 113"/>
              <p:cNvGraphicFramePr>
                <a:graphicFrameLocks noGrp="1"/>
              </p:cNvGraphicFramePr>
              <p:nvPr>
                <p:extLst>
                  <p:ext uri="{D42A27DB-BD31-4B8C-83A1-F6EECF244321}">
                    <p14:modId xmlns:p14="http://schemas.microsoft.com/office/powerpoint/2010/main" val="1448399635"/>
                  </p:ext>
                </p:extLst>
              </p:nvPr>
            </p:nvGraphicFramePr>
            <p:xfrm>
              <a:off x="388424" y="5045154"/>
              <a:ext cx="8349695" cy="1188720"/>
            </p:xfrm>
            <a:graphic>
              <a:graphicData uri="http://schemas.openxmlformats.org/drawingml/2006/table">
                <a:tbl>
                  <a:tblPr firstRow="1" bandRow="1">
                    <a:tableStyleId>{5C22544A-7EE6-4342-B048-85BDC9FD1C3A}</a:tableStyleId>
                  </a:tblPr>
                  <a:tblGrid>
                    <a:gridCol w="943216"/>
                    <a:gridCol w="7406479"/>
                  </a:tblGrid>
                  <a:tr h="370840">
                    <a:tc>
                      <a:txBody>
                        <a:bodyPr/>
                        <a:lstStyle/>
                        <a:p>
                          <a:pPr algn="r"/>
                          <a:r>
                            <a:rPr lang="en-US" altLang="zh-CN" sz="2000" b="0" dirty="0" smtClean="0">
                              <a:solidFill>
                                <a:schemeClr val="tx1"/>
                              </a:solidFill>
                              <a:latin typeface="Microsoft YaHei" charset="-122"/>
                              <a:ea typeface="Microsoft YaHei" charset="-122"/>
                              <a:cs typeface="Microsoft YaHei" charset="-122"/>
                            </a:rPr>
                            <a:t>U</a:t>
                          </a:r>
                          <a:r>
                            <a:rPr lang="zh-CN" altLang="en-US" sz="2000" b="0" dirty="0" smtClean="0">
                              <a:solidFill>
                                <a:schemeClr val="tx1"/>
                              </a:solidFill>
                              <a:latin typeface="Microsoft YaHei" charset="-122"/>
                              <a:ea typeface="Microsoft YaHei" charset="-122"/>
                              <a:cs typeface="Microsoft YaHei" charset="-122"/>
                            </a:rPr>
                            <a:t>  </a:t>
                          </a:r>
                          <a:r>
                            <a:rPr lang="en-US" altLang="zh-CN" sz="2000" b="0" dirty="0" smtClean="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smtClean="0">
                              <a:solidFill>
                                <a:schemeClr val="tx1"/>
                              </a:solidFill>
                              <a:latin typeface="Microsoft YaHei" charset="-122"/>
                              <a:ea typeface="Microsoft YaHei" charset="-122"/>
                              <a:cs typeface="Microsoft YaHei" charset="-122"/>
                            </a:rPr>
                            <a:t>{0,3}</a:t>
                          </a:r>
                          <a:endParaRPr lang="zh-CN" altLang="en-US" sz="2000" b="0" dirty="0">
                            <a:solidFill>
                              <a:schemeClr val="tx1"/>
                            </a:solidFill>
                            <a:latin typeface="Microsoft YaHei" charset="-122"/>
                            <a:ea typeface="Microsoft YaHei" charset="-122"/>
                            <a:cs typeface="Microsoft YaHei" charset="-122"/>
                          </a:endParaRPr>
                        </a:p>
                      </a:txBody>
                      <a:tcPr>
                        <a:noFill/>
                      </a:tcPr>
                    </a:tc>
                  </a:tr>
                  <a:tr h="370840">
                    <a:tc>
                      <a:txBody>
                        <a:bodyPr/>
                        <a:lstStyle/>
                        <a:p>
                          <a:pPr algn="r"/>
                          <a:r>
                            <a:rPr lang="en-US" altLang="zh-CN" sz="2000" b="0" dirty="0" smtClean="0">
                              <a:solidFill>
                                <a:schemeClr val="tx1"/>
                              </a:solidFill>
                              <a:latin typeface="Microsoft YaHei" charset="-122"/>
                              <a:ea typeface="Microsoft YaHei" charset="-122"/>
                              <a:cs typeface="Microsoft YaHei" charset="-122"/>
                            </a:rPr>
                            <a:t>TE</a:t>
                          </a:r>
                          <a:r>
                            <a:rPr lang="zh-CN" altLang="en-US" sz="2000" b="0" dirty="0" smtClean="0">
                              <a:solidFill>
                                <a:schemeClr val="tx1"/>
                              </a:solidFill>
                              <a:latin typeface="Microsoft YaHei" charset="-122"/>
                              <a:ea typeface="Microsoft YaHei" charset="-122"/>
                              <a:cs typeface="Microsoft YaHei" charset="-122"/>
                            </a:rPr>
                            <a:t> </a:t>
                          </a:r>
                          <a:r>
                            <a:rPr lang="en-US" altLang="zh-CN" sz="2000" b="0" dirty="0" smtClean="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smtClean="0">
                              <a:solidFill>
                                <a:schemeClr val="tx1"/>
                              </a:solidFill>
                              <a:latin typeface="Microsoft YaHei" charset="-122"/>
                              <a:ea typeface="Microsoft YaHei" charset="-122"/>
                              <a:cs typeface="Microsoft YaHei" charset="-122"/>
                            </a:rPr>
                            <a:t>{(0,3)5}</a:t>
                          </a:r>
                          <a:endParaRPr lang="zh-CN" altLang="en-US" sz="2000" b="0" dirty="0">
                            <a:solidFill>
                              <a:schemeClr val="tx1"/>
                            </a:solidFill>
                            <a:latin typeface="Microsoft YaHei" charset="-122"/>
                            <a:ea typeface="Microsoft YaHei" charset="-122"/>
                            <a:cs typeface="Microsoft YaHei" charset="-122"/>
                          </a:endParaRPr>
                        </a:p>
                      </a:txBody>
                      <a:tcPr>
                        <a:noFill/>
                      </a:tcPr>
                    </a:tc>
                  </a:tr>
                  <a:tr h="370840">
                    <a:tc>
                      <a:txBody>
                        <a:bodyPr/>
                        <a:lstStyle/>
                        <a:p>
                          <a:pPr algn="r"/>
                          <a:r>
                            <a:rPr lang="en-US" altLang="zh-CN" sz="2000" b="0" dirty="0" smtClean="0">
                              <a:solidFill>
                                <a:schemeClr val="tx1"/>
                              </a:solidFill>
                              <a:latin typeface="Microsoft YaHei" charset="-122"/>
                              <a:ea typeface="Microsoft YaHei" charset="-122"/>
                              <a:cs typeface="Microsoft YaHei" charset="-122"/>
                            </a:rPr>
                            <a:t>LW=</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smtClean="0">
                              <a:solidFill>
                                <a:schemeClr val="tx1"/>
                              </a:solidFill>
                              <a:latin typeface="Microsoft YaHei" charset="-122"/>
                              <a:ea typeface="Microsoft YaHei" charset="-122"/>
                              <a:cs typeface="Microsoft YaHei" charset="-122"/>
                            </a:rPr>
                            <a:t>{(3,1)3,(0,2)</a:t>
                          </a:r>
                          <a14:m>
                            <m:oMath xmlns:m="http://schemas.openxmlformats.org/officeDocument/2006/math">
                              <m:r>
                                <a:rPr lang="en-US" altLang="zh-CN" sz="2000" b="0" i="1" smtClean="0">
                                  <a:solidFill>
                                    <a:schemeClr val="tx1"/>
                                  </a:solidFill>
                                  <a:latin typeface="Cambria Math" charset="0"/>
                                  <a:ea typeface="Cambria Math" charset="0"/>
                                  <a:cs typeface="Cambria Math" charset="0"/>
                                </a:rPr>
                                <m:t>∞</m:t>
                              </m:r>
                            </m:oMath>
                          </a14:m>
                          <a:r>
                            <a:rPr lang="en-US" altLang="zh-CN" sz="2000" b="0" dirty="0" smtClean="0">
                              <a:solidFill>
                                <a:schemeClr val="tx1"/>
                              </a:solidFill>
                              <a:latin typeface="Microsoft YaHei" charset="-122"/>
                              <a:ea typeface="Microsoft YaHei" charset="-122"/>
                              <a:cs typeface="Microsoft YaHei" charset="-122"/>
                            </a:rPr>
                            <a:t>,(0,4)</a:t>
                          </a:r>
                          <a:r>
                            <a:rPr lang="en-US" altLang="zh-CN" sz="2000" b="0" dirty="0" smtClean="0">
                              <a:solidFill>
                                <a:schemeClr val="tx1"/>
                              </a:solidFill>
                              <a:ea typeface="Cambria Math" charset="0"/>
                              <a:cs typeface="Cambria Math" charset="0"/>
                            </a:rPr>
                            <a:t> </a:t>
                          </a:r>
                          <a14:m>
                            <m:oMath xmlns:m="http://schemas.openxmlformats.org/officeDocument/2006/math">
                              <m:r>
                                <a:rPr lang="en-US" altLang="zh-CN" sz="2000" b="0" i="1" smtClean="0">
                                  <a:solidFill>
                                    <a:schemeClr val="tx1"/>
                                  </a:solidFill>
                                  <a:latin typeface="Cambria Math" charset="0"/>
                                  <a:ea typeface="Cambria Math" charset="0"/>
                                  <a:cs typeface="Cambria Math" charset="0"/>
                                </a:rPr>
                                <m:t>∞</m:t>
                              </m:r>
                            </m:oMath>
                          </a14:m>
                          <a:r>
                            <a:rPr lang="en-US" altLang="zh-CN" sz="2000" b="0" dirty="0" smtClean="0">
                              <a:solidFill>
                                <a:schemeClr val="tx1"/>
                              </a:solidFill>
                              <a:latin typeface="Microsoft YaHei" charset="-122"/>
                              <a:ea typeface="Microsoft YaHei" charset="-122"/>
                              <a:cs typeface="Microsoft YaHei" charset="-122"/>
                            </a:rPr>
                            <a:t>,(3,5)7,(3,6)15}</a:t>
                          </a:r>
                          <a:endParaRPr lang="zh-CN" altLang="en-US" sz="2000" b="0" dirty="0">
                            <a:solidFill>
                              <a:schemeClr val="tx1"/>
                            </a:solidFill>
                            <a:latin typeface="Microsoft YaHei" charset="-122"/>
                            <a:ea typeface="Microsoft YaHei" charset="-122"/>
                            <a:cs typeface="Microsoft YaHei" charset="-122"/>
                          </a:endParaRPr>
                        </a:p>
                      </a:txBody>
                      <a:tcPr>
                        <a:noFill/>
                      </a:tcPr>
                    </a:tc>
                  </a:tr>
                </a:tbl>
              </a:graphicData>
            </a:graphic>
          </p:graphicFrame>
        </mc:Choice>
        <mc:Fallback xmlns="">
          <p:graphicFrame>
            <p:nvGraphicFramePr>
              <p:cNvPr id="114" name="表格 113"/>
              <p:cNvGraphicFramePr>
                <a:graphicFrameLocks noGrp="1"/>
              </p:cNvGraphicFramePr>
              <p:nvPr>
                <p:extLst>
                  <p:ext uri="{D42A27DB-BD31-4B8C-83A1-F6EECF244321}">
                    <p14:modId xmlns:p14="http://schemas.microsoft.com/office/powerpoint/2010/main" val="1448399635"/>
                  </p:ext>
                </p:extLst>
              </p:nvPr>
            </p:nvGraphicFramePr>
            <p:xfrm>
              <a:off x="388424" y="5045154"/>
              <a:ext cx="8349695" cy="1188720"/>
            </p:xfrm>
            <a:graphic>
              <a:graphicData uri="http://schemas.openxmlformats.org/drawingml/2006/table">
                <a:tbl>
                  <a:tblPr firstRow="1" bandRow="1">
                    <a:tableStyleId>{5C22544A-7EE6-4342-B048-85BDC9FD1C3A}</a:tableStyleId>
                  </a:tblPr>
                  <a:tblGrid>
                    <a:gridCol w="943216"/>
                    <a:gridCol w="7406479"/>
                  </a:tblGrid>
                  <a:tr h="396240">
                    <a:tc>
                      <a:txBody>
                        <a:bodyPr/>
                        <a:lstStyle/>
                        <a:p>
                          <a:pPr algn="r"/>
                          <a:r>
                            <a:rPr lang="en-US" altLang="zh-CN" sz="2000" b="0" dirty="0" smtClean="0">
                              <a:solidFill>
                                <a:schemeClr val="tx1"/>
                              </a:solidFill>
                              <a:latin typeface="Microsoft YaHei" charset="-122"/>
                              <a:ea typeface="Microsoft YaHei" charset="-122"/>
                              <a:cs typeface="Microsoft YaHei" charset="-122"/>
                            </a:rPr>
                            <a:t>U</a:t>
                          </a:r>
                          <a:r>
                            <a:rPr lang="zh-CN" altLang="en-US" sz="2000" b="0" dirty="0" smtClean="0">
                              <a:solidFill>
                                <a:schemeClr val="tx1"/>
                              </a:solidFill>
                              <a:latin typeface="Microsoft YaHei" charset="-122"/>
                              <a:ea typeface="Microsoft YaHei" charset="-122"/>
                              <a:cs typeface="Microsoft YaHei" charset="-122"/>
                            </a:rPr>
                            <a:t>  </a:t>
                          </a:r>
                          <a:r>
                            <a:rPr lang="en-US" altLang="zh-CN" sz="2000" b="0" dirty="0" smtClean="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smtClean="0">
                              <a:solidFill>
                                <a:schemeClr val="tx1"/>
                              </a:solidFill>
                              <a:latin typeface="Microsoft YaHei" charset="-122"/>
                              <a:ea typeface="Microsoft YaHei" charset="-122"/>
                              <a:cs typeface="Microsoft YaHei" charset="-122"/>
                            </a:rPr>
                            <a:t>{0,3}</a:t>
                          </a:r>
                          <a:endParaRPr lang="zh-CN" altLang="en-US" sz="2000" b="0" dirty="0">
                            <a:solidFill>
                              <a:schemeClr val="tx1"/>
                            </a:solidFill>
                            <a:latin typeface="Microsoft YaHei" charset="-122"/>
                            <a:ea typeface="Microsoft YaHei" charset="-122"/>
                            <a:cs typeface="Microsoft YaHei" charset="-122"/>
                          </a:endParaRPr>
                        </a:p>
                      </a:txBody>
                      <a:tcPr>
                        <a:noFill/>
                      </a:tcPr>
                    </a:tc>
                  </a:tr>
                  <a:tr h="396240">
                    <a:tc>
                      <a:txBody>
                        <a:bodyPr/>
                        <a:lstStyle/>
                        <a:p>
                          <a:pPr algn="r"/>
                          <a:r>
                            <a:rPr lang="en-US" altLang="zh-CN" sz="2000" b="0" dirty="0" smtClean="0">
                              <a:solidFill>
                                <a:schemeClr val="tx1"/>
                              </a:solidFill>
                              <a:latin typeface="Microsoft YaHei" charset="-122"/>
                              <a:ea typeface="Microsoft YaHei" charset="-122"/>
                              <a:cs typeface="Microsoft YaHei" charset="-122"/>
                            </a:rPr>
                            <a:t>TE</a:t>
                          </a:r>
                          <a:r>
                            <a:rPr lang="zh-CN" altLang="en-US" sz="2000" b="0" dirty="0" smtClean="0">
                              <a:solidFill>
                                <a:schemeClr val="tx1"/>
                              </a:solidFill>
                              <a:latin typeface="Microsoft YaHei" charset="-122"/>
                              <a:ea typeface="Microsoft YaHei" charset="-122"/>
                              <a:cs typeface="Microsoft YaHei" charset="-122"/>
                            </a:rPr>
                            <a:t> </a:t>
                          </a:r>
                          <a:r>
                            <a:rPr lang="en-US" altLang="zh-CN" sz="2000" b="0" dirty="0" smtClean="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smtClean="0">
                              <a:solidFill>
                                <a:schemeClr val="tx1"/>
                              </a:solidFill>
                              <a:latin typeface="Microsoft YaHei" charset="-122"/>
                              <a:ea typeface="Microsoft YaHei" charset="-122"/>
                              <a:cs typeface="Microsoft YaHei" charset="-122"/>
                            </a:rPr>
                            <a:t>{(0,3)5}</a:t>
                          </a:r>
                          <a:endParaRPr lang="zh-CN" altLang="en-US" sz="2000" b="0" dirty="0">
                            <a:solidFill>
                              <a:schemeClr val="tx1"/>
                            </a:solidFill>
                            <a:latin typeface="Microsoft YaHei" charset="-122"/>
                            <a:ea typeface="Microsoft YaHei" charset="-122"/>
                            <a:cs typeface="Microsoft YaHei" charset="-122"/>
                          </a:endParaRPr>
                        </a:p>
                      </a:txBody>
                      <a:tcPr>
                        <a:noFill/>
                      </a:tcPr>
                    </a:tc>
                  </a:tr>
                  <a:tr h="396240">
                    <a:tc>
                      <a:txBody>
                        <a:bodyPr/>
                        <a:lstStyle/>
                        <a:p>
                          <a:pPr algn="r"/>
                          <a:r>
                            <a:rPr lang="en-US" altLang="zh-CN" sz="2000" b="0" dirty="0" smtClean="0">
                              <a:solidFill>
                                <a:schemeClr val="tx1"/>
                              </a:solidFill>
                              <a:latin typeface="Microsoft YaHei" charset="-122"/>
                              <a:ea typeface="Microsoft YaHei" charset="-122"/>
                              <a:cs typeface="Microsoft YaHei" charset="-122"/>
                            </a:rPr>
                            <a:t>LW=</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endParaRPr lang="zh-CN"/>
                        </a:p>
                      </a:txBody>
                      <a:tcPr>
                        <a:blipFill rotWithShape="0">
                          <a:blip r:embed="rId2"/>
                          <a:stretch>
                            <a:fillRect l="-12829" t="-209231" r="-329" b="-27692"/>
                          </a:stretch>
                        </a:blipFill>
                      </a:tcPr>
                    </a:tc>
                  </a:tr>
                </a:tbl>
              </a:graphicData>
            </a:graphic>
          </p:graphicFrame>
        </mc:Fallback>
      </mc:AlternateContent>
      <p:cxnSp>
        <p:nvCxnSpPr>
          <p:cNvPr id="58" name="直线箭头连接符 57"/>
          <p:cNvCxnSpPr/>
          <p:nvPr/>
        </p:nvCxnSpPr>
        <p:spPr>
          <a:xfrm>
            <a:off x="7554962" y="2228096"/>
            <a:ext cx="957482" cy="559640"/>
          </a:xfrm>
          <a:prstGeom prst="straightConnector1">
            <a:avLst/>
          </a:prstGeom>
          <a:ln w="19050">
            <a:solidFill>
              <a:srgbClr val="01BAF8"/>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线箭头连接符 58"/>
          <p:cNvCxnSpPr/>
          <p:nvPr/>
        </p:nvCxnSpPr>
        <p:spPr>
          <a:xfrm>
            <a:off x="7402210" y="2291368"/>
            <a:ext cx="0" cy="1343999"/>
          </a:xfrm>
          <a:prstGeom prst="straightConnector1">
            <a:avLst/>
          </a:prstGeom>
          <a:ln w="19050">
            <a:solidFill>
              <a:srgbClr val="01BAF8"/>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线箭头连接符 59"/>
          <p:cNvCxnSpPr/>
          <p:nvPr/>
        </p:nvCxnSpPr>
        <p:spPr>
          <a:xfrm>
            <a:off x="5064796" y="2075344"/>
            <a:ext cx="2121390" cy="0"/>
          </a:xfrm>
          <a:prstGeom prst="straightConnector1">
            <a:avLst/>
          </a:prstGeom>
          <a:ln w="19050">
            <a:solidFill>
              <a:srgbClr val="01BAF8"/>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8087959" y="2267364"/>
            <a:ext cx="418704" cy="369332"/>
          </a:xfrm>
          <a:prstGeom prst="rect">
            <a:avLst/>
          </a:prstGeom>
          <a:noFill/>
        </p:spPr>
        <p:txBody>
          <a:bodyPr wrap="none" rtlCol="0">
            <a:spAutoFit/>
          </a:bodyPr>
          <a:lstStyle/>
          <a:p>
            <a:r>
              <a:rPr kumimoji="1" lang="en-US" altLang="zh-CN" dirty="0" smtClean="0"/>
              <a:t>15</a:t>
            </a:r>
            <a:endParaRPr kumimoji="1" lang="zh-CN" altLang="en-US" dirty="0"/>
          </a:p>
        </p:txBody>
      </p:sp>
      <p:sp>
        <p:nvSpPr>
          <p:cNvPr id="62" name="文本框 61"/>
          <p:cNvSpPr txBox="1"/>
          <p:nvPr/>
        </p:nvSpPr>
        <p:spPr>
          <a:xfrm>
            <a:off x="7381533" y="2762128"/>
            <a:ext cx="301686" cy="369332"/>
          </a:xfrm>
          <a:prstGeom prst="rect">
            <a:avLst/>
          </a:prstGeom>
          <a:noFill/>
        </p:spPr>
        <p:txBody>
          <a:bodyPr wrap="none" rtlCol="0">
            <a:spAutoFit/>
          </a:bodyPr>
          <a:lstStyle/>
          <a:p>
            <a:r>
              <a:rPr kumimoji="1" lang="en-US" altLang="zh-CN" dirty="0" smtClean="0"/>
              <a:t>7</a:t>
            </a:r>
            <a:endParaRPr kumimoji="1" lang="zh-CN" altLang="en-US" dirty="0"/>
          </a:p>
        </p:txBody>
      </p:sp>
      <p:sp>
        <p:nvSpPr>
          <p:cNvPr id="63" name="文本框 62"/>
          <p:cNvSpPr txBox="1"/>
          <p:nvPr/>
        </p:nvSpPr>
        <p:spPr>
          <a:xfrm>
            <a:off x="6013381" y="1763308"/>
            <a:ext cx="301686" cy="369332"/>
          </a:xfrm>
          <a:prstGeom prst="rect">
            <a:avLst/>
          </a:prstGeom>
          <a:noFill/>
        </p:spPr>
        <p:txBody>
          <a:bodyPr wrap="none" rtlCol="0">
            <a:spAutoFit/>
          </a:bodyPr>
          <a:lstStyle/>
          <a:p>
            <a:r>
              <a:rPr kumimoji="1" lang="en-US" altLang="zh-CN" dirty="0" smtClean="0"/>
              <a:t>3</a:t>
            </a:r>
            <a:endParaRPr kumimoji="1" lang="zh-CN" altLang="en-US" dirty="0"/>
          </a:p>
        </p:txBody>
      </p:sp>
      <p:sp>
        <p:nvSpPr>
          <p:cNvPr id="64" name="同心圆 63"/>
          <p:cNvSpPr/>
          <p:nvPr/>
        </p:nvSpPr>
        <p:spPr>
          <a:xfrm rot="2100000">
            <a:off x="5497963" y="1043722"/>
            <a:ext cx="2645642" cy="1280748"/>
          </a:xfrm>
          <a:prstGeom prst="donut">
            <a:avLst>
              <a:gd name="adj" fmla="val 47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5" name="同心圆 64"/>
          <p:cNvSpPr/>
          <p:nvPr/>
        </p:nvSpPr>
        <p:spPr>
          <a:xfrm rot="2100000">
            <a:off x="888130" y="1050307"/>
            <a:ext cx="2645642" cy="1280748"/>
          </a:xfrm>
          <a:prstGeom prst="donut">
            <a:avLst>
              <a:gd name="adj" fmla="val 47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13365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a:t>
            </a:r>
            <a:r>
              <a:rPr kumimoji="1" lang="zh-CN" altLang="en-US" dirty="0"/>
              <a:t> 普里姆</a:t>
            </a:r>
            <a:r>
              <a:rPr kumimoji="1" lang="en-US" altLang="zh-CN" dirty="0"/>
              <a:t>(Prim)</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smtClean="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57" name="组 56"/>
          <p:cNvGrpSpPr/>
          <p:nvPr/>
        </p:nvGrpSpPr>
        <p:grpSpPr>
          <a:xfrm>
            <a:off x="11398" y="974440"/>
            <a:ext cx="4392488" cy="3072191"/>
            <a:chOff x="2915816" y="1196752"/>
            <a:chExt cx="4392488" cy="3072191"/>
          </a:xfrm>
        </p:grpSpPr>
        <p:sp>
          <p:nvSpPr>
            <p:cNvPr id="8" name="同心圆 7"/>
            <p:cNvSpPr/>
            <p:nvPr/>
          </p:nvSpPr>
          <p:spPr>
            <a:xfrm>
              <a:off x="4336551" y="119675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mtClean="0">
                  <a:solidFill>
                    <a:schemeClr val="tx1"/>
                  </a:solidFill>
                </a:rPr>
                <a:t>0</a:t>
              </a:r>
              <a:endParaRPr kumimoji="1" lang="zh-CN" altLang="en-US" dirty="0">
                <a:solidFill>
                  <a:schemeClr val="tx1"/>
                </a:solidFill>
              </a:endParaRPr>
            </a:p>
          </p:txBody>
        </p:sp>
        <p:cxnSp>
          <p:nvCxnSpPr>
            <p:cNvPr id="9" name="直线箭头连接符 8"/>
            <p:cNvCxnSpPr>
              <a:stCxn id="8" idx="3"/>
              <a:endCxn id="10" idx="7"/>
            </p:cNvCxnSpPr>
            <p:nvPr/>
          </p:nvCxnSpPr>
          <p:spPr>
            <a:xfrm flipH="1">
              <a:off x="3428608" y="1565528"/>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同心圆 9"/>
            <p:cNvSpPr/>
            <p:nvPr/>
          </p:nvSpPr>
          <p:spPr>
            <a:xfrm>
              <a:off x="3059832" y="206084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1</a:t>
              </a:r>
              <a:endParaRPr kumimoji="1" lang="zh-CN" altLang="en-US" dirty="0">
                <a:solidFill>
                  <a:schemeClr val="tx1"/>
                </a:solidFill>
              </a:endParaRPr>
            </a:p>
          </p:txBody>
        </p:sp>
        <p:sp>
          <p:nvSpPr>
            <p:cNvPr id="12" name="同心圆 11"/>
            <p:cNvSpPr/>
            <p:nvPr/>
          </p:nvSpPr>
          <p:spPr>
            <a:xfrm>
              <a:off x="6876256" y="29259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6</a:t>
              </a:r>
              <a:endParaRPr kumimoji="1" lang="zh-CN" altLang="en-US" dirty="0">
                <a:solidFill>
                  <a:schemeClr val="tx1"/>
                </a:solidFill>
              </a:endParaRPr>
            </a:p>
          </p:txBody>
        </p:sp>
        <p:sp>
          <p:nvSpPr>
            <p:cNvPr id="15" name="同心圆 14"/>
            <p:cNvSpPr/>
            <p:nvPr/>
          </p:nvSpPr>
          <p:spPr>
            <a:xfrm>
              <a:off x="5613270" y="206084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3</a:t>
              </a:r>
              <a:endParaRPr kumimoji="1" lang="zh-CN" altLang="en-US" dirty="0">
                <a:solidFill>
                  <a:schemeClr val="tx1"/>
                </a:solidFill>
              </a:endParaRPr>
            </a:p>
          </p:txBody>
        </p:sp>
        <p:sp>
          <p:nvSpPr>
            <p:cNvPr id="16" name="同心圆 15"/>
            <p:cNvSpPr/>
            <p:nvPr/>
          </p:nvSpPr>
          <p:spPr>
            <a:xfrm>
              <a:off x="4336551" y="29259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2</a:t>
              </a:r>
              <a:endParaRPr kumimoji="1" lang="zh-CN" altLang="en-US" dirty="0">
                <a:solidFill>
                  <a:schemeClr val="tx1"/>
                </a:solidFill>
              </a:endParaRPr>
            </a:p>
          </p:txBody>
        </p:sp>
        <p:sp>
          <p:nvSpPr>
            <p:cNvPr id="18" name="同心圆 17"/>
            <p:cNvSpPr/>
            <p:nvPr/>
          </p:nvSpPr>
          <p:spPr>
            <a:xfrm>
              <a:off x="3059832" y="383689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4</a:t>
              </a:r>
              <a:endParaRPr kumimoji="1" lang="zh-CN" altLang="en-US" dirty="0">
                <a:solidFill>
                  <a:schemeClr val="tx1"/>
                </a:solidFill>
              </a:endParaRPr>
            </a:p>
          </p:txBody>
        </p:sp>
        <p:sp>
          <p:nvSpPr>
            <p:cNvPr id="19" name="同心圆 18"/>
            <p:cNvSpPr/>
            <p:nvPr/>
          </p:nvSpPr>
          <p:spPr>
            <a:xfrm>
              <a:off x="5613270" y="383689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5</a:t>
              </a:r>
              <a:endParaRPr kumimoji="1" lang="zh-CN" altLang="en-US" dirty="0">
                <a:solidFill>
                  <a:schemeClr val="tx1"/>
                </a:solidFill>
              </a:endParaRPr>
            </a:p>
          </p:txBody>
        </p:sp>
        <p:cxnSp>
          <p:nvCxnSpPr>
            <p:cNvPr id="20" name="直线箭头连接符 19"/>
            <p:cNvCxnSpPr>
              <a:stCxn id="15" idx="1"/>
              <a:endCxn id="8" idx="5"/>
            </p:cNvCxnSpPr>
            <p:nvPr/>
          </p:nvCxnSpPr>
          <p:spPr>
            <a:xfrm flipH="1" flipV="1">
              <a:off x="4705327" y="1565528"/>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stCxn id="15" idx="5"/>
              <a:endCxn id="12" idx="1"/>
            </p:cNvCxnSpPr>
            <p:nvPr/>
          </p:nvCxnSpPr>
          <p:spPr>
            <a:xfrm>
              <a:off x="5982046" y="2429624"/>
              <a:ext cx="957482" cy="55964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a:stCxn id="15" idx="4"/>
              <a:endCxn id="19" idx="0"/>
            </p:cNvCxnSpPr>
            <p:nvPr/>
          </p:nvCxnSpPr>
          <p:spPr>
            <a:xfrm>
              <a:off x="5829294" y="2492896"/>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a:stCxn id="10" idx="4"/>
              <a:endCxn id="18" idx="0"/>
            </p:cNvCxnSpPr>
            <p:nvPr/>
          </p:nvCxnSpPr>
          <p:spPr>
            <a:xfrm>
              <a:off x="3275856" y="2492896"/>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线箭头连接符 30"/>
            <p:cNvCxnSpPr>
              <a:stCxn id="10" idx="6"/>
              <a:endCxn id="15" idx="2"/>
            </p:cNvCxnSpPr>
            <p:nvPr/>
          </p:nvCxnSpPr>
          <p:spPr>
            <a:xfrm>
              <a:off x="3491880" y="2276872"/>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a:stCxn id="18" idx="6"/>
              <a:endCxn id="19" idx="2"/>
            </p:cNvCxnSpPr>
            <p:nvPr/>
          </p:nvCxnSpPr>
          <p:spPr>
            <a:xfrm>
              <a:off x="3491880" y="4052919"/>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线箭头连接符 36"/>
            <p:cNvCxnSpPr>
              <a:stCxn id="10" idx="5"/>
              <a:endCxn id="16" idx="1"/>
            </p:cNvCxnSpPr>
            <p:nvPr/>
          </p:nvCxnSpPr>
          <p:spPr>
            <a:xfrm>
              <a:off x="3428608" y="2429624"/>
              <a:ext cx="971215" cy="55964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a:stCxn id="19" idx="1"/>
              <a:endCxn id="16" idx="5"/>
            </p:cNvCxnSpPr>
            <p:nvPr/>
          </p:nvCxnSpPr>
          <p:spPr>
            <a:xfrm flipH="1" flipV="1">
              <a:off x="4705327" y="3294768"/>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线箭头连接符 42"/>
            <p:cNvCxnSpPr>
              <a:stCxn id="16" idx="3"/>
              <a:endCxn id="18" idx="7"/>
            </p:cNvCxnSpPr>
            <p:nvPr/>
          </p:nvCxnSpPr>
          <p:spPr>
            <a:xfrm flipH="1">
              <a:off x="3428608" y="3294768"/>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3707904" y="1556792"/>
              <a:ext cx="301686" cy="369332"/>
            </a:xfrm>
            <a:prstGeom prst="rect">
              <a:avLst/>
            </a:prstGeom>
            <a:noFill/>
          </p:spPr>
          <p:txBody>
            <a:bodyPr wrap="none" rtlCol="0">
              <a:spAutoFit/>
            </a:bodyPr>
            <a:lstStyle/>
            <a:p>
              <a:r>
                <a:rPr kumimoji="1" lang="en-US" altLang="zh-CN" smtClean="0"/>
                <a:t>8</a:t>
              </a:r>
              <a:endParaRPr kumimoji="1" lang="zh-CN" altLang="en-US" dirty="0"/>
            </a:p>
          </p:txBody>
        </p:sp>
        <p:sp>
          <p:nvSpPr>
            <p:cNvPr id="47" name="文本框 46"/>
            <p:cNvSpPr txBox="1"/>
            <p:nvPr/>
          </p:nvSpPr>
          <p:spPr>
            <a:xfrm>
              <a:off x="5134410" y="1556792"/>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48" name="文本框 47"/>
            <p:cNvSpPr txBox="1"/>
            <p:nvPr/>
          </p:nvSpPr>
          <p:spPr>
            <a:xfrm>
              <a:off x="6502562" y="2492896"/>
              <a:ext cx="418704" cy="369332"/>
            </a:xfrm>
            <a:prstGeom prst="rect">
              <a:avLst/>
            </a:prstGeom>
            <a:noFill/>
          </p:spPr>
          <p:txBody>
            <a:bodyPr wrap="none" rtlCol="0">
              <a:spAutoFit/>
            </a:bodyPr>
            <a:lstStyle/>
            <a:p>
              <a:r>
                <a:rPr kumimoji="1" lang="en-US" altLang="zh-CN" dirty="0" smtClean="0"/>
                <a:t>15</a:t>
              </a:r>
              <a:endParaRPr kumimoji="1" lang="zh-CN" altLang="en-US" dirty="0"/>
            </a:p>
          </p:txBody>
        </p:sp>
        <p:sp>
          <p:nvSpPr>
            <p:cNvPr id="49" name="文本框 48"/>
            <p:cNvSpPr txBox="1"/>
            <p:nvPr/>
          </p:nvSpPr>
          <p:spPr>
            <a:xfrm>
              <a:off x="5796136" y="2987660"/>
              <a:ext cx="301686" cy="369332"/>
            </a:xfrm>
            <a:prstGeom prst="rect">
              <a:avLst/>
            </a:prstGeom>
            <a:noFill/>
          </p:spPr>
          <p:txBody>
            <a:bodyPr wrap="none" rtlCol="0">
              <a:spAutoFit/>
            </a:bodyPr>
            <a:lstStyle/>
            <a:p>
              <a:r>
                <a:rPr kumimoji="1" lang="en-US" altLang="zh-CN" dirty="0" smtClean="0"/>
                <a:t>7</a:t>
              </a:r>
              <a:endParaRPr kumimoji="1" lang="zh-CN" altLang="en-US" dirty="0"/>
            </a:p>
          </p:txBody>
        </p:sp>
        <p:sp>
          <p:nvSpPr>
            <p:cNvPr id="50" name="文本框 49"/>
            <p:cNvSpPr txBox="1"/>
            <p:nvPr/>
          </p:nvSpPr>
          <p:spPr>
            <a:xfrm>
              <a:off x="5062402" y="3275692"/>
              <a:ext cx="301686" cy="369332"/>
            </a:xfrm>
            <a:prstGeom prst="rect">
              <a:avLst/>
            </a:prstGeom>
            <a:noFill/>
          </p:spPr>
          <p:txBody>
            <a:bodyPr wrap="none" rtlCol="0">
              <a:spAutoFit/>
            </a:bodyPr>
            <a:lstStyle/>
            <a:p>
              <a:r>
                <a:rPr kumimoji="1" lang="en-US" altLang="zh-CN" dirty="0" smtClean="0"/>
                <a:t>2</a:t>
              </a:r>
              <a:endParaRPr kumimoji="1" lang="zh-CN" altLang="en-US" dirty="0"/>
            </a:p>
          </p:txBody>
        </p:sp>
        <p:sp>
          <p:nvSpPr>
            <p:cNvPr id="51" name="文本框 50"/>
            <p:cNvSpPr txBox="1"/>
            <p:nvPr/>
          </p:nvSpPr>
          <p:spPr>
            <a:xfrm>
              <a:off x="4427984" y="3717032"/>
              <a:ext cx="301686" cy="369332"/>
            </a:xfrm>
            <a:prstGeom prst="rect">
              <a:avLst/>
            </a:prstGeom>
            <a:noFill/>
          </p:spPr>
          <p:txBody>
            <a:bodyPr wrap="none" rtlCol="0">
              <a:spAutoFit/>
            </a:bodyPr>
            <a:lstStyle/>
            <a:p>
              <a:r>
                <a:rPr kumimoji="1" lang="en-US" altLang="zh-CN" dirty="0" smtClean="0"/>
                <a:t>9</a:t>
              </a:r>
              <a:endParaRPr kumimoji="1" lang="zh-CN" altLang="en-US" dirty="0"/>
            </a:p>
          </p:txBody>
        </p:sp>
        <p:sp>
          <p:nvSpPr>
            <p:cNvPr id="52" name="文本框 51"/>
            <p:cNvSpPr txBox="1"/>
            <p:nvPr/>
          </p:nvSpPr>
          <p:spPr>
            <a:xfrm>
              <a:off x="3851920" y="3491716"/>
              <a:ext cx="301686" cy="369332"/>
            </a:xfrm>
            <a:prstGeom prst="rect">
              <a:avLst/>
            </a:prstGeom>
            <a:noFill/>
          </p:spPr>
          <p:txBody>
            <a:bodyPr wrap="none" rtlCol="0">
              <a:spAutoFit/>
            </a:bodyPr>
            <a:lstStyle/>
            <a:p>
              <a:r>
                <a:rPr kumimoji="1" lang="en-US" altLang="zh-CN" dirty="0" smtClean="0"/>
                <a:t>6</a:t>
              </a:r>
              <a:endParaRPr kumimoji="1" lang="zh-CN" altLang="en-US" dirty="0"/>
            </a:p>
          </p:txBody>
        </p:sp>
        <p:sp>
          <p:nvSpPr>
            <p:cNvPr id="53" name="文本框 52"/>
            <p:cNvSpPr txBox="1"/>
            <p:nvPr/>
          </p:nvSpPr>
          <p:spPr>
            <a:xfrm>
              <a:off x="2915816" y="2987660"/>
              <a:ext cx="418704" cy="369332"/>
            </a:xfrm>
            <a:prstGeom prst="rect">
              <a:avLst/>
            </a:prstGeom>
            <a:noFill/>
          </p:spPr>
          <p:txBody>
            <a:bodyPr wrap="none" rtlCol="0">
              <a:spAutoFit/>
            </a:bodyPr>
            <a:lstStyle/>
            <a:p>
              <a:r>
                <a:rPr kumimoji="1" lang="en-US" altLang="zh-CN" dirty="0" smtClean="0"/>
                <a:t>10</a:t>
              </a:r>
              <a:endParaRPr kumimoji="1" lang="zh-CN" altLang="en-US" dirty="0"/>
            </a:p>
          </p:txBody>
        </p:sp>
        <p:sp>
          <p:nvSpPr>
            <p:cNvPr id="54" name="文本框 53"/>
            <p:cNvSpPr txBox="1"/>
            <p:nvPr/>
          </p:nvSpPr>
          <p:spPr>
            <a:xfrm>
              <a:off x="3694250" y="2699628"/>
              <a:ext cx="418704" cy="369332"/>
            </a:xfrm>
            <a:prstGeom prst="rect">
              <a:avLst/>
            </a:prstGeom>
            <a:noFill/>
          </p:spPr>
          <p:txBody>
            <a:bodyPr wrap="none" rtlCol="0">
              <a:spAutoFit/>
            </a:bodyPr>
            <a:lstStyle/>
            <a:p>
              <a:r>
                <a:rPr kumimoji="1" lang="en-US" altLang="zh-CN" dirty="0" smtClean="0"/>
                <a:t>12</a:t>
              </a:r>
              <a:endParaRPr kumimoji="1" lang="zh-CN" altLang="en-US" dirty="0"/>
            </a:p>
          </p:txBody>
        </p:sp>
        <p:sp>
          <p:nvSpPr>
            <p:cNvPr id="55" name="文本框 54"/>
            <p:cNvSpPr txBox="1"/>
            <p:nvPr/>
          </p:nvSpPr>
          <p:spPr>
            <a:xfrm>
              <a:off x="4427984" y="1988840"/>
              <a:ext cx="301686" cy="369332"/>
            </a:xfrm>
            <a:prstGeom prst="rect">
              <a:avLst/>
            </a:prstGeom>
            <a:noFill/>
          </p:spPr>
          <p:txBody>
            <a:bodyPr wrap="none" rtlCol="0">
              <a:spAutoFit/>
            </a:bodyPr>
            <a:lstStyle/>
            <a:p>
              <a:r>
                <a:rPr kumimoji="1" lang="en-US" altLang="zh-CN" dirty="0" smtClean="0"/>
                <a:t>3</a:t>
              </a:r>
              <a:endParaRPr kumimoji="1" lang="zh-CN" altLang="en-US" dirty="0"/>
            </a:p>
          </p:txBody>
        </p:sp>
      </p:grpSp>
      <p:sp>
        <p:nvSpPr>
          <p:cNvPr id="56" name="文本框 55"/>
          <p:cNvSpPr txBox="1"/>
          <p:nvPr/>
        </p:nvSpPr>
        <p:spPr>
          <a:xfrm>
            <a:off x="119330" y="4304222"/>
            <a:ext cx="1681580" cy="497957"/>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dirty="0" smtClean="0">
                <a:latin typeface="Microsoft YaHei" charset="-122"/>
                <a:ea typeface="Microsoft YaHei" charset="-122"/>
                <a:cs typeface="Microsoft YaHei" charset="-122"/>
              </a:rPr>
              <a:t>第</a:t>
            </a:r>
            <a:r>
              <a:rPr lang="en-US" altLang="zh-CN" sz="2400" dirty="0" smtClean="0">
                <a:latin typeface="Microsoft YaHei" charset="-122"/>
                <a:ea typeface="Microsoft YaHei" charset="-122"/>
                <a:cs typeface="Microsoft YaHei" charset="-122"/>
              </a:rPr>
              <a:t>2</a:t>
            </a:r>
            <a:r>
              <a:rPr lang="zh-CN" altLang="en-US" sz="2400" dirty="0" smtClean="0">
                <a:latin typeface="Microsoft YaHei" charset="-122"/>
                <a:ea typeface="Microsoft YaHei" charset="-122"/>
                <a:cs typeface="Microsoft YaHei" charset="-122"/>
              </a:rPr>
              <a:t>次</a:t>
            </a:r>
            <a:endParaRPr lang="zh-CN" altLang="en-US" sz="2400" dirty="0">
              <a:latin typeface="Microsoft YaHei" charset="-122"/>
              <a:ea typeface="Microsoft YaHei" charset="-122"/>
              <a:cs typeface="Microsoft YaHei" charset="-122"/>
            </a:endParaRPr>
          </a:p>
        </p:txBody>
      </p:sp>
      <p:sp>
        <p:nvSpPr>
          <p:cNvPr id="87" name="同心圆 86"/>
          <p:cNvSpPr/>
          <p:nvPr/>
        </p:nvSpPr>
        <p:spPr>
          <a:xfrm>
            <a:off x="5920727" y="99522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mtClean="0">
                <a:solidFill>
                  <a:schemeClr val="tx1"/>
                </a:solidFill>
              </a:rPr>
              <a:t>0</a:t>
            </a:r>
            <a:endParaRPr kumimoji="1" lang="zh-CN" altLang="en-US" dirty="0">
              <a:solidFill>
                <a:schemeClr val="tx1"/>
              </a:solidFill>
            </a:endParaRPr>
          </a:p>
        </p:txBody>
      </p:sp>
      <p:sp>
        <p:nvSpPr>
          <p:cNvPr id="89" name="同心圆 88"/>
          <p:cNvSpPr/>
          <p:nvPr/>
        </p:nvSpPr>
        <p:spPr>
          <a:xfrm>
            <a:off x="4644008" y="18593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1</a:t>
            </a:r>
            <a:endParaRPr kumimoji="1" lang="zh-CN" altLang="en-US" dirty="0">
              <a:solidFill>
                <a:schemeClr val="tx1"/>
              </a:solidFill>
            </a:endParaRPr>
          </a:p>
        </p:txBody>
      </p:sp>
      <p:sp>
        <p:nvSpPr>
          <p:cNvPr id="90" name="同心圆 89"/>
          <p:cNvSpPr/>
          <p:nvPr/>
        </p:nvSpPr>
        <p:spPr>
          <a:xfrm>
            <a:off x="8460432" y="272446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6</a:t>
            </a:r>
            <a:endParaRPr kumimoji="1" lang="zh-CN" altLang="en-US" dirty="0">
              <a:solidFill>
                <a:schemeClr val="tx1"/>
              </a:solidFill>
            </a:endParaRPr>
          </a:p>
        </p:txBody>
      </p:sp>
      <p:sp>
        <p:nvSpPr>
          <p:cNvPr id="91" name="同心圆 90"/>
          <p:cNvSpPr/>
          <p:nvPr/>
        </p:nvSpPr>
        <p:spPr>
          <a:xfrm>
            <a:off x="7197446" y="18593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3</a:t>
            </a:r>
            <a:endParaRPr kumimoji="1" lang="zh-CN" altLang="en-US" dirty="0">
              <a:solidFill>
                <a:schemeClr val="tx1"/>
              </a:solidFill>
            </a:endParaRPr>
          </a:p>
        </p:txBody>
      </p:sp>
      <p:sp>
        <p:nvSpPr>
          <p:cNvPr id="92" name="同心圆 91"/>
          <p:cNvSpPr/>
          <p:nvPr/>
        </p:nvSpPr>
        <p:spPr>
          <a:xfrm>
            <a:off x="5920727" y="272446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2</a:t>
            </a:r>
            <a:endParaRPr kumimoji="1" lang="zh-CN" altLang="en-US" dirty="0">
              <a:solidFill>
                <a:schemeClr val="tx1"/>
              </a:solidFill>
            </a:endParaRPr>
          </a:p>
        </p:txBody>
      </p:sp>
      <p:sp>
        <p:nvSpPr>
          <p:cNvPr id="93" name="同心圆 92"/>
          <p:cNvSpPr/>
          <p:nvPr/>
        </p:nvSpPr>
        <p:spPr>
          <a:xfrm>
            <a:off x="4644008" y="36353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4</a:t>
            </a:r>
            <a:endParaRPr kumimoji="1" lang="zh-CN" altLang="en-US" dirty="0">
              <a:solidFill>
                <a:schemeClr val="tx1"/>
              </a:solidFill>
            </a:endParaRPr>
          </a:p>
        </p:txBody>
      </p:sp>
      <p:sp>
        <p:nvSpPr>
          <p:cNvPr id="94" name="同心圆 93"/>
          <p:cNvSpPr/>
          <p:nvPr/>
        </p:nvSpPr>
        <p:spPr>
          <a:xfrm>
            <a:off x="7197446" y="36353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5</a:t>
            </a:r>
            <a:endParaRPr kumimoji="1" lang="zh-CN" altLang="en-US" dirty="0">
              <a:solidFill>
                <a:schemeClr val="tx1"/>
              </a:solidFill>
            </a:endParaRPr>
          </a:p>
        </p:txBody>
      </p:sp>
      <p:cxnSp>
        <p:nvCxnSpPr>
          <p:cNvPr id="95" name="直线箭头连接符 94"/>
          <p:cNvCxnSpPr>
            <a:endCxn id="92" idx="5"/>
          </p:cNvCxnSpPr>
          <p:nvPr/>
        </p:nvCxnSpPr>
        <p:spPr>
          <a:xfrm flipH="1" flipV="1">
            <a:off x="6289503" y="1364000"/>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5" name="文本框 104"/>
          <p:cNvSpPr txBox="1"/>
          <p:nvPr/>
        </p:nvSpPr>
        <p:spPr>
          <a:xfrm>
            <a:off x="6718586" y="1355264"/>
            <a:ext cx="301686" cy="369332"/>
          </a:xfrm>
          <a:prstGeom prst="rect">
            <a:avLst/>
          </a:prstGeom>
          <a:noFill/>
        </p:spPr>
        <p:txBody>
          <a:bodyPr wrap="none" rtlCol="0">
            <a:spAutoFit/>
          </a:bodyPr>
          <a:lstStyle/>
          <a:p>
            <a:r>
              <a:rPr kumimoji="1" lang="en-US" altLang="zh-CN" dirty="0"/>
              <a:t>5</a:t>
            </a:r>
            <a:endParaRPr kumimoji="1" lang="zh-CN" altLang="en-US" dirty="0"/>
          </a:p>
        </p:txBody>
      </p:sp>
      <p:graphicFrame>
        <p:nvGraphicFramePr>
          <p:cNvPr id="114" name="表格 113"/>
          <p:cNvGraphicFramePr>
            <a:graphicFrameLocks noGrp="1"/>
          </p:cNvGraphicFramePr>
          <p:nvPr>
            <p:extLst>
              <p:ext uri="{D42A27DB-BD31-4B8C-83A1-F6EECF244321}">
                <p14:modId xmlns:p14="http://schemas.microsoft.com/office/powerpoint/2010/main" val="558334582"/>
              </p:ext>
            </p:extLst>
          </p:nvPr>
        </p:nvGraphicFramePr>
        <p:xfrm>
          <a:off x="388424" y="5045154"/>
          <a:ext cx="8349695" cy="1188720"/>
        </p:xfrm>
        <a:graphic>
          <a:graphicData uri="http://schemas.openxmlformats.org/drawingml/2006/table">
            <a:tbl>
              <a:tblPr firstRow="1" bandRow="1">
                <a:tableStyleId>{5C22544A-7EE6-4342-B048-85BDC9FD1C3A}</a:tableStyleId>
              </a:tblPr>
              <a:tblGrid>
                <a:gridCol w="943216"/>
                <a:gridCol w="7406479"/>
              </a:tblGrid>
              <a:tr h="370840">
                <a:tc>
                  <a:txBody>
                    <a:bodyPr/>
                    <a:lstStyle/>
                    <a:p>
                      <a:pPr algn="r"/>
                      <a:r>
                        <a:rPr lang="en-US" altLang="zh-CN" sz="2000" b="0" dirty="0" smtClean="0">
                          <a:solidFill>
                            <a:schemeClr val="tx1"/>
                          </a:solidFill>
                          <a:latin typeface="Microsoft YaHei" charset="-122"/>
                          <a:ea typeface="Microsoft YaHei" charset="-122"/>
                          <a:cs typeface="Microsoft YaHei" charset="-122"/>
                        </a:rPr>
                        <a:t>U</a:t>
                      </a:r>
                      <a:r>
                        <a:rPr lang="zh-CN" altLang="en-US" sz="2000" b="0" dirty="0" smtClean="0">
                          <a:solidFill>
                            <a:schemeClr val="tx1"/>
                          </a:solidFill>
                          <a:latin typeface="Microsoft YaHei" charset="-122"/>
                          <a:ea typeface="Microsoft YaHei" charset="-122"/>
                          <a:cs typeface="Microsoft YaHei" charset="-122"/>
                        </a:rPr>
                        <a:t>  </a:t>
                      </a:r>
                      <a:r>
                        <a:rPr lang="en-US" altLang="zh-CN" sz="2000" b="0" dirty="0" smtClean="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smtClean="0">
                          <a:solidFill>
                            <a:schemeClr val="tx1"/>
                          </a:solidFill>
                          <a:latin typeface="Microsoft YaHei" charset="-122"/>
                          <a:ea typeface="Microsoft YaHei" charset="-122"/>
                          <a:cs typeface="Microsoft YaHei" charset="-122"/>
                        </a:rPr>
                        <a:t>{0,3,1}</a:t>
                      </a:r>
                      <a:endParaRPr lang="zh-CN" altLang="en-US" sz="2000" b="0" dirty="0">
                        <a:solidFill>
                          <a:schemeClr val="tx1"/>
                        </a:solidFill>
                        <a:latin typeface="Microsoft YaHei" charset="-122"/>
                        <a:ea typeface="Microsoft YaHei" charset="-122"/>
                        <a:cs typeface="Microsoft YaHei" charset="-122"/>
                      </a:endParaRPr>
                    </a:p>
                  </a:txBody>
                  <a:tcPr>
                    <a:noFill/>
                  </a:tcPr>
                </a:tc>
              </a:tr>
              <a:tr h="370840">
                <a:tc>
                  <a:txBody>
                    <a:bodyPr/>
                    <a:lstStyle/>
                    <a:p>
                      <a:pPr algn="r"/>
                      <a:r>
                        <a:rPr lang="en-US" altLang="zh-CN" sz="2000" b="0" dirty="0" smtClean="0">
                          <a:solidFill>
                            <a:schemeClr val="tx1"/>
                          </a:solidFill>
                          <a:latin typeface="Microsoft YaHei" charset="-122"/>
                          <a:ea typeface="Microsoft YaHei" charset="-122"/>
                          <a:cs typeface="Microsoft YaHei" charset="-122"/>
                        </a:rPr>
                        <a:t>TE</a:t>
                      </a:r>
                      <a:r>
                        <a:rPr lang="zh-CN" altLang="en-US" sz="2000" b="0" dirty="0" smtClean="0">
                          <a:solidFill>
                            <a:schemeClr val="tx1"/>
                          </a:solidFill>
                          <a:latin typeface="Microsoft YaHei" charset="-122"/>
                          <a:ea typeface="Microsoft YaHei" charset="-122"/>
                          <a:cs typeface="Microsoft YaHei" charset="-122"/>
                        </a:rPr>
                        <a:t> </a:t>
                      </a:r>
                      <a:r>
                        <a:rPr lang="en-US" altLang="zh-CN" sz="2000" b="0" dirty="0" smtClean="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smtClean="0">
                          <a:solidFill>
                            <a:schemeClr val="tx1"/>
                          </a:solidFill>
                          <a:latin typeface="Microsoft YaHei" charset="-122"/>
                          <a:ea typeface="Microsoft YaHei" charset="-122"/>
                          <a:cs typeface="Microsoft YaHei" charset="-122"/>
                        </a:rPr>
                        <a:t>{(0,3)5,(3,1)3}</a:t>
                      </a:r>
                      <a:endParaRPr lang="zh-CN" altLang="en-US" sz="2000" b="0" dirty="0">
                        <a:solidFill>
                          <a:schemeClr val="tx1"/>
                        </a:solidFill>
                        <a:latin typeface="Microsoft YaHei" charset="-122"/>
                        <a:ea typeface="Microsoft YaHei" charset="-122"/>
                        <a:cs typeface="Microsoft YaHei" charset="-122"/>
                      </a:endParaRPr>
                    </a:p>
                  </a:txBody>
                  <a:tcPr>
                    <a:noFill/>
                  </a:tcPr>
                </a:tc>
              </a:tr>
              <a:tr h="370840">
                <a:tc>
                  <a:txBody>
                    <a:bodyPr/>
                    <a:lstStyle/>
                    <a:p>
                      <a:pPr algn="r"/>
                      <a:r>
                        <a:rPr lang="en-US" altLang="zh-CN" sz="2000" b="0" dirty="0" smtClean="0">
                          <a:solidFill>
                            <a:schemeClr val="tx1"/>
                          </a:solidFill>
                          <a:latin typeface="Microsoft YaHei" charset="-122"/>
                          <a:ea typeface="Microsoft YaHei" charset="-122"/>
                          <a:cs typeface="Microsoft YaHei" charset="-122"/>
                        </a:rPr>
                        <a:t>LW=</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smtClean="0">
                          <a:solidFill>
                            <a:schemeClr val="tx1"/>
                          </a:solidFill>
                          <a:latin typeface="Microsoft YaHei" charset="-122"/>
                          <a:ea typeface="Microsoft YaHei" charset="-122"/>
                          <a:cs typeface="Microsoft YaHei" charset="-122"/>
                        </a:rPr>
                        <a:t>{ (1,2)12,(1,4)10,(3,5)7,(3,6)15}</a:t>
                      </a:r>
                      <a:endParaRPr lang="zh-CN" altLang="en-US" sz="2000" b="0" dirty="0">
                        <a:solidFill>
                          <a:schemeClr val="tx1"/>
                        </a:solidFill>
                        <a:latin typeface="Microsoft YaHei" charset="-122"/>
                        <a:ea typeface="Microsoft YaHei" charset="-122"/>
                        <a:cs typeface="Microsoft YaHei" charset="-122"/>
                      </a:endParaRPr>
                    </a:p>
                  </a:txBody>
                  <a:tcPr>
                    <a:noFill/>
                  </a:tcPr>
                </a:tc>
              </a:tr>
            </a:tbl>
          </a:graphicData>
        </a:graphic>
      </p:graphicFrame>
      <p:cxnSp>
        <p:nvCxnSpPr>
          <p:cNvPr id="58" name="直线箭头连接符 57"/>
          <p:cNvCxnSpPr/>
          <p:nvPr/>
        </p:nvCxnSpPr>
        <p:spPr>
          <a:xfrm>
            <a:off x="7554962" y="2228096"/>
            <a:ext cx="957482" cy="559640"/>
          </a:xfrm>
          <a:prstGeom prst="straightConnector1">
            <a:avLst/>
          </a:prstGeom>
          <a:ln w="19050">
            <a:solidFill>
              <a:srgbClr val="01BAF8"/>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线箭头连接符 58"/>
          <p:cNvCxnSpPr/>
          <p:nvPr/>
        </p:nvCxnSpPr>
        <p:spPr>
          <a:xfrm>
            <a:off x="7402210" y="2291368"/>
            <a:ext cx="0" cy="1343999"/>
          </a:xfrm>
          <a:prstGeom prst="straightConnector1">
            <a:avLst/>
          </a:prstGeom>
          <a:ln w="19050">
            <a:solidFill>
              <a:srgbClr val="01BAF8"/>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线箭头连接符 59"/>
          <p:cNvCxnSpPr/>
          <p:nvPr/>
        </p:nvCxnSpPr>
        <p:spPr>
          <a:xfrm>
            <a:off x="5064796" y="2075344"/>
            <a:ext cx="2121390" cy="0"/>
          </a:xfrm>
          <a:prstGeom prst="straightConnector1">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61" name="文本框 60"/>
          <p:cNvSpPr txBox="1"/>
          <p:nvPr/>
        </p:nvSpPr>
        <p:spPr>
          <a:xfrm>
            <a:off x="8087959" y="2267364"/>
            <a:ext cx="418704" cy="369332"/>
          </a:xfrm>
          <a:prstGeom prst="rect">
            <a:avLst/>
          </a:prstGeom>
          <a:noFill/>
        </p:spPr>
        <p:txBody>
          <a:bodyPr wrap="none" rtlCol="0">
            <a:spAutoFit/>
          </a:bodyPr>
          <a:lstStyle/>
          <a:p>
            <a:r>
              <a:rPr kumimoji="1" lang="en-US" altLang="zh-CN" dirty="0" smtClean="0"/>
              <a:t>15</a:t>
            </a:r>
            <a:endParaRPr kumimoji="1" lang="zh-CN" altLang="en-US" dirty="0"/>
          </a:p>
        </p:txBody>
      </p:sp>
      <p:sp>
        <p:nvSpPr>
          <p:cNvPr id="62" name="文本框 61"/>
          <p:cNvSpPr txBox="1"/>
          <p:nvPr/>
        </p:nvSpPr>
        <p:spPr>
          <a:xfrm>
            <a:off x="7381533" y="2762128"/>
            <a:ext cx="301686" cy="369332"/>
          </a:xfrm>
          <a:prstGeom prst="rect">
            <a:avLst/>
          </a:prstGeom>
          <a:noFill/>
        </p:spPr>
        <p:txBody>
          <a:bodyPr wrap="none" rtlCol="0">
            <a:spAutoFit/>
          </a:bodyPr>
          <a:lstStyle/>
          <a:p>
            <a:r>
              <a:rPr kumimoji="1" lang="en-US" altLang="zh-CN" dirty="0" smtClean="0"/>
              <a:t>7</a:t>
            </a:r>
            <a:endParaRPr kumimoji="1" lang="zh-CN" altLang="en-US" dirty="0"/>
          </a:p>
        </p:txBody>
      </p:sp>
      <p:sp>
        <p:nvSpPr>
          <p:cNvPr id="63" name="文本框 62"/>
          <p:cNvSpPr txBox="1"/>
          <p:nvPr/>
        </p:nvSpPr>
        <p:spPr>
          <a:xfrm>
            <a:off x="6013381" y="1763308"/>
            <a:ext cx="301686" cy="369332"/>
          </a:xfrm>
          <a:prstGeom prst="rect">
            <a:avLst/>
          </a:prstGeom>
          <a:noFill/>
        </p:spPr>
        <p:txBody>
          <a:bodyPr wrap="none" rtlCol="0">
            <a:spAutoFit/>
          </a:bodyPr>
          <a:lstStyle/>
          <a:p>
            <a:r>
              <a:rPr kumimoji="1" lang="en-US" altLang="zh-CN" dirty="0" smtClean="0"/>
              <a:t>3</a:t>
            </a:r>
            <a:endParaRPr kumimoji="1" lang="zh-CN" altLang="en-US" dirty="0"/>
          </a:p>
        </p:txBody>
      </p:sp>
      <p:cxnSp>
        <p:nvCxnSpPr>
          <p:cNvPr id="64" name="直线箭头连接符 63"/>
          <p:cNvCxnSpPr/>
          <p:nvPr/>
        </p:nvCxnSpPr>
        <p:spPr>
          <a:xfrm>
            <a:off x="4861021" y="2300660"/>
            <a:ext cx="0" cy="1343999"/>
          </a:xfrm>
          <a:prstGeom prst="straightConnector1">
            <a:avLst/>
          </a:prstGeom>
          <a:ln w="19050">
            <a:solidFill>
              <a:srgbClr val="01BAF8"/>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直线箭头连接符 64"/>
          <p:cNvCxnSpPr/>
          <p:nvPr/>
        </p:nvCxnSpPr>
        <p:spPr>
          <a:xfrm>
            <a:off x="5013773" y="2237388"/>
            <a:ext cx="971215" cy="559640"/>
          </a:xfrm>
          <a:prstGeom prst="straightConnector1">
            <a:avLst/>
          </a:prstGeom>
          <a:ln w="19050">
            <a:solidFill>
              <a:srgbClr val="01BAF8"/>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6" name="文本框 65"/>
          <p:cNvSpPr txBox="1"/>
          <p:nvPr/>
        </p:nvSpPr>
        <p:spPr>
          <a:xfrm>
            <a:off x="4500981" y="2795424"/>
            <a:ext cx="418704" cy="369332"/>
          </a:xfrm>
          <a:prstGeom prst="rect">
            <a:avLst/>
          </a:prstGeom>
          <a:noFill/>
        </p:spPr>
        <p:txBody>
          <a:bodyPr wrap="none" rtlCol="0">
            <a:spAutoFit/>
          </a:bodyPr>
          <a:lstStyle/>
          <a:p>
            <a:r>
              <a:rPr kumimoji="1" lang="en-US" altLang="zh-CN" dirty="0" smtClean="0"/>
              <a:t>10</a:t>
            </a:r>
            <a:endParaRPr kumimoji="1" lang="zh-CN" altLang="en-US" dirty="0"/>
          </a:p>
        </p:txBody>
      </p:sp>
      <p:sp>
        <p:nvSpPr>
          <p:cNvPr id="67" name="文本框 66"/>
          <p:cNvSpPr txBox="1"/>
          <p:nvPr/>
        </p:nvSpPr>
        <p:spPr>
          <a:xfrm>
            <a:off x="5279415" y="2507392"/>
            <a:ext cx="418704" cy="369332"/>
          </a:xfrm>
          <a:prstGeom prst="rect">
            <a:avLst/>
          </a:prstGeom>
          <a:noFill/>
        </p:spPr>
        <p:txBody>
          <a:bodyPr wrap="none" rtlCol="0">
            <a:spAutoFit/>
          </a:bodyPr>
          <a:lstStyle/>
          <a:p>
            <a:r>
              <a:rPr kumimoji="1" lang="en-US" altLang="zh-CN" dirty="0" smtClean="0"/>
              <a:t>12</a:t>
            </a:r>
            <a:endParaRPr kumimoji="1" lang="zh-CN" altLang="en-US" dirty="0"/>
          </a:p>
        </p:txBody>
      </p:sp>
      <p:sp>
        <p:nvSpPr>
          <p:cNvPr id="68" name="同心圆 67"/>
          <p:cNvSpPr/>
          <p:nvPr/>
        </p:nvSpPr>
        <p:spPr>
          <a:xfrm>
            <a:off x="4226664" y="914488"/>
            <a:ext cx="4007056" cy="1743140"/>
          </a:xfrm>
          <a:prstGeom prst="donut">
            <a:avLst>
              <a:gd name="adj"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9" name="同心圆 68"/>
          <p:cNvSpPr/>
          <p:nvPr/>
        </p:nvSpPr>
        <p:spPr>
          <a:xfrm>
            <a:off x="-262322" y="910145"/>
            <a:ext cx="4007056" cy="1743140"/>
          </a:xfrm>
          <a:prstGeom prst="donut">
            <a:avLst>
              <a:gd name="adj"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155302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a:t>
            </a:r>
            <a:r>
              <a:rPr kumimoji="1" lang="zh-CN" altLang="en-US" dirty="0"/>
              <a:t> 普里姆</a:t>
            </a:r>
            <a:r>
              <a:rPr kumimoji="1" lang="en-US" altLang="zh-CN" dirty="0"/>
              <a:t>(Prim)</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smtClean="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57" name="组 56"/>
          <p:cNvGrpSpPr/>
          <p:nvPr/>
        </p:nvGrpSpPr>
        <p:grpSpPr>
          <a:xfrm>
            <a:off x="11398" y="974440"/>
            <a:ext cx="4392488" cy="3072191"/>
            <a:chOff x="2915816" y="1196752"/>
            <a:chExt cx="4392488" cy="3072191"/>
          </a:xfrm>
        </p:grpSpPr>
        <p:sp>
          <p:nvSpPr>
            <p:cNvPr id="8" name="同心圆 7"/>
            <p:cNvSpPr/>
            <p:nvPr/>
          </p:nvSpPr>
          <p:spPr>
            <a:xfrm>
              <a:off x="4336551" y="119675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mtClean="0">
                  <a:solidFill>
                    <a:schemeClr val="tx1"/>
                  </a:solidFill>
                </a:rPr>
                <a:t>0</a:t>
              </a:r>
              <a:endParaRPr kumimoji="1" lang="zh-CN" altLang="en-US" dirty="0">
                <a:solidFill>
                  <a:schemeClr val="tx1"/>
                </a:solidFill>
              </a:endParaRPr>
            </a:p>
          </p:txBody>
        </p:sp>
        <p:cxnSp>
          <p:nvCxnSpPr>
            <p:cNvPr id="9" name="直线箭头连接符 8"/>
            <p:cNvCxnSpPr>
              <a:stCxn id="8" idx="3"/>
              <a:endCxn id="10" idx="7"/>
            </p:cNvCxnSpPr>
            <p:nvPr/>
          </p:nvCxnSpPr>
          <p:spPr>
            <a:xfrm flipH="1">
              <a:off x="3428608" y="1565528"/>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同心圆 9"/>
            <p:cNvSpPr/>
            <p:nvPr/>
          </p:nvSpPr>
          <p:spPr>
            <a:xfrm>
              <a:off x="3059832" y="206084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1</a:t>
              </a:r>
              <a:endParaRPr kumimoji="1" lang="zh-CN" altLang="en-US" dirty="0">
                <a:solidFill>
                  <a:schemeClr val="tx1"/>
                </a:solidFill>
              </a:endParaRPr>
            </a:p>
          </p:txBody>
        </p:sp>
        <p:sp>
          <p:nvSpPr>
            <p:cNvPr id="12" name="同心圆 11"/>
            <p:cNvSpPr/>
            <p:nvPr/>
          </p:nvSpPr>
          <p:spPr>
            <a:xfrm>
              <a:off x="6876256" y="29259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6</a:t>
              </a:r>
              <a:endParaRPr kumimoji="1" lang="zh-CN" altLang="en-US" dirty="0">
                <a:solidFill>
                  <a:schemeClr val="tx1"/>
                </a:solidFill>
              </a:endParaRPr>
            </a:p>
          </p:txBody>
        </p:sp>
        <p:sp>
          <p:nvSpPr>
            <p:cNvPr id="15" name="同心圆 14"/>
            <p:cNvSpPr/>
            <p:nvPr/>
          </p:nvSpPr>
          <p:spPr>
            <a:xfrm>
              <a:off x="5613270" y="206084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3</a:t>
              </a:r>
              <a:endParaRPr kumimoji="1" lang="zh-CN" altLang="en-US" dirty="0">
                <a:solidFill>
                  <a:schemeClr val="tx1"/>
                </a:solidFill>
              </a:endParaRPr>
            </a:p>
          </p:txBody>
        </p:sp>
        <p:sp>
          <p:nvSpPr>
            <p:cNvPr id="16" name="同心圆 15"/>
            <p:cNvSpPr/>
            <p:nvPr/>
          </p:nvSpPr>
          <p:spPr>
            <a:xfrm>
              <a:off x="4336551" y="29259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2</a:t>
              </a:r>
              <a:endParaRPr kumimoji="1" lang="zh-CN" altLang="en-US" dirty="0">
                <a:solidFill>
                  <a:schemeClr val="tx1"/>
                </a:solidFill>
              </a:endParaRPr>
            </a:p>
          </p:txBody>
        </p:sp>
        <p:sp>
          <p:nvSpPr>
            <p:cNvPr id="18" name="同心圆 17"/>
            <p:cNvSpPr/>
            <p:nvPr/>
          </p:nvSpPr>
          <p:spPr>
            <a:xfrm>
              <a:off x="3059832" y="383689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4</a:t>
              </a:r>
              <a:endParaRPr kumimoji="1" lang="zh-CN" altLang="en-US" dirty="0">
                <a:solidFill>
                  <a:schemeClr val="tx1"/>
                </a:solidFill>
              </a:endParaRPr>
            </a:p>
          </p:txBody>
        </p:sp>
        <p:sp>
          <p:nvSpPr>
            <p:cNvPr id="19" name="同心圆 18"/>
            <p:cNvSpPr/>
            <p:nvPr/>
          </p:nvSpPr>
          <p:spPr>
            <a:xfrm>
              <a:off x="5613270" y="383689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5</a:t>
              </a:r>
              <a:endParaRPr kumimoji="1" lang="zh-CN" altLang="en-US" dirty="0">
                <a:solidFill>
                  <a:schemeClr val="tx1"/>
                </a:solidFill>
              </a:endParaRPr>
            </a:p>
          </p:txBody>
        </p:sp>
        <p:cxnSp>
          <p:nvCxnSpPr>
            <p:cNvPr id="20" name="直线箭头连接符 19"/>
            <p:cNvCxnSpPr>
              <a:stCxn id="15" idx="1"/>
              <a:endCxn id="8" idx="5"/>
            </p:cNvCxnSpPr>
            <p:nvPr/>
          </p:nvCxnSpPr>
          <p:spPr>
            <a:xfrm flipH="1" flipV="1">
              <a:off x="4705327" y="1565528"/>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stCxn id="15" idx="5"/>
              <a:endCxn id="12" idx="1"/>
            </p:cNvCxnSpPr>
            <p:nvPr/>
          </p:nvCxnSpPr>
          <p:spPr>
            <a:xfrm>
              <a:off x="5982046" y="2429624"/>
              <a:ext cx="957482" cy="55964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a:stCxn id="15" idx="4"/>
              <a:endCxn id="19" idx="0"/>
            </p:cNvCxnSpPr>
            <p:nvPr/>
          </p:nvCxnSpPr>
          <p:spPr>
            <a:xfrm>
              <a:off x="5829294" y="2492896"/>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a:stCxn id="10" idx="4"/>
              <a:endCxn id="18" idx="0"/>
            </p:cNvCxnSpPr>
            <p:nvPr/>
          </p:nvCxnSpPr>
          <p:spPr>
            <a:xfrm>
              <a:off x="3275856" y="2492896"/>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线箭头连接符 30"/>
            <p:cNvCxnSpPr>
              <a:stCxn id="10" idx="6"/>
              <a:endCxn id="15" idx="2"/>
            </p:cNvCxnSpPr>
            <p:nvPr/>
          </p:nvCxnSpPr>
          <p:spPr>
            <a:xfrm>
              <a:off x="3491880" y="2276872"/>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a:stCxn id="18" idx="6"/>
              <a:endCxn id="19" idx="2"/>
            </p:cNvCxnSpPr>
            <p:nvPr/>
          </p:nvCxnSpPr>
          <p:spPr>
            <a:xfrm>
              <a:off x="3491880" y="4052919"/>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线箭头连接符 36"/>
            <p:cNvCxnSpPr>
              <a:stCxn id="10" idx="5"/>
              <a:endCxn id="16" idx="1"/>
            </p:cNvCxnSpPr>
            <p:nvPr/>
          </p:nvCxnSpPr>
          <p:spPr>
            <a:xfrm>
              <a:off x="3428608" y="2429624"/>
              <a:ext cx="971215" cy="55964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a:stCxn id="19" idx="1"/>
              <a:endCxn id="16" idx="5"/>
            </p:cNvCxnSpPr>
            <p:nvPr/>
          </p:nvCxnSpPr>
          <p:spPr>
            <a:xfrm flipH="1" flipV="1">
              <a:off x="4705327" y="3294768"/>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线箭头连接符 42"/>
            <p:cNvCxnSpPr>
              <a:stCxn id="16" idx="3"/>
              <a:endCxn id="18" idx="7"/>
            </p:cNvCxnSpPr>
            <p:nvPr/>
          </p:nvCxnSpPr>
          <p:spPr>
            <a:xfrm flipH="1">
              <a:off x="3428608" y="3294768"/>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3707904" y="1556792"/>
              <a:ext cx="301686" cy="369332"/>
            </a:xfrm>
            <a:prstGeom prst="rect">
              <a:avLst/>
            </a:prstGeom>
            <a:noFill/>
          </p:spPr>
          <p:txBody>
            <a:bodyPr wrap="none" rtlCol="0">
              <a:spAutoFit/>
            </a:bodyPr>
            <a:lstStyle/>
            <a:p>
              <a:r>
                <a:rPr kumimoji="1" lang="en-US" altLang="zh-CN" smtClean="0"/>
                <a:t>8</a:t>
              </a:r>
              <a:endParaRPr kumimoji="1" lang="zh-CN" altLang="en-US" dirty="0"/>
            </a:p>
          </p:txBody>
        </p:sp>
        <p:sp>
          <p:nvSpPr>
            <p:cNvPr id="47" name="文本框 46"/>
            <p:cNvSpPr txBox="1"/>
            <p:nvPr/>
          </p:nvSpPr>
          <p:spPr>
            <a:xfrm>
              <a:off x="5134410" y="1556792"/>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48" name="文本框 47"/>
            <p:cNvSpPr txBox="1"/>
            <p:nvPr/>
          </p:nvSpPr>
          <p:spPr>
            <a:xfrm>
              <a:off x="6502562" y="2492896"/>
              <a:ext cx="418704" cy="369332"/>
            </a:xfrm>
            <a:prstGeom prst="rect">
              <a:avLst/>
            </a:prstGeom>
            <a:noFill/>
          </p:spPr>
          <p:txBody>
            <a:bodyPr wrap="none" rtlCol="0">
              <a:spAutoFit/>
            </a:bodyPr>
            <a:lstStyle/>
            <a:p>
              <a:r>
                <a:rPr kumimoji="1" lang="en-US" altLang="zh-CN" dirty="0" smtClean="0"/>
                <a:t>15</a:t>
              </a:r>
              <a:endParaRPr kumimoji="1" lang="zh-CN" altLang="en-US" dirty="0"/>
            </a:p>
          </p:txBody>
        </p:sp>
        <p:sp>
          <p:nvSpPr>
            <p:cNvPr id="49" name="文本框 48"/>
            <p:cNvSpPr txBox="1"/>
            <p:nvPr/>
          </p:nvSpPr>
          <p:spPr>
            <a:xfrm>
              <a:off x="5796136" y="2987660"/>
              <a:ext cx="301686" cy="369332"/>
            </a:xfrm>
            <a:prstGeom prst="rect">
              <a:avLst/>
            </a:prstGeom>
            <a:noFill/>
          </p:spPr>
          <p:txBody>
            <a:bodyPr wrap="none" rtlCol="0">
              <a:spAutoFit/>
            </a:bodyPr>
            <a:lstStyle/>
            <a:p>
              <a:r>
                <a:rPr kumimoji="1" lang="en-US" altLang="zh-CN" dirty="0" smtClean="0"/>
                <a:t>7</a:t>
              </a:r>
              <a:endParaRPr kumimoji="1" lang="zh-CN" altLang="en-US" dirty="0"/>
            </a:p>
          </p:txBody>
        </p:sp>
        <p:sp>
          <p:nvSpPr>
            <p:cNvPr id="50" name="文本框 49"/>
            <p:cNvSpPr txBox="1"/>
            <p:nvPr/>
          </p:nvSpPr>
          <p:spPr>
            <a:xfrm>
              <a:off x="5062402" y="3275692"/>
              <a:ext cx="301686" cy="369332"/>
            </a:xfrm>
            <a:prstGeom prst="rect">
              <a:avLst/>
            </a:prstGeom>
            <a:noFill/>
          </p:spPr>
          <p:txBody>
            <a:bodyPr wrap="none" rtlCol="0">
              <a:spAutoFit/>
            </a:bodyPr>
            <a:lstStyle/>
            <a:p>
              <a:r>
                <a:rPr kumimoji="1" lang="en-US" altLang="zh-CN" dirty="0" smtClean="0"/>
                <a:t>2</a:t>
              </a:r>
              <a:endParaRPr kumimoji="1" lang="zh-CN" altLang="en-US" dirty="0"/>
            </a:p>
          </p:txBody>
        </p:sp>
        <p:sp>
          <p:nvSpPr>
            <p:cNvPr id="51" name="文本框 50"/>
            <p:cNvSpPr txBox="1"/>
            <p:nvPr/>
          </p:nvSpPr>
          <p:spPr>
            <a:xfrm>
              <a:off x="4427984" y="3717032"/>
              <a:ext cx="301686" cy="369332"/>
            </a:xfrm>
            <a:prstGeom prst="rect">
              <a:avLst/>
            </a:prstGeom>
            <a:noFill/>
          </p:spPr>
          <p:txBody>
            <a:bodyPr wrap="none" rtlCol="0">
              <a:spAutoFit/>
            </a:bodyPr>
            <a:lstStyle/>
            <a:p>
              <a:r>
                <a:rPr kumimoji="1" lang="en-US" altLang="zh-CN" dirty="0" smtClean="0"/>
                <a:t>9</a:t>
              </a:r>
              <a:endParaRPr kumimoji="1" lang="zh-CN" altLang="en-US" dirty="0"/>
            </a:p>
          </p:txBody>
        </p:sp>
        <p:sp>
          <p:nvSpPr>
            <p:cNvPr id="52" name="文本框 51"/>
            <p:cNvSpPr txBox="1"/>
            <p:nvPr/>
          </p:nvSpPr>
          <p:spPr>
            <a:xfrm>
              <a:off x="3851920" y="3491716"/>
              <a:ext cx="301686" cy="369332"/>
            </a:xfrm>
            <a:prstGeom prst="rect">
              <a:avLst/>
            </a:prstGeom>
            <a:noFill/>
          </p:spPr>
          <p:txBody>
            <a:bodyPr wrap="none" rtlCol="0">
              <a:spAutoFit/>
            </a:bodyPr>
            <a:lstStyle/>
            <a:p>
              <a:r>
                <a:rPr kumimoji="1" lang="en-US" altLang="zh-CN" dirty="0" smtClean="0"/>
                <a:t>6</a:t>
              </a:r>
              <a:endParaRPr kumimoji="1" lang="zh-CN" altLang="en-US" dirty="0"/>
            </a:p>
          </p:txBody>
        </p:sp>
        <p:sp>
          <p:nvSpPr>
            <p:cNvPr id="53" name="文本框 52"/>
            <p:cNvSpPr txBox="1"/>
            <p:nvPr/>
          </p:nvSpPr>
          <p:spPr>
            <a:xfrm>
              <a:off x="2915816" y="2987660"/>
              <a:ext cx="418704" cy="369332"/>
            </a:xfrm>
            <a:prstGeom prst="rect">
              <a:avLst/>
            </a:prstGeom>
            <a:noFill/>
          </p:spPr>
          <p:txBody>
            <a:bodyPr wrap="none" rtlCol="0">
              <a:spAutoFit/>
            </a:bodyPr>
            <a:lstStyle/>
            <a:p>
              <a:r>
                <a:rPr kumimoji="1" lang="en-US" altLang="zh-CN" dirty="0" smtClean="0"/>
                <a:t>10</a:t>
              </a:r>
              <a:endParaRPr kumimoji="1" lang="zh-CN" altLang="en-US" dirty="0"/>
            </a:p>
          </p:txBody>
        </p:sp>
        <p:sp>
          <p:nvSpPr>
            <p:cNvPr id="54" name="文本框 53"/>
            <p:cNvSpPr txBox="1"/>
            <p:nvPr/>
          </p:nvSpPr>
          <p:spPr>
            <a:xfrm>
              <a:off x="3694250" y="2699628"/>
              <a:ext cx="418704" cy="369332"/>
            </a:xfrm>
            <a:prstGeom prst="rect">
              <a:avLst/>
            </a:prstGeom>
            <a:noFill/>
          </p:spPr>
          <p:txBody>
            <a:bodyPr wrap="none" rtlCol="0">
              <a:spAutoFit/>
            </a:bodyPr>
            <a:lstStyle/>
            <a:p>
              <a:r>
                <a:rPr kumimoji="1" lang="en-US" altLang="zh-CN" dirty="0" smtClean="0"/>
                <a:t>12</a:t>
              </a:r>
              <a:endParaRPr kumimoji="1" lang="zh-CN" altLang="en-US" dirty="0"/>
            </a:p>
          </p:txBody>
        </p:sp>
        <p:sp>
          <p:nvSpPr>
            <p:cNvPr id="55" name="文本框 54"/>
            <p:cNvSpPr txBox="1"/>
            <p:nvPr/>
          </p:nvSpPr>
          <p:spPr>
            <a:xfrm>
              <a:off x="4427984" y="1988840"/>
              <a:ext cx="301686" cy="369332"/>
            </a:xfrm>
            <a:prstGeom prst="rect">
              <a:avLst/>
            </a:prstGeom>
            <a:noFill/>
          </p:spPr>
          <p:txBody>
            <a:bodyPr wrap="none" rtlCol="0">
              <a:spAutoFit/>
            </a:bodyPr>
            <a:lstStyle/>
            <a:p>
              <a:r>
                <a:rPr kumimoji="1" lang="en-US" altLang="zh-CN" dirty="0" smtClean="0"/>
                <a:t>3</a:t>
              </a:r>
              <a:endParaRPr kumimoji="1" lang="zh-CN" altLang="en-US" dirty="0"/>
            </a:p>
          </p:txBody>
        </p:sp>
      </p:grpSp>
      <p:sp>
        <p:nvSpPr>
          <p:cNvPr id="56" name="文本框 55"/>
          <p:cNvSpPr txBox="1"/>
          <p:nvPr/>
        </p:nvSpPr>
        <p:spPr>
          <a:xfrm>
            <a:off x="119330" y="4304222"/>
            <a:ext cx="1681580" cy="497957"/>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dirty="0" smtClean="0">
                <a:latin typeface="Microsoft YaHei" charset="-122"/>
                <a:ea typeface="Microsoft YaHei" charset="-122"/>
                <a:cs typeface="Microsoft YaHei" charset="-122"/>
              </a:rPr>
              <a:t>第</a:t>
            </a:r>
            <a:r>
              <a:rPr lang="en-US" altLang="zh-CN" sz="2400" dirty="0" smtClean="0">
                <a:latin typeface="Microsoft YaHei" charset="-122"/>
                <a:ea typeface="Microsoft YaHei" charset="-122"/>
                <a:cs typeface="Microsoft YaHei" charset="-122"/>
              </a:rPr>
              <a:t>3</a:t>
            </a:r>
            <a:r>
              <a:rPr lang="zh-CN" altLang="en-US" sz="2400" dirty="0" smtClean="0">
                <a:latin typeface="Microsoft YaHei" charset="-122"/>
                <a:ea typeface="Microsoft YaHei" charset="-122"/>
                <a:cs typeface="Microsoft YaHei" charset="-122"/>
              </a:rPr>
              <a:t>次</a:t>
            </a:r>
            <a:endParaRPr lang="zh-CN" altLang="en-US" sz="2400" dirty="0">
              <a:latin typeface="Microsoft YaHei" charset="-122"/>
              <a:ea typeface="Microsoft YaHei" charset="-122"/>
              <a:cs typeface="Microsoft YaHei" charset="-122"/>
            </a:endParaRPr>
          </a:p>
        </p:txBody>
      </p:sp>
      <p:sp>
        <p:nvSpPr>
          <p:cNvPr id="87" name="同心圆 86"/>
          <p:cNvSpPr/>
          <p:nvPr/>
        </p:nvSpPr>
        <p:spPr>
          <a:xfrm>
            <a:off x="5920727" y="99522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mtClean="0">
                <a:solidFill>
                  <a:schemeClr val="tx1"/>
                </a:solidFill>
              </a:rPr>
              <a:t>0</a:t>
            </a:r>
            <a:endParaRPr kumimoji="1" lang="zh-CN" altLang="en-US" dirty="0">
              <a:solidFill>
                <a:schemeClr val="tx1"/>
              </a:solidFill>
            </a:endParaRPr>
          </a:p>
        </p:txBody>
      </p:sp>
      <p:sp>
        <p:nvSpPr>
          <p:cNvPr id="89" name="同心圆 88"/>
          <p:cNvSpPr/>
          <p:nvPr/>
        </p:nvSpPr>
        <p:spPr>
          <a:xfrm>
            <a:off x="4644008" y="18593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1</a:t>
            </a:r>
            <a:endParaRPr kumimoji="1" lang="zh-CN" altLang="en-US" dirty="0">
              <a:solidFill>
                <a:schemeClr val="tx1"/>
              </a:solidFill>
            </a:endParaRPr>
          </a:p>
        </p:txBody>
      </p:sp>
      <p:sp>
        <p:nvSpPr>
          <p:cNvPr id="90" name="同心圆 89"/>
          <p:cNvSpPr/>
          <p:nvPr/>
        </p:nvSpPr>
        <p:spPr>
          <a:xfrm>
            <a:off x="8460432" y="272446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6</a:t>
            </a:r>
            <a:endParaRPr kumimoji="1" lang="zh-CN" altLang="en-US" dirty="0">
              <a:solidFill>
                <a:schemeClr val="tx1"/>
              </a:solidFill>
            </a:endParaRPr>
          </a:p>
        </p:txBody>
      </p:sp>
      <p:sp>
        <p:nvSpPr>
          <p:cNvPr id="91" name="同心圆 90"/>
          <p:cNvSpPr/>
          <p:nvPr/>
        </p:nvSpPr>
        <p:spPr>
          <a:xfrm>
            <a:off x="7197446" y="18593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3</a:t>
            </a:r>
            <a:endParaRPr kumimoji="1" lang="zh-CN" altLang="en-US" dirty="0">
              <a:solidFill>
                <a:schemeClr val="tx1"/>
              </a:solidFill>
            </a:endParaRPr>
          </a:p>
        </p:txBody>
      </p:sp>
      <p:sp>
        <p:nvSpPr>
          <p:cNvPr id="92" name="同心圆 91"/>
          <p:cNvSpPr/>
          <p:nvPr/>
        </p:nvSpPr>
        <p:spPr>
          <a:xfrm>
            <a:off x="5920727" y="272446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2</a:t>
            </a:r>
            <a:endParaRPr kumimoji="1" lang="zh-CN" altLang="en-US" dirty="0">
              <a:solidFill>
                <a:schemeClr val="tx1"/>
              </a:solidFill>
            </a:endParaRPr>
          </a:p>
        </p:txBody>
      </p:sp>
      <p:sp>
        <p:nvSpPr>
          <p:cNvPr id="93" name="同心圆 92"/>
          <p:cNvSpPr/>
          <p:nvPr/>
        </p:nvSpPr>
        <p:spPr>
          <a:xfrm>
            <a:off x="4644008" y="36353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4</a:t>
            </a:r>
            <a:endParaRPr kumimoji="1" lang="zh-CN" altLang="en-US" dirty="0">
              <a:solidFill>
                <a:schemeClr val="tx1"/>
              </a:solidFill>
            </a:endParaRPr>
          </a:p>
        </p:txBody>
      </p:sp>
      <p:sp>
        <p:nvSpPr>
          <p:cNvPr id="94" name="同心圆 93"/>
          <p:cNvSpPr/>
          <p:nvPr/>
        </p:nvSpPr>
        <p:spPr>
          <a:xfrm>
            <a:off x="7197446" y="36353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5</a:t>
            </a:r>
            <a:endParaRPr kumimoji="1" lang="zh-CN" altLang="en-US" dirty="0">
              <a:solidFill>
                <a:schemeClr val="tx1"/>
              </a:solidFill>
            </a:endParaRPr>
          </a:p>
        </p:txBody>
      </p:sp>
      <p:cxnSp>
        <p:nvCxnSpPr>
          <p:cNvPr id="95" name="直线箭头连接符 94"/>
          <p:cNvCxnSpPr>
            <a:endCxn id="92" idx="5"/>
          </p:cNvCxnSpPr>
          <p:nvPr/>
        </p:nvCxnSpPr>
        <p:spPr>
          <a:xfrm flipH="1" flipV="1">
            <a:off x="6289503" y="1364000"/>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5" name="文本框 104"/>
          <p:cNvSpPr txBox="1"/>
          <p:nvPr/>
        </p:nvSpPr>
        <p:spPr>
          <a:xfrm>
            <a:off x="6718586" y="1355264"/>
            <a:ext cx="301686" cy="369332"/>
          </a:xfrm>
          <a:prstGeom prst="rect">
            <a:avLst/>
          </a:prstGeom>
          <a:noFill/>
        </p:spPr>
        <p:txBody>
          <a:bodyPr wrap="none" rtlCol="0">
            <a:spAutoFit/>
          </a:bodyPr>
          <a:lstStyle/>
          <a:p>
            <a:r>
              <a:rPr kumimoji="1" lang="en-US" altLang="zh-CN" dirty="0"/>
              <a:t>5</a:t>
            </a:r>
            <a:endParaRPr kumimoji="1" lang="zh-CN" altLang="en-US" dirty="0"/>
          </a:p>
        </p:txBody>
      </p:sp>
      <p:graphicFrame>
        <p:nvGraphicFramePr>
          <p:cNvPr id="114" name="表格 113"/>
          <p:cNvGraphicFramePr>
            <a:graphicFrameLocks noGrp="1"/>
          </p:cNvGraphicFramePr>
          <p:nvPr>
            <p:extLst>
              <p:ext uri="{D42A27DB-BD31-4B8C-83A1-F6EECF244321}">
                <p14:modId xmlns:p14="http://schemas.microsoft.com/office/powerpoint/2010/main" val="881931555"/>
              </p:ext>
            </p:extLst>
          </p:nvPr>
        </p:nvGraphicFramePr>
        <p:xfrm>
          <a:off x="388424" y="5045154"/>
          <a:ext cx="8349695" cy="1188720"/>
        </p:xfrm>
        <a:graphic>
          <a:graphicData uri="http://schemas.openxmlformats.org/drawingml/2006/table">
            <a:tbl>
              <a:tblPr firstRow="1" bandRow="1">
                <a:tableStyleId>{5C22544A-7EE6-4342-B048-85BDC9FD1C3A}</a:tableStyleId>
              </a:tblPr>
              <a:tblGrid>
                <a:gridCol w="943216"/>
                <a:gridCol w="7406479"/>
              </a:tblGrid>
              <a:tr h="370840">
                <a:tc>
                  <a:txBody>
                    <a:bodyPr/>
                    <a:lstStyle/>
                    <a:p>
                      <a:pPr algn="r"/>
                      <a:r>
                        <a:rPr lang="en-US" altLang="zh-CN" sz="2000" b="0" dirty="0" smtClean="0">
                          <a:solidFill>
                            <a:schemeClr val="tx1"/>
                          </a:solidFill>
                          <a:latin typeface="Microsoft YaHei" charset="-122"/>
                          <a:ea typeface="Microsoft YaHei" charset="-122"/>
                          <a:cs typeface="Microsoft YaHei" charset="-122"/>
                        </a:rPr>
                        <a:t>U</a:t>
                      </a:r>
                      <a:r>
                        <a:rPr lang="zh-CN" altLang="en-US" sz="2000" b="0" dirty="0" smtClean="0">
                          <a:solidFill>
                            <a:schemeClr val="tx1"/>
                          </a:solidFill>
                          <a:latin typeface="Microsoft YaHei" charset="-122"/>
                          <a:ea typeface="Microsoft YaHei" charset="-122"/>
                          <a:cs typeface="Microsoft YaHei" charset="-122"/>
                        </a:rPr>
                        <a:t>  </a:t>
                      </a:r>
                      <a:r>
                        <a:rPr lang="en-US" altLang="zh-CN" sz="2000" b="0" dirty="0" smtClean="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smtClean="0">
                          <a:solidFill>
                            <a:schemeClr val="tx1"/>
                          </a:solidFill>
                          <a:latin typeface="Microsoft YaHei" charset="-122"/>
                          <a:ea typeface="Microsoft YaHei" charset="-122"/>
                          <a:cs typeface="Microsoft YaHei" charset="-122"/>
                        </a:rPr>
                        <a:t>{0,3,1,5}</a:t>
                      </a:r>
                      <a:endParaRPr lang="zh-CN" altLang="en-US" sz="2000" b="0" dirty="0">
                        <a:solidFill>
                          <a:schemeClr val="tx1"/>
                        </a:solidFill>
                        <a:latin typeface="Microsoft YaHei" charset="-122"/>
                        <a:ea typeface="Microsoft YaHei" charset="-122"/>
                        <a:cs typeface="Microsoft YaHei" charset="-122"/>
                      </a:endParaRPr>
                    </a:p>
                  </a:txBody>
                  <a:tcPr>
                    <a:noFill/>
                  </a:tcPr>
                </a:tc>
              </a:tr>
              <a:tr h="370840">
                <a:tc>
                  <a:txBody>
                    <a:bodyPr/>
                    <a:lstStyle/>
                    <a:p>
                      <a:pPr algn="r"/>
                      <a:r>
                        <a:rPr lang="en-US" altLang="zh-CN" sz="2000" b="0" dirty="0" smtClean="0">
                          <a:solidFill>
                            <a:schemeClr val="tx1"/>
                          </a:solidFill>
                          <a:latin typeface="Microsoft YaHei" charset="-122"/>
                          <a:ea typeface="Microsoft YaHei" charset="-122"/>
                          <a:cs typeface="Microsoft YaHei" charset="-122"/>
                        </a:rPr>
                        <a:t>TE</a:t>
                      </a:r>
                      <a:r>
                        <a:rPr lang="zh-CN" altLang="en-US" sz="2000" b="0" dirty="0" smtClean="0">
                          <a:solidFill>
                            <a:schemeClr val="tx1"/>
                          </a:solidFill>
                          <a:latin typeface="Microsoft YaHei" charset="-122"/>
                          <a:ea typeface="Microsoft YaHei" charset="-122"/>
                          <a:cs typeface="Microsoft YaHei" charset="-122"/>
                        </a:rPr>
                        <a:t> </a:t>
                      </a:r>
                      <a:r>
                        <a:rPr lang="en-US" altLang="zh-CN" sz="2000" b="0" dirty="0" smtClean="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smtClean="0">
                          <a:solidFill>
                            <a:schemeClr val="tx1"/>
                          </a:solidFill>
                          <a:latin typeface="Microsoft YaHei" charset="-122"/>
                          <a:ea typeface="Microsoft YaHei" charset="-122"/>
                          <a:cs typeface="Microsoft YaHei" charset="-122"/>
                        </a:rPr>
                        <a:t>{(0,3)5,(3,1)3,(3,5)7}</a:t>
                      </a:r>
                      <a:endParaRPr lang="zh-CN" altLang="en-US" sz="2000" b="0" dirty="0">
                        <a:solidFill>
                          <a:schemeClr val="tx1"/>
                        </a:solidFill>
                        <a:latin typeface="Microsoft YaHei" charset="-122"/>
                        <a:ea typeface="Microsoft YaHei" charset="-122"/>
                        <a:cs typeface="Microsoft YaHei" charset="-122"/>
                      </a:endParaRPr>
                    </a:p>
                  </a:txBody>
                  <a:tcPr>
                    <a:noFill/>
                  </a:tcPr>
                </a:tc>
              </a:tr>
              <a:tr h="370840">
                <a:tc>
                  <a:txBody>
                    <a:bodyPr/>
                    <a:lstStyle/>
                    <a:p>
                      <a:pPr algn="r"/>
                      <a:r>
                        <a:rPr lang="en-US" altLang="zh-CN" sz="2000" b="0" dirty="0" smtClean="0">
                          <a:solidFill>
                            <a:schemeClr val="tx1"/>
                          </a:solidFill>
                          <a:latin typeface="Microsoft YaHei" charset="-122"/>
                          <a:ea typeface="Microsoft YaHei" charset="-122"/>
                          <a:cs typeface="Microsoft YaHei" charset="-122"/>
                        </a:rPr>
                        <a:t>LW=</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smtClean="0">
                          <a:solidFill>
                            <a:schemeClr val="tx1"/>
                          </a:solidFill>
                          <a:latin typeface="Microsoft YaHei" charset="-122"/>
                          <a:ea typeface="Microsoft YaHei" charset="-122"/>
                          <a:cs typeface="Microsoft YaHei" charset="-122"/>
                        </a:rPr>
                        <a:t>{ (5,2) 2,(5,4)9,(3,6)15}</a:t>
                      </a:r>
                      <a:endParaRPr lang="zh-CN" altLang="en-US" sz="2000" b="0" dirty="0">
                        <a:solidFill>
                          <a:schemeClr val="tx1"/>
                        </a:solidFill>
                        <a:latin typeface="Microsoft YaHei" charset="-122"/>
                        <a:ea typeface="Microsoft YaHei" charset="-122"/>
                        <a:cs typeface="Microsoft YaHei" charset="-122"/>
                      </a:endParaRPr>
                    </a:p>
                  </a:txBody>
                  <a:tcPr>
                    <a:noFill/>
                  </a:tcPr>
                </a:tc>
              </a:tr>
            </a:tbl>
          </a:graphicData>
        </a:graphic>
      </p:graphicFrame>
      <p:cxnSp>
        <p:nvCxnSpPr>
          <p:cNvPr id="58" name="直线箭头连接符 57"/>
          <p:cNvCxnSpPr/>
          <p:nvPr/>
        </p:nvCxnSpPr>
        <p:spPr>
          <a:xfrm>
            <a:off x="7554962" y="2228096"/>
            <a:ext cx="957482" cy="559640"/>
          </a:xfrm>
          <a:prstGeom prst="straightConnector1">
            <a:avLst/>
          </a:prstGeom>
          <a:ln w="19050">
            <a:solidFill>
              <a:srgbClr val="01BAF8"/>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线箭头连接符 58"/>
          <p:cNvCxnSpPr/>
          <p:nvPr/>
        </p:nvCxnSpPr>
        <p:spPr>
          <a:xfrm>
            <a:off x="7402210" y="2291368"/>
            <a:ext cx="0" cy="1343999"/>
          </a:xfrm>
          <a:prstGeom prst="straightConnector1">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60" name="直线箭头连接符 59"/>
          <p:cNvCxnSpPr/>
          <p:nvPr/>
        </p:nvCxnSpPr>
        <p:spPr>
          <a:xfrm>
            <a:off x="5076056" y="2089252"/>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8087959" y="2267364"/>
            <a:ext cx="418704" cy="369332"/>
          </a:xfrm>
          <a:prstGeom prst="rect">
            <a:avLst/>
          </a:prstGeom>
          <a:noFill/>
        </p:spPr>
        <p:txBody>
          <a:bodyPr wrap="none" rtlCol="0">
            <a:spAutoFit/>
          </a:bodyPr>
          <a:lstStyle/>
          <a:p>
            <a:r>
              <a:rPr kumimoji="1" lang="en-US" altLang="zh-CN" dirty="0" smtClean="0"/>
              <a:t>15</a:t>
            </a:r>
            <a:endParaRPr kumimoji="1" lang="zh-CN" altLang="en-US" dirty="0"/>
          </a:p>
        </p:txBody>
      </p:sp>
      <p:sp>
        <p:nvSpPr>
          <p:cNvPr id="62" name="文本框 61"/>
          <p:cNvSpPr txBox="1"/>
          <p:nvPr/>
        </p:nvSpPr>
        <p:spPr>
          <a:xfrm>
            <a:off x="7381533" y="2762128"/>
            <a:ext cx="301686" cy="369332"/>
          </a:xfrm>
          <a:prstGeom prst="rect">
            <a:avLst/>
          </a:prstGeom>
          <a:noFill/>
        </p:spPr>
        <p:txBody>
          <a:bodyPr wrap="none" rtlCol="0">
            <a:spAutoFit/>
          </a:bodyPr>
          <a:lstStyle/>
          <a:p>
            <a:r>
              <a:rPr kumimoji="1" lang="en-US" altLang="zh-CN" dirty="0" smtClean="0"/>
              <a:t>7</a:t>
            </a:r>
            <a:endParaRPr kumimoji="1" lang="zh-CN" altLang="en-US" dirty="0"/>
          </a:p>
        </p:txBody>
      </p:sp>
      <p:sp>
        <p:nvSpPr>
          <p:cNvPr id="63" name="文本框 62"/>
          <p:cNvSpPr txBox="1"/>
          <p:nvPr/>
        </p:nvSpPr>
        <p:spPr>
          <a:xfrm>
            <a:off x="6013381" y="1763308"/>
            <a:ext cx="301686" cy="369332"/>
          </a:xfrm>
          <a:prstGeom prst="rect">
            <a:avLst/>
          </a:prstGeom>
          <a:noFill/>
        </p:spPr>
        <p:txBody>
          <a:bodyPr wrap="none" rtlCol="0">
            <a:spAutoFit/>
          </a:bodyPr>
          <a:lstStyle/>
          <a:p>
            <a:r>
              <a:rPr kumimoji="1" lang="en-US" altLang="zh-CN" dirty="0" smtClean="0"/>
              <a:t>3</a:t>
            </a:r>
            <a:endParaRPr kumimoji="1" lang="zh-CN" altLang="en-US" dirty="0"/>
          </a:p>
        </p:txBody>
      </p:sp>
      <p:sp>
        <p:nvSpPr>
          <p:cNvPr id="3" name="任意形状 2"/>
          <p:cNvSpPr/>
          <p:nvPr/>
        </p:nvSpPr>
        <p:spPr>
          <a:xfrm>
            <a:off x="4275117" y="804004"/>
            <a:ext cx="3811979" cy="3577991"/>
          </a:xfrm>
          <a:custGeom>
            <a:avLst/>
            <a:gdLst>
              <a:gd name="connsiteX0" fmla="*/ 1971304 w 3811979"/>
              <a:gd name="connsiteY0" fmla="*/ 27269 h 3577991"/>
              <a:gd name="connsiteX1" fmla="*/ 1745673 w 3811979"/>
              <a:gd name="connsiteY1" fmla="*/ 27269 h 3577991"/>
              <a:gd name="connsiteX2" fmla="*/ 1496291 w 3811979"/>
              <a:gd name="connsiteY2" fmla="*/ 15393 h 3577991"/>
              <a:gd name="connsiteX3" fmla="*/ 1294410 w 3811979"/>
              <a:gd name="connsiteY3" fmla="*/ 15393 h 3577991"/>
              <a:gd name="connsiteX4" fmla="*/ 1151906 w 3811979"/>
              <a:gd name="connsiteY4" fmla="*/ 39144 h 3577991"/>
              <a:gd name="connsiteX5" fmla="*/ 1045028 w 3811979"/>
              <a:gd name="connsiteY5" fmla="*/ 62895 h 3577991"/>
              <a:gd name="connsiteX6" fmla="*/ 914400 w 3811979"/>
              <a:gd name="connsiteY6" fmla="*/ 74770 h 3577991"/>
              <a:gd name="connsiteX7" fmla="*/ 855023 w 3811979"/>
              <a:gd name="connsiteY7" fmla="*/ 86645 h 3577991"/>
              <a:gd name="connsiteX8" fmla="*/ 724395 w 3811979"/>
              <a:gd name="connsiteY8" fmla="*/ 134147 h 3577991"/>
              <a:gd name="connsiteX9" fmla="*/ 676893 w 3811979"/>
              <a:gd name="connsiteY9" fmla="*/ 146022 h 3577991"/>
              <a:gd name="connsiteX10" fmla="*/ 641267 w 3811979"/>
              <a:gd name="connsiteY10" fmla="*/ 157897 h 3577991"/>
              <a:gd name="connsiteX11" fmla="*/ 570015 w 3811979"/>
              <a:gd name="connsiteY11" fmla="*/ 193523 h 3577991"/>
              <a:gd name="connsiteX12" fmla="*/ 534389 w 3811979"/>
              <a:gd name="connsiteY12" fmla="*/ 217274 h 3577991"/>
              <a:gd name="connsiteX13" fmla="*/ 451262 w 3811979"/>
              <a:gd name="connsiteY13" fmla="*/ 288526 h 3577991"/>
              <a:gd name="connsiteX14" fmla="*/ 415636 w 3811979"/>
              <a:gd name="connsiteY14" fmla="*/ 336027 h 3577991"/>
              <a:gd name="connsiteX15" fmla="*/ 344384 w 3811979"/>
              <a:gd name="connsiteY15" fmla="*/ 407279 h 3577991"/>
              <a:gd name="connsiteX16" fmla="*/ 332509 w 3811979"/>
              <a:gd name="connsiteY16" fmla="*/ 442905 h 3577991"/>
              <a:gd name="connsiteX17" fmla="*/ 273132 w 3811979"/>
              <a:gd name="connsiteY17" fmla="*/ 514157 h 3577991"/>
              <a:gd name="connsiteX18" fmla="*/ 249382 w 3811979"/>
              <a:gd name="connsiteY18" fmla="*/ 549783 h 3577991"/>
              <a:gd name="connsiteX19" fmla="*/ 190005 w 3811979"/>
              <a:gd name="connsiteY19" fmla="*/ 621035 h 3577991"/>
              <a:gd name="connsiteX20" fmla="*/ 118753 w 3811979"/>
              <a:gd name="connsiteY20" fmla="*/ 739788 h 3577991"/>
              <a:gd name="connsiteX21" fmla="*/ 106878 w 3811979"/>
              <a:gd name="connsiteY21" fmla="*/ 775414 h 3577991"/>
              <a:gd name="connsiteX22" fmla="*/ 59377 w 3811979"/>
              <a:gd name="connsiteY22" fmla="*/ 870417 h 3577991"/>
              <a:gd name="connsiteX23" fmla="*/ 35626 w 3811979"/>
              <a:gd name="connsiteY23" fmla="*/ 917918 h 3577991"/>
              <a:gd name="connsiteX24" fmla="*/ 11875 w 3811979"/>
              <a:gd name="connsiteY24" fmla="*/ 1001045 h 3577991"/>
              <a:gd name="connsiteX25" fmla="*/ 0 w 3811979"/>
              <a:gd name="connsiteY25" fmla="*/ 1036671 h 3577991"/>
              <a:gd name="connsiteX26" fmla="*/ 11875 w 3811979"/>
              <a:gd name="connsiteY26" fmla="*/ 1309804 h 3577991"/>
              <a:gd name="connsiteX27" fmla="*/ 47501 w 3811979"/>
              <a:gd name="connsiteY27" fmla="*/ 1345430 h 3577991"/>
              <a:gd name="connsiteX28" fmla="*/ 71252 w 3811979"/>
              <a:gd name="connsiteY28" fmla="*/ 1381056 h 3577991"/>
              <a:gd name="connsiteX29" fmla="*/ 201880 w 3811979"/>
              <a:gd name="connsiteY29" fmla="*/ 1452308 h 3577991"/>
              <a:gd name="connsiteX30" fmla="*/ 296883 w 3811979"/>
              <a:gd name="connsiteY30" fmla="*/ 1487934 h 3577991"/>
              <a:gd name="connsiteX31" fmla="*/ 391886 w 3811979"/>
              <a:gd name="connsiteY31" fmla="*/ 1523560 h 3577991"/>
              <a:gd name="connsiteX32" fmla="*/ 510639 w 3811979"/>
              <a:gd name="connsiteY32" fmla="*/ 1547310 h 3577991"/>
              <a:gd name="connsiteX33" fmla="*/ 593766 w 3811979"/>
              <a:gd name="connsiteY33" fmla="*/ 1571061 h 3577991"/>
              <a:gd name="connsiteX34" fmla="*/ 938151 w 3811979"/>
              <a:gd name="connsiteY34" fmla="*/ 1582936 h 3577991"/>
              <a:gd name="connsiteX35" fmla="*/ 1270660 w 3811979"/>
              <a:gd name="connsiteY35" fmla="*/ 1582936 h 3577991"/>
              <a:gd name="connsiteX36" fmla="*/ 1698171 w 3811979"/>
              <a:gd name="connsiteY36" fmla="*/ 1594812 h 3577991"/>
              <a:gd name="connsiteX37" fmla="*/ 1876301 w 3811979"/>
              <a:gd name="connsiteY37" fmla="*/ 1618562 h 3577991"/>
              <a:gd name="connsiteX38" fmla="*/ 1947553 w 3811979"/>
              <a:gd name="connsiteY38" fmla="*/ 1630438 h 3577991"/>
              <a:gd name="connsiteX39" fmla="*/ 1983179 w 3811979"/>
              <a:gd name="connsiteY39" fmla="*/ 1642313 h 3577991"/>
              <a:gd name="connsiteX40" fmla="*/ 2030680 w 3811979"/>
              <a:gd name="connsiteY40" fmla="*/ 1654188 h 3577991"/>
              <a:gd name="connsiteX41" fmla="*/ 2078182 w 3811979"/>
              <a:gd name="connsiteY41" fmla="*/ 1677939 h 3577991"/>
              <a:gd name="connsiteX42" fmla="*/ 2125683 w 3811979"/>
              <a:gd name="connsiteY42" fmla="*/ 1689814 h 3577991"/>
              <a:gd name="connsiteX43" fmla="*/ 2220686 w 3811979"/>
              <a:gd name="connsiteY43" fmla="*/ 1737315 h 3577991"/>
              <a:gd name="connsiteX44" fmla="*/ 2256312 w 3811979"/>
              <a:gd name="connsiteY44" fmla="*/ 1761066 h 3577991"/>
              <a:gd name="connsiteX45" fmla="*/ 2303813 w 3811979"/>
              <a:gd name="connsiteY45" fmla="*/ 1784817 h 3577991"/>
              <a:gd name="connsiteX46" fmla="*/ 2363189 w 3811979"/>
              <a:gd name="connsiteY46" fmla="*/ 1856069 h 3577991"/>
              <a:gd name="connsiteX47" fmla="*/ 2386940 w 3811979"/>
              <a:gd name="connsiteY47" fmla="*/ 2651715 h 3577991"/>
              <a:gd name="connsiteX48" fmla="*/ 2410691 w 3811979"/>
              <a:gd name="connsiteY48" fmla="*/ 2853596 h 3577991"/>
              <a:gd name="connsiteX49" fmla="*/ 2434441 w 3811979"/>
              <a:gd name="connsiteY49" fmla="*/ 2960474 h 3577991"/>
              <a:gd name="connsiteX50" fmla="*/ 2458192 w 3811979"/>
              <a:gd name="connsiteY50" fmla="*/ 3067352 h 3577991"/>
              <a:gd name="connsiteX51" fmla="*/ 2505693 w 3811979"/>
              <a:gd name="connsiteY51" fmla="*/ 3174230 h 3577991"/>
              <a:gd name="connsiteX52" fmla="*/ 2529444 w 3811979"/>
              <a:gd name="connsiteY52" fmla="*/ 3209856 h 3577991"/>
              <a:gd name="connsiteX53" fmla="*/ 2565070 w 3811979"/>
              <a:gd name="connsiteY53" fmla="*/ 3257357 h 3577991"/>
              <a:gd name="connsiteX54" fmla="*/ 2600696 w 3811979"/>
              <a:gd name="connsiteY54" fmla="*/ 3281108 h 3577991"/>
              <a:gd name="connsiteX55" fmla="*/ 2671948 w 3811979"/>
              <a:gd name="connsiteY55" fmla="*/ 3340484 h 3577991"/>
              <a:gd name="connsiteX56" fmla="*/ 2707574 w 3811979"/>
              <a:gd name="connsiteY56" fmla="*/ 3364235 h 3577991"/>
              <a:gd name="connsiteX57" fmla="*/ 2755075 w 3811979"/>
              <a:gd name="connsiteY57" fmla="*/ 3387986 h 3577991"/>
              <a:gd name="connsiteX58" fmla="*/ 2897579 w 3811979"/>
              <a:gd name="connsiteY58" fmla="*/ 3471113 h 3577991"/>
              <a:gd name="connsiteX59" fmla="*/ 2945080 w 3811979"/>
              <a:gd name="connsiteY59" fmla="*/ 3494864 h 3577991"/>
              <a:gd name="connsiteX60" fmla="*/ 2992582 w 3811979"/>
              <a:gd name="connsiteY60" fmla="*/ 3506739 h 3577991"/>
              <a:gd name="connsiteX61" fmla="*/ 3063834 w 3811979"/>
              <a:gd name="connsiteY61" fmla="*/ 3530490 h 3577991"/>
              <a:gd name="connsiteX62" fmla="*/ 3194462 w 3811979"/>
              <a:gd name="connsiteY62" fmla="*/ 3554240 h 3577991"/>
              <a:gd name="connsiteX63" fmla="*/ 3336966 w 3811979"/>
              <a:gd name="connsiteY63" fmla="*/ 3577991 h 3577991"/>
              <a:gd name="connsiteX64" fmla="*/ 3562597 w 3811979"/>
              <a:gd name="connsiteY64" fmla="*/ 3566115 h 3577991"/>
              <a:gd name="connsiteX65" fmla="*/ 3610099 w 3811979"/>
              <a:gd name="connsiteY65" fmla="*/ 3518614 h 3577991"/>
              <a:gd name="connsiteX66" fmla="*/ 3633849 w 3811979"/>
              <a:gd name="connsiteY66" fmla="*/ 3471113 h 3577991"/>
              <a:gd name="connsiteX67" fmla="*/ 3681351 w 3811979"/>
              <a:gd name="connsiteY67" fmla="*/ 3316734 h 3577991"/>
              <a:gd name="connsiteX68" fmla="*/ 3657600 w 3811979"/>
              <a:gd name="connsiteY68" fmla="*/ 3055477 h 3577991"/>
              <a:gd name="connsiteX69" fmla="*/ 3657600 w 3811979"/>
              <a:gd name="connsiteY69" fmla="*/ 2164827 h 3577991"/>
              <a:gd name="connsiteX70" fmla="*/ 3681351 w 3811979"/>
              <a:gd name="connsiteY70" fmla="*/ 1867944 h 3577991"/>
              <a:gd name="connsiteX71" fmla="*/ 3705101 w 3811979"/>
              <a:gd name="connsiteY71" fmla="*/ 1820443 h 3577991"/>
              <a:gd name="connsiteX72" fmla="*/ 3716977 w 3811979"/>
              <a:gd name="connsiteY72" fmla="*/ 1772941 h 3577991"/>
              <a:gd name="connsiteX73" fmla="*/ 3728852 w 3811979"/>
              <a:gd name="connsiteY73" fmla="*/ 1713565 h 3577991"/>
              <a:gd name="connsiteX74" fmla="*/ 3740727 w 3811979"/>
              <a:gd name="connsiteY74" fmla="*/ 1642313 h 3577991"/>
              <a:gd name="connsiteX75" fmla="*/ 3788228 w 3811979"/>
              <a:gd name="connsiteY75" fmla="*/ 1476058 h 3577991"/>
              <a:gd name="connsiteX76" fmla="*/ 3811979 w 3811979"/>
              <a:gd name="connsiteY76" fmla="*/ 1369180 h 3577991"/>
              <a:gd name="connsiteX77" fmla="*/ 3788228 w 3811979"/>
              <a:gd name="connsiteY77" fmla="*/ 1036671 h 3577991"/>
              <a:gd name="connsiteX78" fmla="*/ 3776353 w 3811979"/>
              <a:gd name="connsiteY78" fmla="*/ 977295 h 3577991"/>
              <a:gd name="connsiteX79" fmla="*/ 3705101 w 3811979"/>
              <a:gd name="connsiteY79" fmla="*/ 858541 h 3577991"/>
              <a:gd name="connsiteX80" fmla="*/ 3598223 w 3811979"/>
              <a:gd name="connsiteY80" fmla="*/ 727913 h 3577991"/>
              <a:gd name="connsiteX81" fmla="*/ 3479470 w 3811979"/>
              <a:gd name="connsiteY81" fmla="*/ 668536 h 3577991"/>
              <a:gd name="connsiteX82" fmla="*/ 3372592 w 3811979"/>
              <a:gd name="connsiteY82" fmla="*/ 644786 h 3577991"/>
              <a:gd name="connsiteX83" fmla="*/ 3253839 w 3811979"/>
              <a:gd name="connsiteY83" fmla="*/ 597284 h 3577991"/>
              <a:gd name="connsiteX84" fmla="*/ 3194462 w 3811979"/>
              <a:gd name="connsiteY84" fmla="*/ 585409 h 3577991"/>
              <a:gd name="connsiteX85" fmla="*/ 3123210 w 3811979"/>
              <a:gd name="connsiteY85" fmla="*/ 561658 h 3577991"/>
              <a:gd name="connsiteX86" fmla="*/ 2992582 w 3811979"/>
              <a:gd name="connsiteY86" fmla="*/ 514157 h 3577991"/>
              <a:gd name="connsiteX87" fmla="*/ 2921330 w 3811979"/>
              <a:gd name="connsiteY87" fmla="*/ 502282 h 3577991"/>
              <a:gd name="connsiteX88" fmla="*/ 2719449 w 3811979"/>
              <a:gd name="connsiteY88" fmla="*/ 466656 h 3577991"/>
              <a:gd name="connsiteX89" fmla="*/ 2624447 w 3811979"/>
              <a:gd name="connsiteY89" fmla="*/ 442905 h 3577991"/>
              <a:gd name="connsiteX90" fmla="*/ 2576945 w 3811979"/>
              <a:gd name="connsiteY90" fmla="*/ 431030 h 3577991"/>
              <a:gd name="connsiteX91" fmla="*/ 2505693 w 3811979"/>
              <a:gd name="connsiteY91" fmla="*/ 419154 h 3577991"/>
              <a:gd name="connsiteX92" fmla="*/ 2470067 w 3811979"/>
              <a:gd name="connsiteY92" fmla="*/ 407279 h 3577991"/>
              <a:gd name="connsiteX93" fmla="*/ 2375065 w 3811979"/>
              <a:gd name="connsiteY93" fmla="*/ 395404 h 3577991"/>
              <a:gd name="connsiteX94" fmla="*/ 2339439 w 3811979"/>
              <a:gd name="connsiteY94" fmla="*/ 371653 h 3577991"/>
              <a:gd name="connsiteX95" fmla="*/ 2303813 w 3811979"/>
              <a:gd name="connsiteY95" fmla="*/ 359778 h 3577991"/>
              <a:gd name="connsiteX96" fmla="*/ 2196935 w 3811979"/>
              <a:gd name="connsiteY96" fmla="*/ 241025 h 3577991"/>
              <a:gd name="connsiteX97" fmla="*/ 2149434 w 3811979"/>
              <a:gd name="connsiteY97" fmla="*/ 134147 h 3577991"/>
              <a:gd name="connsiteX98" fmla="*/ 2113808 w 3811979"/>
              <a:gd name="connsiteY98" fmla="*/ 110396 h 3577991"/>
              <a:gd name="connsiteX99" fmla="*/ 2066306 w 3811979"/>
              <a:gd name="connsiteY99" fmla="*/ 98521 h 3577991"/>
              <a:gd name="connsiteX100" fmla="*/ 2030680 w 3811979"/>
              <a:gd name="connsiteY100" fmla="*/ 86645 h 3577991"/>
              <a:gd name="connsiteX101" fmla="*/ 1971304 w 3811979"/>
              <a:gd name="connsiteY101" fmla="*/ 74770 h 3577991"/>
              <a:gd name="connsiteX102" fmla="*/ 1935678 w 3811979"/>
              <a:gd name="connsiteY102" fmla="*/ 62895 h 3577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811979" h="3577991">
                <a:moveTo>
                  <a:pt x="1971304" y="27269"/>
                </a:moveTo>
                <a:cubicBezTo>
                  <a:pt x="1829815" y="47481"/>
                  <a:pt x="1935102" y="38750"/>
                  <a:pt x="1745673" y="27269"/>
                </a:cubicBezTo>
                <a:cubicBezTo>
                  <a:pt x="1662604" y="22234"/>
                  <a:pt x="1579418" y="19352"/>
                  <a:pt x="1496291" y="15393"/>
                </a:cubicBezTo>
                <a:cubicBezTo>
                  <a:pt x="1405002" y="-7428"/>
                  <a:pt x="1445193" y="-2701"/>
                  <a:pt x="1294410" y="15393"/>
                </a:cubicBezTo>
                <a:cubicBezTo>
                  <a:pt x="1246596" y="21131"/>
                  <a:pt x="1198625" y="27465"/>
                  <a:pt x="1151906" y="39144"/>
                </a:cubicBezTo>
                <a:cubicBezTo>
                  <a:pt x="1121401" y="46770"/>
                  <a:pt x="1075173" y="59127"/>
                  <a:pt x="1045028" y="62895"/>
                </a:cubicBezTo>
                <a:cubicBezTo>
                  <a:pt x="1001643" y="68318"/>
                  <a:pt x="957943" y="70812"/>
                  <a:pt x="914400" y="74770"/>
                </a:cubicBezTo>
                <a:cubicBezTo>
                  <a:pt x="894608" y="78728"/>
                  <a:pt x="874496" y="81334"/>
                  <a:pt x="855023" y="86645"/>
                </a:cubicBezTo>
                <a:cubicBezTo>
                  <a:pt x="748278" y="115757"/>
                  <a:pt x="820018" y="102273"/>
                  <a:pt x="724395" y="134147"/>
                </a:cubicBezTo>
                <a:cubicBezTo>
                  <a:pt x="708911" y="139308"/>
                  <a:pt x="692586" y="141538"/>
                  <a:pt x="676893" y="146022"/>
                </a:cubicBezTo>
                <a:cubicBezTo>
                  <a:pt x="664857" y="149461"/>
                  <a:pt x="653142" y="153939"/>
                  <a:pt x="641267" y="157897"/>
                </a:cubicBezTo>
                <a:cubicBezTo>
                  <a:pt x="539167" y="225964"/>
                  <a:pt x="668347" y="144357"/>
                  <a:pt x="570015" y="193523"/>
                </a:cubicBezTo>
                <a:cubicBezTo>
                  <a:pt x="557249" y="199906"/>
                  <a:pt x="546003" y="208978"/>
                  <a:pt x="534389" y="217274"/>
                </a:cubicBezTo>
                <a:cubicBezTo>
                  <a:pt x="499808" y="241975"/>
                  <a:pt x="478520" y="256725"/>
                  <a:pt x="451262" y="288526"/>
                </a:cubicBezTo>
                <a:cubicBezTo>
                  <a:pt x="438381" y="303553"/>
                  <a:pt x="428876" y="321316"/>
                  <a:pt x="415636" y="336027"/>
                </a:cubicBezTo>
                <a:cubicBezTo>
                  <a:pt x="393166" y="360993"/>
                  <a:pt x="344384" y="407279"/>
                  <a:pt x="344384" y="407279"/>
                </a:cubicBezTo>
                <a:cubicBezTo>
                  <a:pt x="340426" y="419154"/>
                  <a:pt x="338107" y="431709"/>
                  <a:pt x="332509" y="442905"/>
                </a:cubicBezTo>
                <a:cubicBezTo>
                  <a:pt x="310396" y="487131"/>
                  <a:pt x="305961" y="474762"/>
                  <a:pt x="273132" y="514157"/>
                </a:cubicBezTo>
                <a:cubicBezTo>
                  <a:pt x="263995" y="525121"/>
                  <a:pt x="258519" y="538819"/>
                  <a:pt x="249382" y="549783"/>
                </a:cubicBezTo>
                <a:cubicBezTo>
                  <a:pt x="193593" y="616731"/>
                  <a:pt x="231631" y="553393"/>
                  <a:pt x="190005" y="621035"/>
                </a:cubicBezTo>
                <a:cubicBezTo>
                  <a:pt x="165811" y="660350"/>
                  <a:pt x="133351" y="695994"/>
                  <a:pt x="118753" y="739788"/>
                </a:cubicBezTo>
                <a:cubicBezTo>
                  <a:pt x="114795" y="751663"/>
                  <a:pt x="112058" y="764018"/>
                  <a:pt x="106878" y="775414"/>
                </a:cubicBezTo>
                <a:cubicBezTo>
                  <a:pt x="92227" y="807646"/>
                  <a:pt x="75211" y="838749"/>
                  <a:pt x="59377" y="870417"/>
                </a:cubicBezTo>
                <a:cubicBezTo>
                  <a:pt x="51460" y="886251"/>
                  <a:pt x="41224" y="901124"/>
                  <a:pt x="35626" y="917918"/>
                </a:cubicBezTo>
                <a:cubicBezTo>
                  <a:pt x="7154" y="1003337"/>
                  <a:pt x="41698" y="896666"/>
                  <a:pt x="11875" y="1001045"/>
                </a:cubicBezTo>
                <a:cubicBezTo>
                  <a:pt x="8436" y="1013081"/>
                  <a:pt x="3958" y="1024796"/>
                  <a:pt x="0" y="1036671"/>
                </a:cubicBezTo>
                <a:cubicBezTo>
                  <a:pt x="3958" y="1127715"/>
                  <a:pt x="-1982" y="1219733"/>
                  <a:pt x="11875" y="1309804"/>
                </a:cubicBezTo>
                <a:cubicBezTo>
                  <a:pt x="14429" y="1326403"/>
                  <a:pt x="36750" y="1332528"/>
                  <a:pt x="47501" y="1345430"/>
                </a:cubicBezTo>
                <a:cubicBezTo>
                  <a:pt x="56638" y="1356394"/>
                  <a:pt x="61160" y="1370964"/>
                  <a:pt x="71252" y="1381056"/>
                </a:cubicBezTo>
                <a:cubicBezTo>
                  <a:pt x="92936" y="1402740"/>
                  <a:pt x="201778" y="1452267"/>
                  <a:pt x="201880" y="1452308"/>
                </a:cubicBezTo>
                <a:cubicBezTo>
                  <a:pt x="431392" y="1544110"/>
                  <a:pt x="147952" y="1432085"/>
                  <a:pt x="296883" y="1487934"/>
                </a:cubicBezTo>
                <a:cubicBezTo>
                  <a:pt x="312539" y="1493805"/>
                  <a:pt x="368536" y="1518172"/>
                  <a:pt x="391886" y="1523560"/>
                </a:cubicBezTo>
                <a:cubicBezTo>
                  <a:pt x="431220" y="1532637"/>
                  <a:pt x="472343" y="1534544"/>
                  <a:pt x="510639" y="1547310"/>
                </a:cubicBezTo>
                <a:cubicBezTo>
                  <a:pt x="529983" y="1553758"/>
                  <a:pt x="575537" y="1569956"/>
                  <a:pt x="593766" y="1571061"/>
                </a:cubicBezTo>
                <a:cubicBezTo>
                  <a:pt x="708419" y="1578009"/>
                  <a:pt x="823356" y="1578978"/>
                  <a:pt x="938151" y="1582936"/>
                </a:cubicBezTo>
                <a:cubicBezTo>
                  <a:pt x="1133605" y="1561219"/>
                  <a:pt x="980398" y="1572381"/>
                  <a:pt x="1270660" y="1582936"/>
                </a:cubicBezTo>
                <a:lnTo>
                  <a:pt x="1698171" y="1594812"/>
                </a:lnTo>
                <a:cubicBezTo>
                  <a:pt x="1880081" y="1613002"/>
                  <a:pt x="1756062" y="1596700"/>
                  <a:pt x="1876301" y="1618562"/>
                </a:cubicBezTo>
                <a:cubicBezTo>
                  <a:pt x="1899991" y="1622869"/>
                  <a:pt x="1924048" y="1625215"/>
                  <a:pt x="1947553" y="1630438"/>
                </a:cubicBezTo>
                <a:cubicBezTo>
                  <a:pt x="1959773" y="1633153"/>
                  <a:pt x="1971143" y="1638874"/>
                  <a:pt x="1983179" y="1642313"/>
                </a:cubicBezTo>
                <a:cubicBezTo>
                  <a:pt x="1998872" y="1646797"/>
                  <a:pt x="2014846" y="1650230"/>
                  <a:pt x="2030680" y="1654188"/>
                </a:cubicBezTo>
                <a:cubicBezTo>
                  <a:pt x="2046514" y="1662105"/>
                  <a:pt x="2061606" y="1671723"/>
                  <a:pt x="2078182" y="1677939"/>
                </a:cubicBezTo>
                <a:cubicBezTo>
                  <a:pt x="2093464" y="1683670"/>
                  <a:pt x="2111085" y="1682515"/>
                  <a:pt x="2125683" y="1689814"/>
                </a:cubicBezTo>
                <a:cubicBezTo>
                  <a:pt x="2246798" y="1750371"/>
                  <a:pt x="2104046" y="1708156"/>
                  <a:pt x="2220686" y="1737315"/>
                </a:cubicBezTo>
                <a:cubicBezTo>
                  <a:pt x="2232561" y="1745232"/>
                  <a:pt x="2243920" y="1753985"/>
                  <a:pt x="2256312" y="1761066"/>
                </a:cubicBezTo>
                <a:cubicBezTo>
                  <a:pt x="2271682" y="1769849"/>
                  <a:pt x="2289408" y="1774527"/>
                  <a:pt x="2303813" y="1784817"/>
                </a:cubicBezTo>
                <a:cubicBezTo>
                  <a:pt x="2332907" y="1805599"/>
                  <a:pt x="2344251" y="1827661"/>
                  <a:pt x="2363189" y="1856069"/>
                </a:cubicBezTo>
                <a:cubicBezTo>
                  <a:pt x="2436186" y="2148038"/>
                  <a:pt x="2365246" y="1849013"/>
                  <a:pt x="2386940" y="2651715"/>
                </a:cubicBezTo>
                <a:cubicBezTo>
                  <a:pt x="2388494" y="2709212"/>
                  <a:pt x="2398511" y="2792696"/>
                  <a:pt x="2410691" y="2853596"/>
                </a:cubicBezTo>
                <a:cubicBezTo>
                  <a:pt x="2417848" y="2889382"/>
                  <a:pt x="2426794" y="2924789"/>
                  <a:pt x="2434441" y="2960474"/>
                </a:cubicBezTo>
                <a:cubicBezTo>
                  <a:pt x="2440086" y="2986816"/>
                  <a:pt x="2449049" y="3039922"/>
                  <a:pt x="2458192" y="3067352"/>
                </a:cubicBezTo>
                <a:cubicBezTo>
                  <a:pt x="2468368" y="3097881"/>
                  <a:pt x="2489144" y="3145268"/>
                  <a:pt x="2505693" y="3174230"/>
                </a:cubicBezTo>
                <a:cubicBezTo>
                  <a:pt x="2512774" y="3186622"/>
                  <a:pt x="2521148" y="3198242"/>
                  <a:pt x="2529444" y="3209856"/>
                </a:cubicBezTo>
                <a:cubicBezTo>
                  <a:pt x="2540948" y="3225961"/>
                  <a:pt x="2551075" y="3243362"/>
                  <a:pt x="2565070" y="3257357"/>
                </a:cubicBezTo>
                <a:cubicBezTo>
                  <a:pt x="2575162" y="3267449"/>
                  <a:pt x="2590604" y="3271016"/>
                  <a:pt x="2600696" y="3281108"/>
                </a:cubicBezTo>
                <a:cubicBezTo>
                  <a:pt x="2665400" y="3345812"/>
                  <a:pt x="2603905" y="3317804"/>
                  <a:pt x="2671948" y="3340484"/>
                </a:cubicBezTo>
                <a:cubicBezTo>
                  <a:pt x="2683823" y="3348401"/>
                  <a:pt x="2695182" y="3357154"/>
                  <a:pt x="2707574" y="3364235"/>
                </a:cubicBezTo>
                <a:cubicBezTo>
                  <a:pt x="2722944" y="3373018"/>
                  <a:pt x="2740063" y="3378604"/>
                  <a:pt x="2755075" y="3387986"/>
                </a:cubicBezTo>
                <a:cubicBezTo>
                  <a:pt x="2906723" y="3482766"/>
                  <a:pt x="2649241" y="3346943"/>
                  <a:pt x="2897579" y="3471113"/>
                </a:cubicBezTo>
                <a:cubicBezTo>
                  <a:pt x="2913413" y="3479030"/>
                  <a:pt x="2927906" y="3490571"/>
                  <a:pt x="2945080" y="3494864"/>
                </a:cubicBezTo>
                <a:cubicBezTo>
                  <a:pt x="2960914" y="3498822"/>
                  <a:pt x="2976949" y="3502049"/>
                  <a:pt x="2992582" y="3506739"/>
                </a:cubicBezTo>
                <a:cubicBezTo>
                  <a:pt x="3016562" y="3513933"/>
                  <a:pt x="3039681" y="3523903"/>
                  <a:pt x="3063834" y="3530490"/>
                </a:cubicBezTo>
                <a:cubicBezTo>
                  <a:pt x="3093167" y="3538490"/>
                  <a:pt x="3167307" y="3549303"/>
                  <a:pt x="3194462" y="3554240"/>
                </a:cubicBezTo>
                <a:cubicBezTo>
                  <a:pt x="3321816" y="3577395"/>
                  <a:pt x="3177653" y="3555231"/>
                  <a:pt x="3336966" y="3577991"/>
                </a:cubicBezTo>
                <a:cubicBezTo>
                  <a:pt x="3412176" y="3574032"/>
                  <a:pt x="3489002" y="3582114"/>
                  <a:pt x="3562597" y="3566115"/>
                </a:cubicBezTo>
                <a:cubicBezTo>
                  <a:pt x="3584478" y="3561358"/>
                  <a:pt x="3596663" y="3536528"/>
                  <a:pt x="3610099" y="3518614"/>
                </a:cubicBezTo>
                <a:cubicBezTo>
                  <a:pt x="3620721" y="3504452"/>
                  <a:pt x="3627494" y="3487636"/>
                  <a:pt x="3633849" y="3471113"/>
                </a:cubicBezTo>
                <a:cubicBezTo>
                  <a:pt x="3662981" y="3395369"/>
                  <a:pt x="3665432" y="3380406"/>
                  <a:pt x="3681351" y="3316734"/>
                </a:cubicBezTo>
                <a:cubicBezTo>
                  <a:pt x="3673434" y="3229648"/>
                  <a:pt x="3661398" y="3142839"/>
                  <a:pt x="3657600" y="3055477"/>
                </a:cubicBezTo>
                <a:cubicBezTo>
                  <a:pt x="3639917" y="2648758"/>
                  <a:pt x="3641139" y="2526976"/>
                  <a:pt x="3657600" y="2164827"/>
                </a:cubicBezTo>
                <a:cubicBezTo>
                  <a:pt x="3658089" y="2154073"/>
                  <a:pt x="3670161" y="1916432"/>
                  <a:pt x="3681351" y="1867944"/>
                </a:cubicBezTo>
                <a:cubicBezTo>
                  <a:pt x="3685332" y="1850695"/>
                  <a:pt x="3698885" y="1837018"/>
                  <a:pt x="3705101" y="1820443"/>
                </a:cubicBezTo>
                <a:cubicBezTo>
                  <a:pt x="3710832" y="1805161"/>
                  <a:pt x="3713436" y="1788874"/>
                  <a:pt x="3716977" y="1772941"/>
                </a:cubicBezTo>
                <a:cubicBezTo>
                  <a:pt x="3721356" y="1753238"/>
                  <a:pt x="3725241" y="1733423"/>
                  <a:pt x="3728852" y="1713565"/>
                </a:cubicBezTo>
                <a:cubicBezTo>
                  <a:pt x="3733159" y="1689875"/>
                  <a:pt x="3734887" y="1665672"/>
                  <a:pt x="3740727" y="1642313"/>
                </a:cubicBezTo>
                <a:cubicBezTo>
                  <a:pt x="3754706" y="1586398"/>
                  <a:pt x="3778752" y="1532910"/>
                  <a:pt x="3788228" y="1476058"/>
                </a:cubicBezTo>
                <a:cubicBezTo>
                  <a:pt x="3802162" y="1392459"/>
                  <a:pt x="3792490" y="1427649"/>
                  <a:pt x="3811979" y="1369180"/>
                </a:cubicBezTo>
                <a:cubicBezTo>
                  <a:pt x="3794205" y="942583"/>
                  <a:pt x="3824062" y="1197923"/>
                  <a:pt x="3788228" y="1036671"/>
                </a:cubicBezTo>
                <a:cubicBezTo>
                  <a:pt x="3783849" y="1016968"/>
                  <a:pt x="3783251" y="996264"/>
                  <a:pt x="3776353" y="977295"/>
                </a:cubicBezTo>
                <a:cubicBezTo>
                  <a:pt x="3749340" y="903010"/>
                  <a:pt x="3743642" y="916352"/>
                  <a:pt x="3705101" y="858541"/>
                </a:cubicBezTo>
                <a:cubicBezTo>
                  <a:pt x="3655309" y="783854"/>
                  <a:pt x="3681262" y="795854"/>
                  <a:pt x="3598223" y="727913"/>
                </a:cubicBezTo>
                <a:cubicBezTo>
                  <a:pt x="3570150" y="704944"/>
                  <a:pt x="3514485" y="679041"/>
                  <a:pt x="3479470" y="668536"/>
                </a:cubicBezTo>
                <a:cubicBezTo>
                  <a:pt x="3427729" y="653014"/>
                  <a:pt x="3420559" y="661917"/>
                  <a:pt x="3372592" y="644786"/>
                </a:cubicBezTo>
                <a:cubicBezTo>
                  <a:pt x="3332442" y="630447"/>
                  <a:pt x="3295645" y="605645"/>
                  <a:pt x="3253839" y="597284"/>
                </a:cubicBezTo>
                <a:cubicBezTo>
                  <a:pt x="3234047" y="593326"/>
                  <a:pt x="3213935" y="590720"/>
                  <a:pt x="3194462" y="585409"/>
                </a:cubicBezTo>
                <a:cubicBezTo>
                  <a:pt x="3170309" y="578822"/>
                  <a:pt x="3146738" y="570214"/>
                  <a:pt x="3123210" y="561658"/>
                </a:cubicBezTo>
                <a:cubicBezTo>
                  <a:pt x="3071275" y="542773"/>
                  <a:pt x="3048017" y="528016"/>
                  <a:pt x="2992582" y="514157"/>
                </a:cubicBezTo>
                <a:cubicBezTo>
                  <a:pt x="2969223" y="508317"/>
                  <a:pt x="2944874" y="507327"/>
                  <a:pt x="2921330" y="502282"/>
                </a:cubicBezTo>
                <a:cubicBezTo>
                  <a:pt x="2746626" y="464846"/>
                  <a:pt x="2908104" y="487617"/>
                  <a:pt x="2719449" y="466656"/>
                </a:cubicBezTo>
                <a:lnTo>
                  <a:pt x="2624447" y="442905"/>
                </a:lnTo>
                <a:cubicBezTo>
                  <a:pt x="2608613" y="438947"/>
                  <a:pt x="2593044" y="433713"/>
                  <a:pt x="2576945" y="431030"/>
                </a:cubicBezTo>
                <a:cubicBezTo>
                  <a:pt x="2553194" y="427071"/>
                  <a:pt x="2529198" y="424377"/>
                  <a:pt x="2505693" y="419154"/>
                </a:cubicBezTo>
                <a:cubicBezTo>
                  <a:pt x="2493473" y="416439"/>
                  <a:pt x="2482383" y="409518"/>
                  <a:pt x="2470067" y="407279"/>
                </a:cubicBezTo>
                <a:cubicBezTo>
                  <a:pt x="2438668" y="401570"/>
                  <a:pt x="2406732" y="399362"/>
                  <a:pt x="2375065" y="395404"/>
                </a:cubicBezTo>
                <a:cubicBezTo>
                  <a:pt x="2363190" y="387487"/>
                  <a:pt x="2352205" y="378036"/>
                  <a:pt x="2339439" y="371653"/>
                </a:cubicBezTo>
                <a:cubicBezTo>
                  <a:pt x="2328243" y="366055"/>
                  <a:pt x="2313588" y="367598"/>
                  <a:pt x="2303813" y="359778"/>
                </a:cubicBezTo>
                <a:cubicBezTo>
                  <a:pt x="2237229" y="306511"/>
                  <a:pt x="2232722" y="294705"/>
                  <a:pt x="2196935" y="241025"/>
                </a:cubicBezTo>
                <a:cubicBezTo>
                  <a:pt x="2185177" y="205752"/>
                  <a:pt x="2177661" y="162374"/>
                  <a:pt x="2149434" y="134147"/>
                </a:cubicBezTo>
                <a:cubicBezTo>
                  <a:pt x="2139342" y="124055"/>
                  <a:pt x="2126926" y="116018"/>
                  <a:pt x="2113808" y="110396"/>
                </a:cubicBezTo>
                <a:cubicBezTo>
                  <a:pt x="2098806" y="103967"/>
                  <a:pt x="2081999" y="103005"/>
                  <a:pt x="2066306" y="98521"/>
                </a:cubicBezTo>
                <a:cubicBezTo>
                  <a:pt x="2054270" y="95082"/>
                  <a:pt x="2042824" y="89681"/>
                  <a:pt x="2030680" y="86645"/>
                </a:cubicBezTo>
                <a:cubicBezTo>
                  <a:pt x="2011099" y="81750"/>
                  <a:pt x="1990885" y="79665"/>
                  <a:pt x="1971304" y="74770"/>
                </a:cubicBezTo>
                <a:cubicBezTo>
                  <a:pt x="1959160" y="71734"/>
                  <a:pt x="1935678" y="62895"/>
                  <a:pt x="1935678" y="6289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9" name="直线箭头连接符 68"/>
          <p:cNvCxnSpPr/>
          <p:nvPr/>
        </p:nvCxnSpPr>
        <p:spPr>
          <a:xfrm flipH="1" flipV="1">
            <a:off x="6299867" y="3068595"/>
            <a:ext cx="971215" cy="605399"/>
          </a:xfrm>
          <a:prstGeom prst="straightConnector1">
            <a:avLst/>
          </a:prstGeom>
          <a:ln w="19050">
            <a:solidFill>
              <a:srgbClr val="01BAF8"/>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文本框 69"/>
          <p:cNvSpPr txBox="1"/>
          <p:nvPr/>
        </p:nvSpPr>
        <p:spPr>
          <a:xfrm>
            <a:off x="6656942" y="3049519"/>
            <a:ext cx="301686" cy="369332"/>
          </a:xfrm>
          <a:prstGeom prst="rect">
            <a:avLst/>
          </a:prstGeom>
          <a:noFill/>
        </p:spPr>
        <p:txBody>
          <a:bodyPr wrap="none" rtlCol="0">
            <a:spAutoFit/>
          </a:bodyPr>
          <a:lstStyle/>
          <a:p>
            <a:r>
              <a:rPr kumimoji="1" lang="en-US" altLang="zh-CN" dirty="0" smtClean="0"/>
              <a:t>2</a:t>
            </a:r>
            <a:endParaRPr kumimoji="1" lang="zh-CN" altLang="en-US" dirty="0"/>
          </a:p>
        </p:txBody>
      </p:sp>
      <p:cxnSp>
        <p:nvCxnSpPr>
          <p:cNvPr id="71" name="直线箭头连接符 70"/>
          <p:cNvCxnSpPr/>
          <p:nvPr/>
        </p:nvCxnSpPr>
        <p:spPr>
          <a:xfrm>
            <a:off x="5086421" y="3864052"/>
            <a:ext cx="2121390" cy="0"/>
          </a:xfrm>
          <a:prstGeom prst="straightConnector1">
            <a:avLst/>
          </a:prstGeom>
          <a:ln w="19050">
            <a:solidFill>
              <a:srgbClr val="01BAF8"/>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文本框 71"/>
          <p:cNvSpPr txBox="1"/>
          <p:nvPr/>
        </p:nvSpPr>
        <p:spPr>
          <a:xfrm>
            <a:off x="6022525" y="3528165"/>
            <a:ext cx="301686" cy="369332"/>
          </a:xfrm>
          <a:prstGeom prst="rect">
            <a:avLst/>
          </a:prstGeom>
          <a:noFill/>
        </p:spPr>
        <p:txBody>
          <a:bodyPr wrap="none" rtlCol="0">
            <a:spAutoFit/>
          </a:bodyPr>
          <a:lstStyle/>
          <a:p>
            <a:r>
              <a:rPr kumimoji="1" lang="en-US" altLang="zh-CN" dirty="0" smtClean="0"/>
              <a:t>9</a:t>
            </a:r>
            <a:endParaRPr kumimoji="1" lang="zh-CN" altLang="en-US" dirty="0"/>
          </a:p>
        </p:txBody>
      </p:sp>
    </p:spTree>
    <p:extLst>
      <p:ext uri="{BB962C8B-B14F-4D97-AF65-F5344CB8AC3E}">
        <p14:creationId xmlns:p14="http://schemas.microsoft.com/office/powerpoint/2010/main" val="1573265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a:t>
            </a:r>
            <a:r>
              <a:rPr kumimoji="1" lang="zh-CN" altLang="en-US" dirty="0"/>
              <a:t> 普里姆</a:t>
            </a:r>
            <a:r>
              <a:rPr kumimoji="1" lang="en-US" altLang="zh-CN" dirty="0"/>
              <a:t>(Prim)</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smtClean="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57" name="组 56"/>
          <p:cNvGrpSpPr/>
          <p:nvPr/>
        </p:nvGrpSpPr>
        <p:grpSpPr>
          <a:xfrm>
            <a:off x="11398" y="974440"/>
            <a:ext cx="4392488" cy="3072191"/>
            <a:chOff x="2915816" y="1196752"/>
            <a:chExt cx="4392488" cy="3072191"/>
          </a:xfrm>
        </p:grpSpPr>
        <p:sp>
          <p:nvSpPr>
            <p:cNvPr id="8" name="同心圆 7"/>
            <p:cNvSpPr/>
            <p:nvPr/>
          </p:nvSpPr>
          <p:spPr>
            <a:xfrm>
              <a:off x="4336551" y="119675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mtClean="0">
                  <a:solidFill>
                    <a:schemeClr val="tx1"/>
                  </a:solidFill>
                </a:rPr>
                <a:t>0</a:t>
              </a:r>
              <a:endParaRPr kumimoji="1" lang="zh-CN" altLang="en-US" dirty="0">
                <a:solidFill>
                  <a:schemeClr val="tx1"/>
                </a:solidFill>
              </a:endParaRPr>
            </a:p>
          </p:txBody>
        </p:sp>
        <p:cxnSp>
          <p:nvCxnSpPr>
            <p:cNvPr id="9" name="直线箭头连接符 8"/>
            <p:cNvCxnSpPr>
              <a:stCxn id="8" idx="3"/>
              <a:endCxn id="10" idx="7"/>
            </p:cNvCxnSpPr>
            <p:nvPr/>
          </p:nvCxnSpPr>
          <p:spPr>
            <a:xfrm flipH="1">
              <a:off x="3428608" y="1565528"/>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同心圆 9"/>
            <p:cNvSpPr/>
            <p:nvPr/>
          </p:nvSpPr>
          <p:spPr>
            <a:xfrm>
              <a:off x="3059832" y="206084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1</a:t>
              </a:r>
              <a:endParaRPr kumimoji="1" lang="zh-CN" altLang="en-US" dirty="0">
                <a:solidFill>
                  <a:schemeClr val="tx1"/>
                </a:solidFill>
              </a:endParaRPr>
            </a:p>
          </p:txBody>
        </p:sp>
        <p:sp>
          <p:nvSpPr>
            <p:cNvPr id="12" name="同心圆 11"/>
            <p:cNvSpPr/>
            <p:nvPr/>
          </p:nvSpPr>
          <p:spPr>
            <a:xfrm>
              <a:off x="6876256" y="29259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6</a:t>
              </a:r>
              <a:endParaRPr kumimoji="1" lang="zh-CN" altLang="en-US" dirty="0">
                <a:solidFill>
                  <a:schemeClr val="tx1"/>
                </a:solidFill>
              </a:endParaRPr>
            </a:p>
          </p:txBody>
        </p:sp>
        <p:sp>
          <p:nvSpPr>
            <p:cNvPr id="15" name="同心圆 14"/>
            <p:cNvSpPr/>
            <p:nvPr/>
          </p:nvSpPr>
          <p:spPr>
            <a:xfrm>
              <a:off x="5613270" y="206084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3</a:t>
              </a:r>
              <a:endParaRPr kumimoji="1" lang="zh-CN" altLang="en-US" dirty="0">
                <a:solidFill>
                  <a:schemeClr val="tx1"/>
                </a:solidFill>
              </a:endParaRPr>
            </a:p>
          </p:txBody>
        </p:sp>
        <p:sp>
          <p:nvSpPr>
            <p:cNvPr id="16" name="同心圆 15"/>
            <p:cNvSpPr/>
            <p:nvPr/>
          </p:nvSpPr>
          <p:spPr>
            <a:xfrm>
              <a:off x="4336551" y="29259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2</a:t>
              </a:r>
              <a:endParaRPr kumimoji="1" lang="zh-CN" altLang="en-US" dirty="0">
                <a:solidFill>
                  <a:schemeClr val="tx1"/>
                </a:solidFill>
              </a:endParaRPr>
            </a:p>
          </p:txBody>
        </p:sp>
        <p:sp>
          <p:nvSpPr>
            <p:cNvPr id="18" name="同心圆 17"/>
            <p:cNvSpPr/>
            <p:nvPr/>
          </p:nvSpPr>
          <p:spPr>
            <a:xfrm>
              <a:off x="3059832" y="383689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4</a:t>
              </a:r>
              <a:endParaRPr kumimoji="1" lang="zh-CN" altLang="en-US" dirty="0">
                <a:solidFill>
                  <a:schemeClr val="tx1"/>
                </a:solidFill>
              </a:endParaRPr>
            </a:p>
          </p:txBody>
        </p:sp>
        <p:sp>
          <p:nvSpPr>
            <p:cNvPr id="19" name="同心圆 18"/>
            <p:cNvSpPr/>
            <p:nvPr/>
          </p:nvSpPr>
          <p:spPr>
            <a:xfrm>
              <a:off x="5613270" y="383689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5</a:t>
              </a:r>
              <a:endParaRPr kumimoji="1" lang="zh-CN" altLang="en-US" dirty="0">
                <a:solidFill>
                  <a:schemeClr val="tx1"/>
                </a:solidFill>
              </a:endParaRPr>
            </a:p>
          </p:txBody>
        </p:sp>
        <p:cxnSp>
          <p:nvCxnSpPr>
            <p:cNvPr id="20" name="直线箭头连接符 19"/>
            <p:cNvCxnSpPr>
              <a:stCxn id="15" idx="1"/>
              <a:endCxn id="8" idx="5"/>
            </p:cNvCxnSpPr>
            <p:nvPr/>
          </p:nvCxnSpPr>
          <p:spPr>
            <a:xfrm flipH="1" flipV="1">
              <a:off x="4705327" y="1565528"/>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stCxn id="15" idx="5"/>
              <a:endCxn id="12" idx="1"/>
            </p:cNvCxnSpPr>
            <p:nvPr/>
          </p:nvCxnSpPr>
          <p:spPr>
            <a:xfrm>
              <a:off x="5982046" y="2429624"/>
              <a:ext cx="957482" cy="55964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a:stCxn id="15" idx="4"/>
              <a:endCxn id="19" idx="0"/>
            </p:cNvCxnSpPr>
            <p:nvPr/>
          </p:nvCxnSpPr>
          <p:spPr>
            <a:xfrm>
              <a:off x="5829294" y="2492896"/>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a:stCxn id="10" idx="4"/>
              <a:endCxn id="18" idx="0"/>
            </p:cNvCxnSpPr>
            <p:nvPr/>
          </p:nvCxnSpPr>
          <p:spPr>
            <a:xfrm>
              <a:off x="3275856" y="2492896"/>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线箭头连接符 30"/>
            <p:cNvCxnSpPr>
              <a:stCxn id="10" idx="6"/>
              <a:endCxn id="15" idx="2"/>
            </p:cNvCxnSpPr>
            <p:nvPr/>
          </p:nvCxnSpPr>
          <p:spPr>
            <a:xfrm>
              <a:off x="3491880" y="2276872"/>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a:stCxn id="18" idx="6"/>
              <a:endCxn id="19" idx="2"/>
            </p:cNvCxnSpPr>
            <p:nvPr/>
          </p:nvCxnSpPr>
          <p:spPr>
            <a:xfrm>
              <a:off x="3491880" y="4052919"/>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线箭头连接符 36"/>
            <p:cNvCxnSpPr>
              <a:stCxn id="10" idx="5"/>
              <a:endCxn id="16" idx="1"/>
            </p:cNvCxnSpPr>
            <p:nvPr/>
          </p:nvCxnSpPr>
          <p:spPr>
            <a:xfrm>
              <a:off x="3428608" y="2429624"/>
              <a:ext cx="971215" cy="55964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a:stCxn id="19" idx="1"/>
              <a:endCxn id="16" idx="5"/>
            </p:cNvCxnSpPr>
            <p:nvPr/>
          </p:nvCxnSpPr>
          <p:spPr>
            <a:xfrm flipH="1" flipV="1">
              <a:off x="4705327" y="3294768"/>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线箭头连接符 42"/>
            <p:cNvCxnSpPr>
              <a:stCxn id="16" idx="3"/>
              <a:endCxn id="18" idx="7"/>
            </p:cNvCxnSpPr>
            <p:nvPr/>
          </p:nvCxnSpPr>
          <p:spPr>
            <a:xfrm flipH="1">
              <a:off x="3428608" y="3294768"/>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3707904" y="1556792"/>
              <a:ext cx="301686" cy="369332"/>
            </a:xfrm>
            <a:prstGeom prst="rect">
              <a:avLst/>
            </a:prstGeom>
            <a:noFill/>
          </p:spPr>
          <p:txBody>
            <a:bodyPr wrap="none" rtlCol="0">
              <a:spAutoFit/>
            </a:bodyPr>
            <a:lstStyle/>
            <a:p>
              <a:r>
                <a:rPr kumimoji="1" lang="en-US" altLang="zh-CN" smtClean="0"/>
                <a:t>8</a:t>
              </a:r>
              <a:endParaRPr kumimoji="1" lang="zh-CN" altLang="en-US" dirty="0"/>
            </a:p>
          </p:txBody>
        </p:sp>
        <p:sp>
          <p:nvSpPr>
            <p:cNvPr id="47" name="文本框 46"/>
            <p:cNvSpPr txBox="1"/>
            <p:nvPr/>
          </p:nvSpPr>
          <p:spPr>
            <a:xfrm>
              <a:off x="5134410" y="1556792"/>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48" name="文本框 47"/>
            <p:cNvSpPr txBox="1"/>
            <p:nvPr/>
          </p:nvSpPr>
          <p:spPr>
            <a:xfrm>
              <a:off x="6502562" y="2492896"/>
              <a:ext cx="418704" cy="369332"/>
            </a:xfrm>
            <a:prstGeom prst="rect">
              <a:avLst/>
            </a:prstGeom>
            <a:noFill/>
          </p:spPr>
          <p:txBody>
            <a:bodyPr wrap="none" rtlCol="0">
              <a:spAutoFit/>
            </a:bodyPr>
            <a:lstStyle/>
            <a:p>
              <a:r>
                <a:rPr kumimoji="1" lang="en-US" altLang="zh-CN" dirty="0" smtClean="0"/>
                <a:t>15</a:t>
              </a:r>
              <a:endParaRPr kumimoji="1" lang="zh-CN" altLang="en-US" dirty="0"/>
            </a:p>
          </p:txBody>
        </p:sp>
        <p:sp>
          <p:nvSpPr>
            <p:cNvPr id="49" name="文本框 48"/>
            <p:cNvSpPr txBox="1"/>
            <p:nvPr/>
          </p:nvSpPr>
          <p:spPr>
            <a:xfrm>
              <a:off x="5796136" y="2987660"/>
              <a:ext cx="301686" cy="369332"/>
            </a:xfrm>
            <a:prstGeom prst="rect">
              <a:avLst/>
            </a:prstGeom>
            <a:noFill/>
          </p:spPr>
          <p:txBody>
            <a:bodyPr wrap="none" rtlCol="0">
              <a:spAutoFit/>
            </a:bodyPr>
            <a:lstStyle/>
            <a:p>
              <a:r>
                <a:rPr kumimoji="1" lang="en-US" altLang="zh-CN" dirty="0" smtClean="0"/>
                <a:t>7</a:t>
              </a:r>
              <a:endParaRPr kumimoji="1" lang="zh-CN" altLang="en-US" dirty="0"/>
            </a:p>
          </p:txBody>
        </p:sp>
        <p:sp>
          <p:nvSpPr>
            <p:cNvPr id="50" name="文本框 49"/>
            <p:cNvSpPr txBox="1"/>
            <p:nvPr/>
          </p:nvSpPr>
          <p:spPr>
            <a:xfrm>
              <a:off x="5062402" y="3275692"/>
              <a:ext cx="301686" cy="369332"/>
            </a:xfrm>
            <a:prstGeom prst="rect">
              <a:avLst/>
            </a:prstGeom>
            <a:noFill/>
          </p:spPr>
          <p:txBody>
            <a:bodyPr wrap="none" rtlCol="0">
              <a:spAutoFit/>
            </a:bodyPr>
            <a:lstStyle/>
            <a:p>
              <a:r>
                <a:rPr kumimoji="1" lang="en-US" altLang="zh-CN" dirty="0" smtClean="0"/>
                <a:t>2</a:t>
              </a:r>
              <a:endParaRPr kumimoji="1" lang="zh-CN" altLang="en-US" dirty="0"/>
            </a:p>
          </p:txBody>
        </p:sp>
        <p:sp>
          <p:nvSpPr>
            <p:cNvPr id="51" name="文本框 50"/>
            <p:cNvSpPr txBox="1"/>
            <p:nvPr/>
          </p:nvSpPr>
          <p:spPr>
            <a:xfrm>
              <a:off x="4427984" y="3717032"/>
              <a:ext cx="301686" cy="369332"/>
            </a:xfrm>
            <a:prstGeom prst="rect">
              <a:avLst/>
            </a:prstGeom>
            <a:noFill/>
          </p:spPr>
          <p:txBody>
            <a:bodyPr wrap="none" rtlCol="0">
              <a:spAutoFit/>
            </a:bodyPr>
            <a:lstStyle/>
            <a:p>
              <a:r>
                <a:rPr kumimoji="1" lang="en-US" altLang="zh-CN" dirty="0" smtClean="0"/>
                <a:t>9</a:t>
              </a:r>
              <a:endParaRPr kumimoji="1" lang="zh-CN" altLang="en-US" dirty="0"/>
            </a:p>
          </p:txBody>
        </p:sp>
        <p:sp>
          <p:nvSpPr>
            <p:cNvPr id="52" name="文本框 51"/>
            <p:cNvSpPr txBox="1"/>
            <p:nvPr/>
          </p:nvSpPr>
          <p:spPr>
            <a:xfrm>
              <a:off x="3851920" y="3491716"/>
              <a:ext cx="301686" cy="369332"/>
            </a:xfrm>
            <a:prstGeom prst="rect">
              <a:avLst/>
            </a:prstGeom>
            <a:noFill/>
          </p:spPr>
          <p:txBody>
            <a:bodyPr wrap="none" rtlCol="0">
              <a:spAutoFit/>
            </a:bodyPr>
            <a:lstStyle/>
            <a:p>
              <a:r>
                <a:rPr kumimoji="1" lang="en-US" altLang="zh-CN" dirty="0" smtClean="0"/>
                <a:t>6</a:t>
              </a:r>
              <a:endParaRPr kumimoji="1" lang="zh-CN" altLang="en-US" dirty="0"/>
            </a:p>
          </p:txBody>
        </p:sp>
        <p:sp>
          <p:nvSpPr>
            <p:cNvPr id="53" name="文本框 52"/>
            <p:cNvSpPr txBox="1"/>
            <p:nvPr/>
          </p:nvSpPr>
          <p:spPr>
            <a:xfrm>
              <a:off x="2915816" y="2987660"/>
              <a:ext cx="418704" cy="369332"/>
            </a:xfrm>
            <a:prstGeom prst="rect">
              <a:avLst/>
            </a:prstGeom>
            <a:noFill/>
          </p:spPr>
          <p:txBody>
            <a:bodyPr wrap="none" rtlCol="0">
              <a:spAutoFit/>
            </a:bodyPr>
            <a:lstStyle/>
            <a:p>
              <a:r>
                <a:rPr kumimoji="1" lang="en-US" altLang="zh-CN" dirty="0" smtClean="0"/>
                <a:t>10</a:t>
              </a:r>
              <a:endParaRPr kumimoji="1" lang="zh-CN" altLang="en-US" dirty="0"/>
            </a:p>
          </p:txBody>
        </p:sp>
        <p:sp>
          <p:nvSpPr>
            <p:cNvPr id="54" name="文本框 53"/>
            <p:cNvSpPr txBox="1"/>
            <p:nvPr/>
          </p:nvSpPr>
          <p:spPr>
            <a:xfrm>
              <a:off x="3694250" y="2699628"/>
              <a:ext cx="418704" cy="369332"/>
            </a:xfrm>
            <a:prstGeom prst="rect">
              <a:avLst/>
            </a:prstGeom>
            <a:noFill/>
          </p:spPr>
          <p:txBody>
            <a:bodyPr wrap="none" rtlCol="0">
              <a:spAutoFit/>
            </a:bodyPr>
            <a:lstStyle/>
            <a:p>
              <a:r>
                <a:rPr kumimoji="1" lang="en-US" altLang="zh-CN" dirty="0" smtClean="0"/>
                <a:t>12</a:t>
              </a:r>
              <a:endParaRPr kumimoji="1" lang="zh-CN" altLang="en-US" dirty="0"/>
            </a:p>
          </p:txBody>
        </p:sp>
        <p:sp>
          <p:nvSpPr>
            <p:cNvPr id="55" name="文本框 54"/>
            <p:cNvSpPr txBox="1"/>
            <p:nvPr/>
          </p:nvSpPr>
          <p:spPr>
            <a:xfrm>
              <a:off x="4427984" y="1988840"/>
              <a:ext cx="301686" cy="369332"/>
            </a:xfrm>
            <a:prstGeom prst="rect">
              <a:avLst/>
            </a:prstGeom>
            <a:noFill/>
          </p:spPr>
          <p:txBody>
            <a:bodyPr wrap="none" rtlCol="0">
              <a:spAutoFit/>
            </a:bodyPr>
            <a:lstStyle/>
            <a:p>
              <a:r>
                <a:rPr kumimoji="1" lang="en-US" altLang="zh-CN" dirty="0" smtClean="0"/>
                <a:t>3</a:t>
              </a:r>
              <a:endParaRPr kumimoji="1" lang="zh-CN" altLang="en-US" dirty="0"/>
            </a:p>
          </p:txBody>
        </p:sp>
      </p:grpSp>
      <p:sp>
        <p:nvSpPr>
          <p:cNvPr id="56" name="文本框 55"/>
          <p:cNvSpPr txBox="1"/>
          <p:nvPr/>
        </p:nvSpPr>
        <p:spPr>
          <a:xfrm>
            <a:off x="119330" y="4304222"/>
            <a:ext cx="1681580" cy="497957"/>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dirty="0" smtClean="0">
                <a:latin typeface="Microsoft YaHei" charset="-122"/>
                <a:ea typeface="Microsoft YaHei" charset="-122"/>
                <a:cs typeface="Microsoft YaHei" charset="-122"/>
              </a:rPr>
              <a:t>第</a:t>
            </a:r>
            <a:r>
              <a:rPr lang="en-US" altLang="zh-CN" sz="2400" dirty="0" smtClean="0">
                <a:latin typeface="Microsoft YaHei" charset="-122"/>
                <a:ea typeface="Microsoft YaHei" charset="-122"/>
                <a:cs typeface="Microsoft YaHei" charset="-122"/>
              </a:rPr>
              <a:t>4</a:t>
            </a:r>
            <a:r>
              <a:rPr lang="zh-CN" altLang="en-US" sz="2400" dirty="0" smtClean="0">
                <a:latin typeface="Microsoft YaHei" charset="-122"/>
                <a:ea typeface="Microsoft YaHei" charset="-122"/>
                <a:cs typeface="Microsoft YaHei" charset="-122"/>
              </a:rPr>
              <a:t>次</a:t>
            </a:r>
            <a:endParaRPr lang="zh-CN" altLang="en-US" sz="2400" dirty="0">
              <a:latin typeface="Microsoft YaHei" charset="-122"/>
              <a:ea typeface="Microsoft YaHei" charset="-122"/>
              <a:cs typeface="Microsoft YaHei" charset="-122"/>
            </a:endParaRPr>
          </a:p>
        </p:txBody>
      </p:sp>
      <p:sp>
        <p:nvSpPr>
          <p:cNvPr id="87" name="同心圆 86"/>
          <p:cNvSpPr/>
          <p:nvPr/>
        </p:nvSpPr>
        <p:spPr>
          <a:xfrm>
            <a:off x="5920727" y="99522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mtClean="0">
                <a:solidFill>
                  <a:schemeClr val="tx1"/>
                </a:solidFill>
              </a:rPr>
              <a:t>0</a:t>
            </a:r>
            <a:endParaRPr kumimoji="1" lang="zh-CN" altLang="en-US" dirty="0">
              <a:solidFill>
                <a:schemeClr val="tx1"/>
              </a:solidFill>
            </a:endParaRPr>
          </a:p>
        </p:txBody>
      </p:sp>
      <p:sp>
        <p:nvSpPr>
          <p:cNvPr id="89" name="同心圆 88"/>
          <p:cNvSpPr/>
          <p:nvPr/>
        </p:nvSpPr>
        <p:spPr>
          <a:xfrm>
            <a:off x="4644008" y="18593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1</a:t>
            </a:r>
            <a:endParaRPr kumimoji="1" lang="zh-CN" altLang="en-US" dirty="0">
              <a:solidFill>
                <a:schemeClr val="tx1"/>
              </a:solidFill>
            </a:endParaRPr>
          </a:p>
        </p:txBody>
      </p:sp>
      <p:sp>
        <p:nvSpPr>
          <p:cNvPr id="90" name="同心圆 89"/>
          <p:cNvSpPr/>
          <p:nvPr/>
        </p:nvSpPr>
        <p:spPr>
          <a:xfrm>
            <a:off x="8460432" y="272446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6</a:t>
            </a:r>
            <a:endParaRPr kumimoji="1" lang="zh-CN" altLang="en-US" dirty="0">
              <a:solidFill>
                <a:schemeClr val="tx1"/>
              </a:solidFill>
            </a:endParaRPr>
          </a:p>
        </p:txBody>
      </p:sp>
      <p:sp>
        <p:nvSpPr>
          <p:cNvPr id="91" name="同心圆 90"/>
          <p:cNvSpPr/>
          <p:nvPr/>
        </p:nvSpPr>
        <p:spPr>
          <a:xfrm>
            <a:off x="7197446" y="18593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3</a:t>
            </a:r>
            <a:endParaRPr kumimoji="1" lang="zh-CN" altLang="en-US" dirty="0">
              <a:solidFill>
                <a:schemeClr val="tx1"/>
              </a:solidFill>
            </a:endParaRPr>
          </a:p>
        </p:txBody>
      </p:sp>
      <p:sp>
        <p:nvSpPr>
          <p:cNvPr id="92" name="同心圆 91"/>
          <p:cNvSpPr/>
          <p:nvPr/>
        </p:nvSpPr>
        <p:spPr>
          <a:xfrm>
            <a:off x="5920727" y="272446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2</a:t>
            </a:r>
            <a:endParaRPr kumimoji="1" lang="zh-CN" altLang="en-US" dirty="0">
              <a:solidFill>
                <a:schemeClr val="tx1"/>
              </a:solidFill>
            </a:endParaRPr>
          </a:p>
        </p:txBody>
      </p:sp>
      <p:sp>
        <p:nvSpPr>
          <p:cNvPr id="93" name="同心圆 92"/>
          <p:cNvSpPr/>
          <p:nvPr/>
        </p:nvSpPr>
        <p:spPr>
          <a:xfrm>
            <a:off x="4644008" y="36353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4</a:t>
            </a:r>
            <a:endParaRPr kumimoji="1" lang="zh-CN" altLang="en-US" dirty="0">
              <a:solidFill>
                <a:schemeClr val="tx1"/>
              </a:solidFill>
            </a:endParaRPr>
          </a:p>
        </p:txBody>
      </p:sp>
      <p:sp>
        <p:nvSpPr>
          <p:cNvPr id="94" name="同心圆 93"/>
          <p:cNvSpPr/>
          <p:nvPr/>
        </p:nvSpPr>
        <p:spPr>
          <a:xfrm>
            <a:off x="7197446" y="36353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5</a:t>
            </a:r>
            <a:endParaRPr kumimoji="1" lang="zh-CN" altLang="en-US" dirty="0">
              <a:solidFill>
                <a:schemeClr val="tx1"/>
              </a:solidFill>
            </a:endParaRPr>
          </a:p>
        </p:txBody>
      </p:sp>
      <p:cxnSp>
        <p:nvCxnSpPr>
          <p:cNvPr id="95" name="直线箭头连接符 94"/>
          <p:cNvCxnSpPr>
            <a:endCxn id="92" idx="5"/>
          </p:cNvCxnSpPr>
          <p:nvPr/>
        </p:nvCxnSpPr>
        <p:spPr>
          <a:xfrm flipH="1" flipV="1">
            <a:off x="6289503" y="1364000"/>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5" name="文本框 104"/>
          <p:cNvSpPr txBox="1"/>
          <p:nvPr/>
        </p:nvSpPr>
        <p:spPr>
          <a:xfrm>
            <a:off x="6718586" y="1355264"/>
            <a:ext cx="301686" cy="369332"/>
          </a:xfrm>
          <a:prstGeom prst="rect">
            <a:avLst/>
          </a:prstGeom>
          <a:noFill/>
        </p:spPr>
        <p:txBody>
          <a:bodyPr wrap="none" rtlCol="0">
            <a:spAutoFit/>
          </a:bodyPr>
          <a:lstStyle/>
          <a:p>
            <a:r>
              <a:rPr kumimoji="1" lang="en-US" altLang="zh-CN" dirty="0"/>
              <a:t>5</a:t>
            </a:r>
            <a:endParaRPr kumimoji="1" lang="zh-CN" altLang="en-US" dirty="0"/>
          </a:p>
        </p:txBody>
      </p:sp>
      <p:graphicFrame>
        <p:nvGraphicFramePr>
          <p:cNvPr id="114" name="表格 113"/>
          <p:cNvGraphicFramePr>
            <a:graphicFrameLocks noGrp="1"/>
          </p:cNvGraphicFramePr>
          <p:nvPr>
            <p:extLst>
              <p:ext uri="{D42A27DB-BD31-4B8C-83A1-F6EECF244321}">
                <p14:modId xmlns:p14="http://schemas.microsoft.com/office/powerpoint/2010/main" val="1922740921"/>
              </p:ext>
            </p:extLst>
          </p:nvPr>
        </p:nvGraphicFramePr>
        <p:xfrm>
          <a:off x="388424" y="5045154"/>
          <a:ext cx="8349695" cy="1188720"/>
        </p:xfrm>
        <a:graphic>
          <a:graphicData uri="http://schemas.openxmlformats.org/drawingml/2006/table">
            <a:tbl>
              <a:tblPr firstRow="1" bandRow="1">
                <a:tableStyleId>{5C22544A-7EE6-4342-B048-85BDC9FD1C3A}</a:tableStyleId>
              </a:tblPr>
              <a:tblGrid>
                <a:gridCol w="943216"/>
                <a:gridCol w="7406479"/>
              </a:tblGrid>
              <a:tr h="370840">
                <a:tc>
                  <a:txBody>
                    <a:bodyPr/>
                    <a:lstStyle/>
                    <a:p>
                      <a:pPr algn="r"/>
                      <a:r>
                        <a:rPr lang="en-US" altLang="zh-CN" sz="2000" b="0" dirty="0" smtClean="0">
                          <a:solidFill>
                            <a:schemeClr val="tx1"/>
                          </a:solidFill>
                          <a:latin typeface="Microsoft YaHei" charset="-122"/>
                          <a:ea typeface="Microsoft YaHei" charset="-122"/>
                          <a:cs typeface="Microsoft YaHei" charset="-122"/>
                        </a:rPr>
                        <a:t>U</a:t>
                      </a:r>
                      <a:r>
                        <a:rPr lang="zh-CN" altLang="en-US" sz="2000" b="0" dirty="0" smtClean="0">
                          <a:solidFill>
                            <a:schemeClr val="tx1"/>
                          </a:solidFill>
                          <a:latin typeface="Microsoft YaHei" charset="-122"/>
                          <a:ea typeface="Microsoft YaHei" charset="-122"/>
                          <a:cs typeface="Microsoft YaHei" charset="-122"/>
                        </a:rPr>
                        <a:t>  </a:t>
                      </a:r>
                      <a:r>
                        <a:rPr lang="en-US" altLang="zh-CN" sz="2000" b="0" dirty="0" smtClean="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smtClean="0">
                          <a:solidFill>
                            <a:schemeClr val="tx1"/>
                          </a:solidFill>
                          <a:latin typeface="Microsoft YaHei" charset="-122"/>
                          <a:ea typeface="Microsoft YaHei" charset="-122"/>
                          <a:cs typeface="Microsoft YaHei" charset="-122"/>
                        </a:rPr>
                        <a:t>{0,3,1,5,2}</a:t>
                      </a:r>
                      <a:endParaRPr lang="zh-CN" altLang="en-US" sz="2000" b="0" dirty="0">
                        <a:solidFill>
                          <a:schemeClr val="tx1"/>
                        </a:solidFill>
                        <a:latin typeface="Microsoft YaHei" charset="-122"/>
                        <a:ea typeface="Microsoft YaHei" charset="-122"/>
                        <a:cs typeface="Microsoft YaHei" charset="-122"/>
                      </a:endParaRPr>
                    </a:p>
                  </a:txBody>
                  <a:tcPr>
                    <a:noFill/>
                  </a:tcPr>
                </a:tc>
              </a:tr>
              <a:tr h="370840">
                <a:tc>
                  <a:txBody>
                    <a:bodyPr/>
                    <a:lstStyle/>
                    <a:p>
                      <a:pPr algn="r"/>
                      <a:r>
                        <a:rPr lang="en-US" altLang="zh-CN" sz="2000" b="0" dirty="0" smtClean="0">
                          <a:solidFill>
                            <a:schemeClr val="tx1"/>
                          </a:solidFill>
                          <a:latin typeface="Microsoft YaHei" charset="-122"/>
                          <a:ea typeface="Microsoft YaHei" charset="-122"/>
                          <a:cs typeface="Microsoft YaHei" charset="-122"/>
                        </a:rPr>
                        <a:t>TE</a:t>
                      </a:r>
                      <a:r>
                        <a:rPr lang="zh-CN" altLang="en-US" sz="2000" b="0" dirty="0" smtClean="0">
                          <a:solidFill>
                            <a:schemeClr val="tx1"/>
                          </a:solidFill>
                          <a:latin typeface="Microsoft YaHei" charset="-122"/>
                          <a:ea typeface="Microsoft YaHei" charset="-122"/>
                          <a:cs typeface="Microsoft YaHei" charset="-122"/>
                        </a:rPr>
                        <a:t> </a:t>
                      </a:r>
                      <a:r>
                        <a:rPr lang="en-US" altLang="zh-CN" sz="2000" b="0" dirty="0" smtClean="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smtClean="0">
                          <a:solidFill>
                            <a:schemeClr val="tx1"/>
                          </a:solidFill>
                          <a:latin typeface="Microsoft YaHei" charset="-122"/>
                          <a:ea typeface="Microsoft YaHei" charset="-122"/>
                          <a:cs typeface="Microsoft YaHei" charset="-122"/>
                        </a:rPr>
                        <a:t>{(0,3)5,(3,1)3,(3,5)7,(5,2)2}</a:t>
                      </a:r>
                      <a:endParaRPr lang="zh-CN" altLang="en-US" sz="2000" b="0" dirty="0">
                        <a:solidFill>
                          <a:schemeClr val="tx1"/>
                        </a:solidFill>
                        <a:latin typeface="Microsoft YaHei" charset="-122"/>
                        <a:ea typeface="Microsoft YaHei" charset="-122"/>
                        <a:cs typeface="Microsoft YaHei" charset="-122"/>
                      </a:endParaRPr>
                    </a:p>
                  </a:txBody>
                  <a:tcPr>
                    <a:noFill/>
                  </a:tcPr>
                </a:tc>
              </a:tr>
              <a:tr h="370840">
                <a:tc>
                  <a:txBody>
                    <a:bodyPr/>
                    <a:lstStyle/>
                    <a:p>
                      <a:pPr algn="r"/>
                      <a:r>
                        <a:rPr lang="en-US" altLang="zh-CN" sz="2000" b="0" dirty="0" smtClean="0">
                          <a:solidFill>
                            <a:schemeClr val="tx1"/>
                          </a:solidFill>
                          <a:latin typeface="Microsoft YaHei" charset="-122"/>
                          <a:ea typeface="Microsoft YaHei" charset="-122"/>
                          <a:cs typeface="Microsoft YaHei" charset="-122"/>
                        </a:rPr>
                        <a:t>LW=</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smtClean="0">
                          <a:solidFill>
                            <a:schemeClr val="tx1"/>
                          </a:solidFill>
                          <a:latin typeface="Microsoft YaHei" charset="-122"/>
                          <a:ea typeface="Microsoft YaHei" charset="-122"/>
                          <a:cs typeface="Microsoft YaHei" charset="-122"/>
                        </a:rPr>
                        <a:t>{ (2,4)6,(3,6)15}</a:t>
                      </a:r>
                      <a:endParaRPr lang="zh-CN" altLang="en-US" sz="2000" b="0" dirty="0">
                        <a:solidFill>
                          <a:schemeClr val="tx1"/>
                        </a:solidFill>
                        <a:latin typeface="Microsoft YaHei" charset="-122"/>
                        <a:ea typeface="Microsoft YaHei" charset="-122"/>
                        <a:cs typeface="Microsoft YaHei" charset="-122"/>
                      </a:endParaRPr>
                    </a:p>
                  </a:txBody>
                  <a:tcPr>
                    <a:noFill/>
                  </a:tcPr>
                </a:tc>
              </a:tr>
            </a:tbl>
          </a:graphicData>
        </a:graphic>
      </p:graphicFrame>
      <p:cxnSp>
        <p:nvCxnSpPr>
          <p:cNvPr id="58" name="直线箭头连接符 57"/>
          <p:cNvCxnSpPr/>
          <p:nvPr/>
        </p:nvCxnSpPr>
        <p:spPr>
          <a:xfrm>
            <a:off x="7554962" y="2228096"/>
            <a:ext cx="957482" cy="559640"/>
          </a:xfrm>
          <a:prstGeom prst="straightConnector1">
            <a:avLst/>
          </a:prstGeom>
          <a:ln w="19050">
            <a:solidFill>
              <a:srgbClr val="01BAF8"/>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线箭头连接符 58"/>
          <p:cNvCxnSpPr/>
          <p:nvPr/>
        </p:nvCxnSpPr>
        <p:spPr>
          <a:xfrm>
            <a:off x="7402210" y="2291368"/>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线箭头连接符 59"/>
          <p:cNvCxnSpPr/>
          <p:nvPr/>
        </p:nvCxnSpPr>
        <p:spPr>
          <a:xfrm>
            <a:off x="5064796" y="2075344"/>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8087959" y="2267364"/>
            <a:ext cx="418704" cy="369332"/>
          </a:xfrm>
          <a:prstGeom prst="rect">
            <a:avLst/>
          </a:prstGeom>
          <a:noFill/>
        </p:spPr>
        <p:txBody>
          <a:bodyPr wrap="none" rtlCol="0">
            <a:spAutoFit/>
          </a:bodyPr>
          <a:lstStyle/>
          <a:p>
            <a:r>
              <a:rPr kumimoji="1" lang="en-US" altLang="zh-CN" dirty="0" smtClean="0"/>
              <a:t>15</a:t>
            </a:r>
            <a:endParaRPr kumimoji="1" lang="zh-CN" altLang="en-US" dirty="0"/>
          </a:p>
        </p:txBody>
      </p:sp>
      <p:sp>
        <p:nvSpPr>
          <p:cNvPr id="62" name="文本框 61"/>
          <p:cNvSpPr txBox="1"/>
          <p:nvPr/>
        </p:nvSpPr>
        <p:spPr>
          <a:xfrm>
            <a:off x="7381533" y="2762128"/>
            <a:ext cx="301686" cy="369332"/>
          </a:xfrm>
          <a:prstGeom prst="rect">
            <a:avLst/>
          </a:prstGeom>
          <a:noFill/>
        </p:spPr>
        <p:txBody>
          <a:bodyPr wrap="none" rtlCol="0">
            <a:spAutoFit/>
          </a:bodyPr>
          <a:lstStyle/>
          <a:p>
            <a:r>
              <a:rPr kumimoji="1" lang="en-US" altLang="zh-CN" dirty="0" smtClean="0"/>
              <a:t>7</a:t>
            </a:r>
            <a:endParaRPr kumimoji="1" lang="zh-CN" altLang="en-US" dirty="0"/>
          </a:p>
        </p:txBody>
      </p:sp>
      <p:sp>
        <p:nvSpPr>
          <p:cNvPr id="63" name="文本框 62"/>
          <p:cNvSpPr txBox="1"/>
          <p:nvPr/>
        </p:nvSpPr>
        <p:spPr>
          <a:xfrm>
            <a:off x="6013381" y="1763308"/>
            <a:ext cx="301686" cy="369332"/>
          </a:xfrm>
          <a:prstGeom prst="rect">
            <a:avLst/>
          </a:prstGeom>
          <a:noFill/>
        </p:spPr>
        <p:txBody>
          <a:bodyPr wrap="none" rtlCol="0">
            <a:spAutoFit/>
          </a:bodyPr>
          <a:lstStyle/>
          <a:p>
            <a:r>
              <a:rPr kumimoji="1" lang="en-US" altLang="zh-CN" dirty="0" smtClean="0"/>
              <a:t>3</a:t>
            </a:r>
            <a:endParaRPr kumimoji="1" lang="zh-CN" altLang="en-US" dirty="0"/>
          </a:p>
        </p:txBody>
      </p:sp>
      <p:cxnSp>
        <p:nvCxnSpPr>
          <p:cNvPr id="69" name="直线箭头连接符 68"/>
          <p:cNvCxnSpPr/>
          <p:nvPr/>
        </p:nvCxnSpPr>
        <p:spPr>
          <a:xfrm flipH="1" flipV="1">
            <a:off x="6299867" y="3068595"/>
            <a:ext cx="971215" cy="605399"/>
          </a:xfrm>
          <a:prstGeom prst="straightConnector1">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70" name="文本框 69"/>
          <p:cNvSpPr txBox="1"/>
          <p:nvPr/>
        </p:nvSpPr>
        <p:spPr>
          <a:xfrm>
            <a:off x="6656942" y="3049519"/>
            <a:ext cx="301686" cy="369332"/>
          </a:xfrm>
          <a:prstGeom prst="rect">
            <a:avLst/>
          </a:prstGeom>
          <a:noFill/>
        </p:spPr>
        <p:txBody>
          <a:bodyPr wrap="none" rtlCol="0">
            <a:spAutoFit/>
          </a:bodyPr>
          <a:lstStyle/>
          <a:p>
            <a:r>
              <a:rPr kumimoji="1" lang="en-US" altLang="zh-CN" dirty="0" smtClean="0"/>
              <a:t>2</a:t>
            </a:r>
            <a:endParaRPr kumimoji="1" lang="zh-CN" altLang="en-US" dirty="0"/>
          </a:p>
        </p:txBody>
      </p:sp>
      <p:cxnSp>
        <p:nvCxnSpPr>
          <p:cNvPr id="64" name="直线箭头连接符 63"/>
          <p:cNvCxnSpPr/>
          <p:nvPr/>
        </p:nvCxnSpPr>
        <p:spPr>
          <a:xfrm flipH="1">
            <a:off x="4987781" y="3057129"/>
            <a:ext cx="971215" cy="605399"/>
          </a:xfrm>
          <a:prstGeom prst="straightConnector1">
            <a:avLst/>
          </a:prstGeom>
          <a:ln w="19050">
            <a:solidFill>
              <a:srgbClr val="01BAF8"/>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5411093" y="3254077"/>
            <a:ext cx="301686" cy="369332"/>
          </a:xfrm>
          <a:prstGeom prst="rect">
            <a:avLst/>
          </a:prstGeom>
          <a:noFill/>
        </p:spPr>
        <p:txBody>
          <a:bodyPr wrap="none" rtlCol="0">
            <a:spAutoFit/>
          </a:bodyPr>
          <a:lstStyle/>
          <a:p>
            <a:r>
              <a:rPr kumimoji="1" lang="en-US" altLang="zh-CN" dirty="0" smtClean="0"/>
              <a:t>6</a:t>
            </a:r>
            <a:endParaRPr kumimoji="1" lang="zh-CN" altLang="en-US" dirty="0"/>
          </a:p>
        </p:txBody>
      </p:sp>
    </p:spTree>
    <p:extLst>
      <p:ext uri="{BB962C8B-B14F-4D97-AF65-F5344CB8AC3E}">
        <p14:creationId xmlns:p14="http://schemas.microsoft.com/office/powerpoint/2010/main" val="69151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a:t>
            </a:r>
            <a:r>
              <a:rPr kumimoji="1" lang="zh-CN" altLang="en-US" dirty="0"/>
              <a:t> 普里姆</a:t>
            </a:r>
            <a:r>
              <a:rPr kumimoji="1" lang="en-US" altLang="zh-CN" dirty="0"/>
              <a:t>(Prim)</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smtClean="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57" name="组 56"/>
          <p:cNvGrpSpPr/>
          <p:nvPr/>
        </p:nvGrpSpPr>
        <p:grpSpPr>
          <a:xfrm>
            <a:off x="11398" y="974440"/>
            <a:ext cx="4392488" cy="3072191"/>
            <a:chOff x="2915816" y="1196752"/>
            <a:chExt cx="4392488" cy="3072191"/>
          </a:xfrm>
        </p:grpSpPr>
        <p:sp>
          <p:nvSpPr>
            <p:cNvPr id="8" name="同心圆 7"/>
            <p:cNvSpPr/>
            <p:nvPr/>
          </p:nvSpPr>
          <p:spPr>
            <a:xfrm>
              <a:off x="4336551" y="119675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mtClean="0">
                  <a:solidFill>
                    <a:schemeClr val="tx1"/>
                  </a:solidFill>
                </a:rPr>
                <a:t>0</a:t>
              </a:r>
              <a:endParaRPr kumimoji="1" lang="zh-CN" altLang="en-US" dirty="0">
                <a:solidFill>
                  <a:schemeClr val="tx1"/>
                </a:solidFill>
              </a:endParaRPr>
            </a:p>
          </p:txBody>
        </p:sp>
        <p:cxnSp>
          <p:nvCxnSpPr>
            <p:cNvPr id="9" name="直线箭头连接符 8"/>
            <p:cNvCxnSpPr>
              <a:stCxn id="8" idx="3"/>
              <a:endCxn id="10" idx="7"/>
            </p:cNvCxnSpPr>
            <p:nvPr/>
          </p:nvCxnSpPr>
          <p:spPr>
            <a:xfrm flipH="1">
              <a:off x="3428608" y="1565528"/>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同心圆 9"/>
            <p:cNvSpPr/>
            <p:nvPr/>
          </p:nvSpPr>
          <p:spPr>
            <a:xfrm>
              <a:off x="3059832" y="206084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1</a:t>
              </a:r>
              <a:endParaRPr kumimoji="1" lang="zh-CN" altLang="en-US" dirty="0">
                <a:solidFill>
                  <a:schemeClr val="tx1"/>
                </a:solidFill>
              </a:endParaRPr>
            </a:p>
          </p:txBody>
        </p:sp>
        <p:sp>
          <p:nvSpPr>
            <p:cNvPr id="12" name="同心圆 11"/>
            <p:cNvSpPr/>
            <p:nvPr/>
          </p:nvSpPr>
          <p:spPr>
            <a:xfrm>
              <a:off x="6876256" y="29259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6</a:t>
              </a:r>
              <a:endParaRPr kumimoji="1" lang="zh-CN" altLang="en-US" dirty="0">
                <a:solidFill>
                  <a:schemeClr val="tx1"/>
                </a:solidFill>
              </a:endParaRPr>
            </a:p>
          </p:txBody>
        </p:sp>
        <p:sp>
          <p:nvSpPr>
            <p:cNvPr id="15" name="同心圆 14"/>
            <p:cNvSpPr/>
            <p:nvPr/>
          </p:nvSpPr>
          <p:spPr>
            <a:xfrm>
              <a:off x="5613270" y="206084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3</a:t>
              </a:r>
              <a:endParaRPr kumimoji="1" lang="zh-CN" altLang="en-US" dirty="0">
                <a:solidFill>
                  <a:schemeClr val="tx1"/>
                </a:solidFill>
              </a:endParaRPr>
            </a:p>
          </p:txBody>
        </p:sp>
        <p:sp>
          <p:nvSpPr>
            <p:cNvPr id="16" name="同心圆 15"/>
            <p:cNvSpPr/>
            <p:nvPr/>
          </p:nvSpPr>
          <p:spPr>
            <a:xfrm>
              <a:off x="4336551" y="29259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2</a:t>
              </a:r>
              <a:endParaRPr kumimoji="1" lang="zh-CN" altLang="en-US" dirty="0">
                <a:solidFill>
                  <a:schemeClr val="tx1"/>
                </a:solidFill>
              </a:endParaRPr>
            </a:p>
          </p:txBody>
        </p:sp>
        <p:sp>
          <p:nvSpPr>
            <p:cNvPr id="18" name="同心圆 17"/>
            <p:cNvSpPr/>
            <p:nvPr/>
          </p:nvSpPr>
          <p:spPr>
            <a:xfrm>
              <a:off x="3059832" y="383689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4</a:t>
              </a:r>
              <a:endParaRPr kumimoji="1" lang="zh-CN" altLang="en-US" dirty="0">
                <a:solidFill>
                  <a:schemeClr val="tx1"/>
                </a:solidFill>
              </a:endParaRPr>
            </a:p>
          </p:txBody>
        </p:sp>
        <p:sp>
          <p:nvSpPr>
            <p:cNvPr id="19" name="同心圆 18"/>
            <p:cNvSpPr/>
            <p:nvPr/>
          </p:nvSpPr>
          <p:spPr>
            <a:xfrm>
              <a:off x="5613270" y="383689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5</a:t>
              </a:r>
              <a:endParaRPr kumimoji="1" lang="zh-CN" altLang="en-US" dirty="0">
                <a:solidFill>
                  <a:schemeClr val="tx1"/>
                </a:solidFill>
              </a:endParaRPr>
            </a:p>
          </p:txBody>
        </p:sp>
        <p:cxnSp>
          <p:nvCxnSpPr>
            <p:cNvPr id="20" name="直线箭头连接符 19"/>
            <p:cNvCxnSpPr>
              <a:stCxn id="15" idx="1"/>
              <a:endCxn id="8" idx="5"/>
            </p:cNvCxnSpPr>
            <p:nvPr/>
          </p:nvCxnSpPr>
          <p:spPr>
            <a:xfrm flipH="1" flipV="1">
              <a:off x="4705327" y="1565528"/>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stCxn id="15" idx="5"/>
              <a:endCxn id="12" idx="1"/>
            </p:cNvCxnSpPr>
            <p:nvPr/>
          </p:nvCxnSpPr>
          <p:spPr>
            <a:xfrm>
              <a:off x="5982046" y="2429624"/>
              <a:ext cx="957482" cy="55964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a:stCxn id="15" idx="4"/>
              <a:endCxn id="19" idx="0"/>
            </p:cNvCxnSpPr>
            <p:nvPr/>
          </p:nvCxnSpPr>
          <p:spPr>
            <a:xfrm>
              <a:off x="5829294" y="2492896"/>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a:stCxn id="10" idx="4"/>
              <a:endCxn id="18" idx="0"/>
            </p:cNvCxnSpPr>
            <p:nvPr/>
          </p:nvCxnSpPr>
          <p:spPr>
            <a:xfrm>
              <a:off x="3275856" y="2492896"/>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线箭头连接符 30"/>
            <p:cNvCxnSpPr>
              <a:stCxn id="10" idx="6"/>
              <a:endCxn id="15" idx="2"/>
            </p:cNvCxnSpPr>
            <p:nvPr/>
          </p:nvCxnSpPr>
          <p:spPr>
            <a:xfrm>
              <a:off x="3491880" y="2276872"/>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a:stCxn id="18" idx="6"/>
              <a:endCxn id="19" idx="2"/>
            </p:cNvCxnSpPr>
            <p:nvPr/>
          </p:nvCxnSpPr>
          <p:spPr>
            <a:xfrm>
              <a:off x="3491880" y="4052919"/>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线箭头连接符 36"/>
            <p:cNvCxnSpPr>
              <a:stCxn id="10" idx="5"/>
              <a:endCxn id="16" idx="1"/>
            </p:cNvCxnSpPr>
            <p:nvPr/>
          </p:nvCxnSpPr>
          <p:spPr>
            <a:xfrm>
              <a:off x="3428608" y="2429624"/>
              <a:ext cx="971215" cy="55964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a:stCxn id="19" idx="1"/>
              <a:endCxn id="16" idx="5"/>
            </p:cNvCxnSpPr>
            <p:nvPr/>
          </p:nvCxnSpPr>
          <p:spPr>
            <a:xfrm flipH="1" flipV="1">
              <a:off x="4705327" y="3294768"/>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线箭头连接符 42"/>
            <p:cNvCxnSpPr>
              <a:stCxn id="16" idx="3"/>
              <a:endCxn id="18" idx="7"/>
            </p:cNvCxnSpPr>
            <p:nvPr/>
          </p:nvCxnSpPr>
          <p:spPr>
            <a:xfrm flipH="1">
              <a:off x="3428608" y="3294768"/>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3707904" y="1556792"/>
              <a:ext cx="301686" cy="369332"/>
            </a:xfrm>
            <a:prstGeom prst="rect">
              <a:avLst/>
            </a:prstGeom>
            <a:noFill/>
          </p:spPr>
          <p:txBody>
            <a:bodyPr wrap="none" rtlCol="0">
              <a:spAutoFit/>
            </a:bodyPr>
            <a:lstStyle/>
            <a:p>
              <a:r>
                <a:rPr kumimoji="1" lang="en-US" altLang="zh-CN" smtClean="0"/>
                <a:t>8</a:t>
              </a:r>
              <a:endParaRPr kumimoji="1" lang="zh-CN" altLang="en-US" dirty="0"/>
            </a:p>
          </p:txBody>
        </p:sp>
        <p:sp>
          <p:nvSpPr>
            <p:cNvPr id="47" name="文本框 46"/>
            <p:cNvSpPr txBox="1"/>
            <p:nvPr/>
          </p:nvSpPr>
          <p:spPr>
            <a:xfrm>
              <a:off x="5134410" y="1556792"/>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48" name="文本框 47"/>
            <p:cNvSpPr txBox="1"/>
            <p:nvPr/>
          </p:nvSpPr>
          <p:spPr>
            <a:xfrm>
              <a:off x="6502562" y="2492896"/>
              <a:ext cx="418704" cy="369332"/>
            </a:xfrm>
            <a:prstGeom prst="rect">
              <a:avLst/>
            </a:prstGeom>
            <a:noFill/>
          </p:spPr>
          <p:txBody>
            <a:bodyPr wrap="none" rtlCol="0">
              <a:spAutoFit/>
            </a:bodyPr>
            <a:lstStyle/>
            <a:p>
              <a:r>
                <a:rPr kumimoji="1" lang="en-US" altLang="zh-CN" dirty="0" smtClean="0"/>
                <a:t>15</a:t>
              </a:r>
              <a:endParaRPr kumimoji="1" lang="zh-CN" altLang="en-US" dirty="0"/>
            </a:p>
          </p:txBody>
        </p:sp>
        <p:sp>
          <p:nvSpPr>
            <p:cNvPr id="49" name="文本框 48"/>
            <p:cNvSpPr txBox="1"/>
            <p:nvPr/>
          </p:nvSpPr>
          <p:spPr>
            <a:xfrm>
              <a:off x="5796136" y="2987660"/>
              <a:ext cx="301686" cy="369332"/>
            </a:xfrm>
            <a:prstGeom prst="rect">
              <a:avLst/>
            </a:prstGeom>
            <a:noFill/>
          </p:spPr>
          <p:txBody>
            <a:bodyPr wrap="none" rtlCol="0">
              <a:spAutoFit/>
            </a:bodyPr>
            <a:lstStyle/>
            <a:p>
              <a:r>
                <a:rPr kumimoji="1" lang="en-US" altLang="zh-CN" dirty="0" smtClean="0"/>
                <a:t>7</a:t>
              </a:r>
              <a:endParaRPr kumimoji="1" lang="zh-CN" altLang="en-US" dirty="0"/>
            </a:p>
          </p:txBody>
        </p:sp>
        <p:sp>
          <p:nvSpPr>
            <p:cNvPr id="50" name="文本框 49"/>
            <p:cNvSpPr txBox="1"/>
            <p:nvPr/>
          </p:nvSpPr>
          <p:spPr>
            <a:xfrm>
              <a:off x="5062402" y="3275692"/>
              <a:ext cx="301686" cy="369332"/>
            </a:xfrm>
            <a:prstGeom prst="rect">
              <a:avLst/>
            </a:prstGeom>
            <a:noFill/>
          </p:spPr>
          <p:txBody>
            <a:bodyPr wrap="none" rtlCol="0">
              <a:spAutoFit/>
            </a:bodyPr>
            <a:lstStyle/>
            <a:p>
              <a:r>
                <a:rPr kumimoji="1" lang="en-US" altLang="zh-CN" dirty="0" smtClean="0"/>
                <a:t>2</a:t>
              </a:r>
              <a:endParaRPr kumimoji="1" lang="zh-CN" altLang="en-US" dirty="0"/>
            </a:p>
          </p:txBody>
        </p:sp>
        <p:sp>
          <p:nvSpPr>
            <p:cNvPr id="51" name="文本框 50"/>
            <p:cNvSpPr txBox="1"/>
            <p:nvPr/>
          </p:nvSpPr>
          <p:spPr>
            <a:xfrm>
              <a:off x="4427984" y="3717032"/>
              <a:ext cx="301686" cy="369332"/>
            </a:xfrm>
            <a:prstGeom prst="rect">
              <a:avLst/>
            </a:prstGeom>
            <a:noFill/>
          </p:spPr>
          <p:txBody>
            <a:bodyPr wrap="none" rtlCol="0">
              <a:spAutoFit/>
            </a:bodyPr>
            <a:lstStyle/>
            <a:p>
              <a:r>
                <a:rPr kumimoji="1" lang="en-US" altLang="zh-CN" dirty="0" smtClean="0"/>
                <a:t>9</a:t>
              </a:r>
              <a:endParaRPr kumimoji="1" lang="zh-CN" altLang="en-US" dirty="0"/>
            </a:p>
          </p:txBody>
        </p:sp>
        <p:sp>
          <p:nvSpPr>
            <p:cNvPr id="52" name="文本框 51"/>
            <p:cNvSpPr txBox="1"/>
            <p:nvPr/>
          </p:nvSpPr>
          <p:spPr>
            <a:xfrm>
              <a:off x="3851920" y="3491716"/>
              <a:ext cx="301686" cy="369332"/>
            </a:xfrm>
            <a:prstGeom prst="rect">
              <a:avLst/>
            </a:prstGeom>
            <a:noFill/>
          </p:spPr>
          <p:txBody>
            <a:bodyPr wrap="none" rtlCol="0">
              <a:spAutoFit/>
            </a:bodyPr>
            <a:lstStyle/>
            <a:p>
              <a:r>
                <a:rPr kumimoji="1" lang="en-US" altLang="zh-CN" dirty="0" smtClean="0"/>
                <a:t>6</a:t>
              </a:r>
              <a:endParaRPr kumimoji="1" lang="zh-CN" altLang="en-US" dirty="0"/>
            </a:p>
          </p:txBody>
        </p:sp>
        <p:sp>
          <p:nvSpPr>
            <p:cNvPr id="53" name="文本框 52"/>
            <p:cNvSpPr txBox="1"/>
            <p:nvPr/>
          </p:nvSpPr>
          <p:spPr>
            <a:xfrm>
              <a:off x="2915816" y="2987660"/>
              <a:ext cx="418704" cy="369332"/>
            </a:xfrm>
            <a:prstGeom prst="rect">
              <a:avLst/>
            </a:prstGeom>
            <a:noFill/>
          </p:spPr>
          <p:txBody>
            <a:bodyPr wrap="none" rtlCol="0">
              <a:spAutoFit/>
            </a:bodyPr>
            <a:lstStyle/>
            <a:p>
              <a:r>
                <a:rPr kumimoji="1" lang="en-US" altLang="zh-CN" dirty="0" smtClean="0"/>
                <a:t>10</a:t>
              </a:r>
              <a:endParaRPr kumimoji="1" lang="zh-CN" altLang="en-US" dirty="0"/>
            </a:p>
          </p:txBody>
        </p:sp>
        <p:sp>
          <p:nvSpPr>
            <p:cNvPr id="54" name="文本框 53"/>
            <p:cNvSpPr txBox="1"/>
            <p:nvPr/>
          </p:nvSpPr>
          <p:spPr>
            <a:xfrm>
              <a:off x="3694250" y="2699628"/>
              <a:ext cx="418704" cy="369332"/>
            </a:xfrm>
            <a:prstGeom prst="rect">
              <a:avLst/>
            </a:prstGeom>
            <a:noFill/>
          </p:spPr>
          <p:txBody>
            <a:bodyPr wrap="none" rtlCol="0">
              <a:spAutoFit/>
            </a:bodyPr>
            <a:lstStyle/>
            <a:p>
              <a:r>
                <a:rPr kumimoji="1" lang="en-US" altLang="zh-CN" dirty="0" smtClean="0"/>
                <a:t>12</a:t>
              </a:r>
              <a:endParaRPr kumimoji="1" lang="zh-CN" altLang="en-US" dirty="0"/>
            </a:p>
          </p:txBody>
        </p:sp>
        <p:sp>
          <p:nvSpPr>
            <p:cNvPr id="55" name="文本框 54"/>
            <p:cNvSpPr txBox="1"/>
            <p:nvPr/>
          </p:nvSpPr>
          <p:spPr>
            <a:xfrm>
              <a:off x="4427984" y="1988840"/>
              <a:ext cx="301686" cy="369332"/>
            </a:xfrm>
            <a:prstGeom prst="rect">
              <a:avLst/>
            </a:prstGeom>
            <a:noFill/>
          </p:spPr>
          <p:txBody>
            <a:bodyPr wrap="none" rtlCol="0">
              <a:spAutoFit/>
            </a:bodyPr>
            <a:lstStyle/>
            <a:p>
              <a:r>
                <a:rPr kumimoji="1" lang="en-US" altLang="zh-CN" dirty="0" smtClean="0"/>
                <a:t>3</a:t>
              </a:r>
              <a:endParaRPr kumimoji="1" lang="zh-CN" altLang="en-US" dirty="0"/>
            </a:p>
          </p:txBody>
        </p:sp>
      </p:grpSp>
      <p:sp>
        <p:nvSpPr>
          <p:cNvPr id="56" name="文本框 55"/>
          <p:cNvSpPr txBox="1"/>
          <p:nvPr/>
        </p:nvSpPr>
        <p:spPr>
          <a:xfrm>
            <a:off x="119330" y="4304222"/>
            <a:ext cx="1681580" cy="497957"/>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dirty="0" smtClean="0">
                <a:latin typeface="Microsoft YaHei" charset="-122"/>
                <a:ea typeface="Microsoft YaHei" charset="-122"/>
                <a:cs typeface="Microsoft YaHei" charset="-122"/>
              </a:rPr>
              <a:t>第</a:t>
            </a:r>
            <a:r>
              <a:rPr lang="en-US" altLang="zh-CN" sz="2400" dirty="0" smtClean="0">
                <a:latin typeface="Microsoft YaHei" charset="-122"/>
                <a:ea typeface="Microsoft YaHei" charset="-122"/>
                <a:cs typeface="Microsoft YaHei" charset="-122"/>
              </a:rPr>
              <a:t>5</a:t>
            </a:r>
            <a:r>
              <a:rPr lang="zh-CN" altLang="en-US" sz="2400" dirty="0" smtClean="0">
                <a:latin typeface="Microsoft YaHei" charset="-122"/>
                <a:ea typeface="Microsoft YaHei" charset="-122"/>
                <a:cs typeface="Microsoft YaHei" charset="-122"/>
              </a:rPr>
              <a:t>次</a:t>
            </a:r>
            <a:endParaRPr lang="zh-CN" altLang="en-US" sz="2400" dirty="0">
              <a:latin typeface="Microsoft YaHei" charset="-122"/>
              <a:ea typeface="Microsoft YaHei" charset="-122"/>
              <a:cs typeface="Microsoft YaHei" charset="-122"/>
            </a:endParaRPr>
          </a:p>
        </p:txBody>
      </p:sp>
      <p:sp>
        <p:nvSpPr>
          <p:cNvPr id="87" name="同心圆 86"/>
          <p:cNvSpPr/>
          <p:nvPr/>
        </p:nvSpPr>
        <p:spPr>
          <a:xfrm>
            <a:off x="5920727" y="99522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mtClean="0">
                <a:solidFill>
                  <a:schemeClr val="tx1"/>
                </a:solidFill>
              </a:rPr>
              <a:t>0</a:t>
            </a:r>
            <a:endParaRPr kumimoji="1" lang="zh-CN" altLang="en-US" dirty="0">
              <a:solidFill>
                <a:schemeClr val="tx1"/>
              </a:solidFill>
            </a:endParaRPr>
          </a:p>
        </p:txBody>
      </p:sp>
      <p:sp>
        <p:nvSpPr>
          <p:cNvPr id="89" name="同心圆 88"/>
          <p:cNvSpPr/>
          <p:nvPr/>
        </p:nvSpPr>
        <p:spPr>
          <a:xfrm>
            <a:off x="4644008" y="18593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1</a:t>
            </a:r>
            <a:endParaRPr kumimoji="1" lang="zh-CN" altLang="en-US" dirty="0">
              <a:solidFill>
                <a:schemeClr val="tx1"/>
              </a:solidFill>
            </a:endParaRPr>
          </a:p>
        </p:txBody>
      </p:sp>
      <p:sp>
        <p:nvSpPr>
          <p:cNvPr id="90" name="同心圆 89"/>
          <p:cNvSpPr/>
          <p:nvPr/>
        </p:nvSpPr>
        <p:spPr>
          <a:xfrm>
            <a:off x="8460432" y="272446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6</a:t>
            </a:r>
            <a:endParaRPr kumimoji="1" lang="zh-CN" altLang="en-US" dirty="0">
              <a:solidFill>
                <a:schemeClr val="tx1"/>
              </a:solidFill>
            </a:endParaRPr>
          </a:p>
        </p:txBody>
      </p:sp>
      <p:sp>
        <p:nvSpPr>
          <p:cNvPr id="91" name="同心圆 90"/>
          <p:cNvSpPr/>
          <p:nvPr/>
        </p:nvSpPr>
        <p:spPr>
          <a:xfrm>
            <a:off x="7197446" y="18593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3</a:t>
            </a:r>
            <a:endParaRPr kumimoji="1" lang="zh-CN" altLang="en-US" dirty="0">
              <a:solidFill>
                <a:schemeClr val="tx1"/>
              </a:solidFill>
            </a:endParaRPr>
          </a:p>
        </p:txBody>
      </p:sp>
      <p:sp>
        <p:nvSpPr>
          <p:cNvPr id="92" name="同心圆 91"/>
          <p:cNvSpPr/>
          <p:nvPr/>
        </p:nvSpPr>
        <p:spPr>
          <a:xfrm>
            <a:off x="5920727" y="272446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2</a:t>
            </a:r>
            <a:endParaRPr kumimoji="1" lang="zh-CN" altLang="en-US" dirty="0">
              <a:solidFill>
                <a:schemeClr val="tx1"/>
              </a:solidFill>
            </a:endParaRPr>
          </a:p>
        </p:txBody>
      </p:sp>
      <p:sp>
        <p:nvSpPr>
          <p:cNvPr id="93" name="同心圆 92"/>
          <p:cNvSpPr/>
          <p:nvPr/>
        </p:nvSpPr>
        <p:spPr>
          <a:xfrm>
            <a:off x="4644008" y="36353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4</a:t>
            </a:r>
            <a:endParaRPr kumimoji="1" lang="zh-CN" altLang="en-US" dirty="0">
              <a:solidFill>
                <a:schemeClr val="tx1"/>
              </a:solidFill>
            </a:endParaRPr>
          </a:p>
        </p:txBody>
      </p:sp>
      <p:sp>
        <p:nvSpPr>
          <p:cNvPr id="94" name="同心圆 93"/>
          <p:cNvSpPr/>
          <p:nvPr/>
        </p:nvSpPr>
        <p:spPr>
          <a:xfrm>
            <a:off x="7197446" y="36353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5</a:t>
            </a:r>
            <a:endParaRPr kumimoji="1" lang="zh-CN" altLang="en-US" dirty="0">
              <a:solidFill>
                <a:schemeClr val="tx1"/>
              </a:solidFill>
            </a:endParaRPr>
          </a:p>
        </p:txBody>
      </p:sp>
      <p:cxnSp>
        <p:nvCxnSpPr>
          <p:cNvPr id="95" name="直线箭头连接符 94"/>
          <p:cNvCxnSpPr>
            <a:endCxn id="92" idx="5"/>
          </p:cNvCxnSpPr>
          <p:nvPr/>
        </p:nvCxnSpPr>
        <p:spPr>
          <a:xfrm flipH="1" flipV="1">
            <a:off x="6289503" y="1364000"/>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5" name="文本框 104"/>
          <p:cNvSpPr txBox="1"/>
          <p:nvPr/>
        </p:nvSpPr>
        <p:spPr>
          <a:xfrm>
            <a:off x="6718586" y="1355264"/>
            <a:ext cx="301686" cy="369332"/>
          </a:xfrm>
          <a:prstGeom prst="rect">
            <a:avLst/>
          </a:prstGeom>
          <a:noFill/>
        </p:spPr>
        <p:txBody>
          <a:bodyPr wrap="none" rtlCol="0">
            <a:spAutoFit/>
          </a:bodyPr>
          <a:lstStyle/>
          <a:p>
            <a:r>
              <a:rPr kumimoji="1" lang="en-US" altLang="zh-CN" dirty="0"/>
              <a:t>5</a:t>
            </a:r>
            <a:endParaRPr kumimoji="1" lang="zh-CN" altLang="en-US" dirty="0"/>
          </a:p>
        </p:txBody>
      </p:sp>
      <p:graphicFrame>
        <p:nvGraphicFramePr>
          <p:cNvPr id="114" name="表格 113"/>
          <p:cNvGraphicFramePr>
            <a:graphicFrameLocks noGrp="1"/>
          </p:cNvGraphicFramePr>
          <p:nvPr>
            <p:extLst>
              <p:ext uri="{D42A27DB-BD31-4B8C-83A1-F6EECF244321}">
                <p14:modId xmlns:p14="http://schemas.microsoft.com/office/powerpoint/2010/main" val="1126143858"/>
              </p:ext>
            </p:extLst>
          </p:nvPr>
        </p:nvGraphicFramePr>
        <p:xfrm>
          <a:off x="388424" y="5045154"/>
          <a:ext cx="8349695" cy="1188720"/>
        </p:xfrm>
        <a:graphic>
          <a:graphicData uri="http://schemas.openxmlformats.org/drawingml/2006/table">
            <a:tbl>
              <a:tblPr firstRow="1" bandRow="1">
                <a:tableStyleId>{5C22544A-7EE6-4342-B048-85BDC9FD1C3A}</a:tableStyleId>
              </a:tblPr>
              <a:tblGrid>
                <a:gridCol w="943216"/>
                <a:gridCol w="7406479"/>
              </a:tblGrid>
              <a:tr h="370840">
                <a:tc>
                  <a:txBody>
                    <a:bodyPr/>
                    <a:lstStyle/>
                    <a:p>
                      <a:pPr algn="r"/>
                      <a:r>
                        <a:rPr lang="en-US" altLang="zh-CN" sz="2000" b="0" dirty="0" smtClean="0">
                          <a:solidFill>
                            <a:schemeClr val="tx1"/>
                          </a:solidFill>
                          <a:latin typeface="Microsoft YaHei" charset="-122"/>
                          <a:ea typeface="Microsoft YaHei" charset="-122"/>
                          <a:cs typeface="Microsoft YaHei" charset="-122"/>
                        </a:rPr>
                        <a:t>U</a:t>
                      </a:r>
                      <a:r>
                        <a:rPr lang="zh-CN" altLang="en-US" sz="2000" b="0" dirty="0" smtClean="0">
                          <a:solidFill>
                            <a:schemeClr val="tx1"/>
                          </a:solidFill>
                          <a:latin typeface="Microsoft YaHei" charset="-122"/>
                          <a:ea typeface="Microsoft YaHei" charset="-122"/>
                          <a:cs typeface="Microsoft YaHei" charset="-122"/>
                        </a:rPr>
                        <a:t>  </a:t>
                      </a:r>
                      <a:r>
                        <a:rPr lang="en-US" altLang="zh-CN" sz="2000" b="0" dirty="0" smtClean="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smtClean="0">
                          <a:solidFill>
                            <a:schemeClr val="tx1"/>
                          </a:solidFill>
                          <a:latin typeface="Microsoft YaHei" charset="-122"/>
                          <a:ea typeface="Microsoft YaHei" charset="-122"/>
                          <a:cs typeface="Microsoft YaHei" charset="-122"/>
                        </a:rPr>
                        <a:t>{0,3,1,5,2,4}</a:t>
                      </a:r>
                      <a:endParaRPr lang="zh-CN" altLang="en-US" sz="2000" b="0" dirty="0">
                        <a:solidFill>
                          <a:schemeClr val="tx1"/>
                        </a:solidFill>
                        <a:latin typeface="Microsoft YaHei" charset="-122"/>
                        <a:ea typeface="Microsoft YaHei" charset="-122"/>
                        <a:cs typeface="Microsoft YaHei" charset="-122"/>
                      </a:endParaRPr>
                    </a:p>
                  </a:txBody>
                  <a:tcPr>
                    <a:noFill/>
                  </a:tcPr>
                </a:tc>
              </a:tr>
              <a:tr h="370840">
                <a:tc>
                  <a:txBody>
                    <a:bodyPr/>
                    <a:lstStyle/>
                    <a:p>
                      <a:pPr algn="r"/>
                      <a:r>
                        <a:rPr lang="en-US" altLang="zh-CN" sz="2000" b="0" dirty="0" smtClean="0">
                          <a:solidFill>
                            <a:schemeClr val="tx1"/>
                          </a:solidFill>
                          <a:latin typeface="Microsoft YaHei" charset="-122"/>
                          <a:ea typeface="Microsoft YaHei" charset="-122"/>
                          <a:cs typeface="Microsoft YaHei" charset="-122"/>
                        </a:rPr>
                        <a:t>TE</a:t>
                      </a:r>
                      <a:r>
                        <a:rPr lang="zh-CN" altLang="en-US" sz="2000" b="0" dirty="0" smtClean="0">
                          <a:solidFill>
                            <a:schemeClr val="tx1"/>
                          </a:solidFill>
                          <a:latin typeface="Microsoft YaHei" charset="-122"/>
                          <a:ea typeface="Microsoft YaHei" charset="-122"/>
                          <a:cs typeface="Microsoft YaHei" charset="-122"/>
                        </a:rPr>
                        <a:t> </a:t>
                      </a:r>
                      <a:r>
                        <a:rPr lang="en-US" altLang="zh-CN" sz="2000" b="0" dirty="0" smtClean="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smtClean="0">
                          <a:solidFill>
                            <a:schemeClr val="tx1"/>
                          </a:solidFill>
                          <a:latin typeface="Microsoft YaHei" charset="-122"/>
                          <a:ea typeface="Microsoft YaHei" charset="-122"/>
                          <a:cs typeface="Microsoft YaHei" charset="-122"/>
                        </a:rPr>
                        <a:t>{(0,3)5,(3,1)3,(3,5)7,(5,2)2,(2,4)6}</a:t>
                      </a:r>
                      <a:endParaRPr lang="zh-CN" altLang="en-US" sz="2000" b="0" dirty="0">
                        <a:solidFill>
                          <a:schemeClr val="tx1"/>
                        </a:solidFill>
                        <a:latin typeface="Microsoft YaHei" charset="-122"/>
                        <a:ea typeface="Microsoft YaHei" charset="-122"/>
                        <a:cs typeface="Microsoft YaHei" charset="-122"/>
                      </a:endParaRPr>
                    </a:p>
                  </a:txBody>
                  <a:tcPr>
                    <a:noFill/>
                  </a:tcPr>
                </a:tc>
              </a:tr>
              <a:tr h="370840">
                <a:tc>
                  <a:txBody>
                    <a:bodyPr/>
                    <a:lstStyle/>
                    <a:p>
                      <a:pPr algn="r"/>
                      <a:r>
                        <a:rPr lang="en-US" altLang="zh-CN" sz="2000" b="0" dirty="0" smtClean="0">
                          <a:solidFill>
                            <a:schemeClr val="tx1"/>
                          </a:solidFill>
                          <a:latin typeface="Microsoft YaHei" charset="-122"/>
                          <a:ea typeface="Microsoft YaHei" charset="-122"/>
                          <a:cs typeface="Microsoft YaHei" charset="-122"/>
                        </a:rPr>
                        <a:t>LW=</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smtClean="0">
                          <a:solidFill>
                            <a:schemeClr val="tx1"/>
                          </a:solidFill>
                          <a:latin typeface="Microsoft YaHei" charset="-122"/>
                          <a:ea typeface="Microsoft YaHei" charset="-122"/>
                          <a:cs typeface="Microsoft YaHei" charset="-122"/>
                        </a:rPr>
                        <a:t>{ (3,6)15}</a:t>
                      </a:r>
                      <a:endParaRPr lang="zh-CN" altLang="en-US" sz="2000" b="0" dirty="0">
                        <a:solidFill>
                          <a:schemeClr val="tx1"/>
                        </a:solidFill>
                        <a:latin typeface="Microsoft YaHei" charset="-122"/>
                        <a:ea typeface="Microsoft YaHei" charset="-122"/>
                        <a:cs typeface="Microsoft YaHei" charset="-122"/>
                      </a:endParaRPr>
                    </a:p>
                  </a:txBody>
                  <a:tcPr>
                    <a:noFill/>
                  </a:tcPr>
                </a:tc>
              </a:tr>
            </a:tbl>
          </a:graphicData>
        </a:graphic>
      </p:graphicFrame>
      <p:cxnSp>
        <p:nvCxnSpPr>
          <p:cNvPr id="58" name="直线箭头连接符 57"/>
          <p:cNvCxnSpPr/>
          <p:nvPr/>
        </p:nvCxnSpPr>
        <p:spPr>
          <a:xfrm>
            <a:off x="7554962" y="2228096"/>
            <a:ext cx="957482" cy="559640"/>
          </a:xfrm>
          <a:prstGeom prst="straightConnector1">
            <a:avLst/>
          </a:prstGeom>
          <a:ln w="19050">
            <a:solidFill>
              <a:srgbClr val="01BAF8"/>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线箭头连接符 58"/>
          <p:cNvCxnSpPr/>
          <p:nvPr/>
        </p:nvCxnSpPr>
        <p:spPr>
          <a:xfrm>
            <a:off x="7402210" y="2291368"/>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线箭头连接符 59"/>
          <p:cNvCxnSpPr/>
          <p:nvPr/>
        </p:nvCxnSpPr>
        <p:spPr>
          <a:xfrm>
            <a:off x="5064796" y="2075344"/>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8087959" y="2267364"/>
            <a:ext cx="418704" cy="369332"/>
          </a:xfrm>
          <a:prstGeom prst="rect">
            <a:avLst/>
          </a:prstGeom>
          <a:noFill/>
        </p:spPr>
        <p:txBody>
          <a:bodyPr wrap="none" rtlCol="0">
            <a:spAutoFit/>
          </a:bodyPr>
          <a:lstStyle/>
          <a:p>
            <a:r>
              <a:rPr kumimoji="1" lang="en-US" altLang="zh-CN" dirty="0" smtClean="0"/>
              <a:t>15</a:t>
            </a:r>
            <a:endParaRPr kumimoji="1" lang="zh-CN" altLang="en-US" dirty="0"/>
          </a:p>
        </p:txBody>
      </p:sp>
      <p:sp>
        <p:nvSpPr>
          <p:cNvPr id="62" name="文本框 61"/>
          <p:cNvSpPr txBox="1"/>
          <p:nvPr/>
        </p:nvSpPr>
        <p:spPr>
          <a:xfrm>
            <a:off x="7381533" y="2762128"/>
            <a:ext cx="301686" cy="369332"/>
          </a:xfrm>
          <a:prstGeom prst="rect">
            <a:avLst/>
          </a:prstGeom>
          <a:noFill/>
        </p:spPr>
        <p:txBody>
          <a:bodyPr wrap="none" rtlCol="0">
            <a:spAutoFit/>
          </a:bodyPr>
          <a:lstStyle/>
          <a:p>
            <a:r>
              <a:rPr kumimoji="1" lang="en-US" altLang="zh-CN" dirty="0" smtClean="0"/>
              <a:t>7</a:t>
            </a:r>
            <a:endParaRPr kumimoji="1" lang="zh-CN" altLang="en-US" dirty="0"/>
          </a:p>
        </p:txBody>
      </p:sp>
      <p:sp>
        <p:nvSpPr>
          <p:cNvPr id="63" name="文本框 62"/>
          <p:cNvSpPr txBox="1"/>
          <p:nvPr/>
        </p:nvSpPr>
        <p:spPr>
          <a:xfrm>
            <a:off x="6013381" y="1763308"/>
            <a:ext cx="301686" cy="369332"/>
          </a:xfrm>
          <a:prstGeom prst="rect">
            <a:avLst/>
          </a:prstGeom>
          <a:noFill/>
        </p:spPr>
        <p:txBody>
          <a:bodyPr wrap="none" rtlCol="0">
            <a:spAutoFit/>
          </a:bodyPr>
          <a:lstStyle/>
          <a:p>
            <a:r>
              <a:rPr kumimoji="1" lang="en-US" altLang="zh-CN" dirty="0" smtClean="0"/>
              <a:t>3</a:t>
            </a:r>
            <a:endParaRPr kumimoji="1" lang="zh-CN" altLang="en-US" dirty="0"/>
          </a:p>
        </p:txBody>
      </p:sp>
      <p:cxnSp>
        <p:nvCxnSpPr>
          <p:cNvPr id="69" name="直线箭头连接符 68"/>
          <p:cNvCxnSpPr/>
          <p:nvPr/>
        </p:nvCxnSpPr>
        <p:spPr>
          <a:xfrm flipH="1" flipV="1">
            <a:off x="6299867" y="3068595"/>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文本框 69"/>
          <p:cNvSpPr txBox="1"/>
          <p:nvPr/>
        </p:nvSpPr>
        <p:spPr>
          <a:xfrm>
            <a:off x="6656942" y="3049519"/>
            <a:ext cx="301686" cy="369332"/>
          </a:xfrm>
          <a:prstGeom prst="rect">
            <a:avLst/>
          </a:prstGeom>
          <a:noFill/>
        </p:spPr>
        <p:txBody>
          <a:bodyPr wrap="none" rtlCol="0">
            <a:spAutoFit/>
          </a:bodyPr>
          <a:lstStyle/>
          <a:p>
            <a:r>
              <a:rPr kumimoji="1" lang="en-US" altLang="zh-CN" dirty="0" smtClean="0"/>
              <a:t>2</a:t>
            </a:r>
            <a:endParaRPr kumimoji="1" lang="zh-CN" altLang="en-US" dirty="0"/>
          </a:p>
        </p:txBody>
      </p:sp>
      <p:cxnSp>
        <p:nvCxnSpPr>
          <p:cNvPr id="64" name="直线箭头连接符 63"/>
          <p:cNvCxnSpPr/>
          <p:nvPr/>
        </p:nvCxnSpPr>
        <p:spPr>
          <a:xfrm flipH="1">
            <a:off x="4987781" y="3057129"/>
            <a:ext cx="971215" cy="605399"/>
          </a:xfrm>
          <a:prstGeom prst="straightConnector1">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65" name="文本框 64"/>
          <p:cNvSpPr txBox="1"/>
          <p:nvPr/>
        </p:nvSpPr>
        <p:spPr>
          <a:xfrm>
            <a:off x="5411093" y="3254077"/>
            <a:ext cx="301686" cy="369332"/>
          </a:xfrm>
          <a:prstGeom prst="rect">
            <a:avLst/>
          </a:prstGeom>
          <a:noFill/>
        </p:spPr>
        <p:txBody>
          <a:bodyPr wrap="none" rtlCol="0">
            <a:spAutoFit/>
          </a:bodyPr>
          <a:lstStyle/>
          <a:p>
            <a:r>
              <a:rPr kumimoji="1" lang="en-US" altLang="zh-CN" dirty="0" smtClean="0"/>
              <a:t>6</a:t>
            </a:r>
            <a:endParaRPr kumimoji="1" lang="zh-CN" altLang="en-US" dirty="0"/>
          </a:p>
        </p:txBody>
      </p:sp>
    </p:spTree>
    <p:extLst>
      <p:ext uri="{BB962C8B-B14F-4D97-AF65-F5344CB8AC3E}">
        <p14:creationId xmlns:p14="http://schemas.microsoft.com/office/powerpoint/2010/main" val="172739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a:t>
            </a:r>
            <a:r>
              <a:rPr kumimoji="1" lang="zh-CN" altLang="en-US" dirty="0"/>
              <a:t> 普里姆</a:t>
            </a:r>
            <a:r>
              <a:rPr kumimoji="1" lang="en-US" altLang="zh-CN" dirty="0"/>
              <a:t>(Prim)</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smtClean="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57" name="组 56"/>
          <p:cNvGrpSpPr/>
          <p:nvPr/>
        </p:nvGrpSpPr>
        <p:grpSpPr>
          <a:xfrm>
            <a:off x="11398" y="974440"/>
            <a:ext cx="4392488" cy="3072191"/>
            <a:chOff x="2915816" y="1196752"/>
            <a:chExt cx="4392488" cy="3072191"/>
          </a:xfrm>
        </p:grpSpPr>
        <p:sp>
          <p:nvSpPr>
            <p:cNvPr id="8" name="同心圆 7"/>
            <p:cNvSpPr/>
            <p:nvPr/>
          </p:nvSpPr>
          <p:spPr>
            <a:xfrm>
              <a:off x="4336551" y="119675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mtClean="0">
                  <a:solidFill>
                    <a:schemeClr val="tx1"/>
                  </a:solidFill>
                </a:rPr>
                <a:t>0</a:t>
              </a:r>
              <a:endParaRPr kumimoji="1" lang="zh-CN" altLang="en-US" dirty="0">
                <a:solidFill>
                  <a:schemeClr val="tx1"/>
                </a:solidFill>
              </a:endParaRPr>
            </a:p>
          </p:txBody>
        </p:sp>
        <p:cxnSp>
          <p:nvCxnSpPr>
            <p:cNvPr id="9" name="直线箭头连接符 8"/>
            <p:cNvCxnSpPr>
              <a:stCxn id="8" idx="3"/>
              <a:endCxn id="10" idx="7"/>
            </p:cNvCxnSpPr>
            <p:nvPr/>
          </p:nvCxnSpPr>
          <p:spPr>
            <a:xfrm flipH="1">
              <a:off x="3428608" y="1565528"/>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同心圆 9"/>
            <p:cNvSpPr/>
            <p:nvPr/>
          </p:nvSpPr>
          <p:spPr>
            <a:xfrm>
              <a:off x="3059832" y="206084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1</a:t>
              </a:r>
              <a:endParaRPr kumimoji="1" lang="zh-CN" altLang="en-US" dirty="0">
                <a:solidFill>
                  <a:schemeClr val="tx1"/>
                </a:solidFill>
              </a:endParaRPr>
            </a:p>
          </p:txBody>
        </p:sp>
        <p:sp>
          <p:nvSpPr>
            <p:cNvPr id="12" name="同心圆 11"/>
            <p:cNvSpPr/>
            <p:nvPr/>
          </p:nvSpPr>
          <p:spPr>
            <a:xfrm>
              <a:off x="6876256" y="29259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6</a:t>
              </a:r>
              <a:endParaRPr kumimoji="1" lang="zh-CN" altLang="en-US" dirty="0">
                <a:solidFill>
                  <a:schemeClr val="tx1"/>
                </a:solidFill>
              </a:endParaRPr>
            </a:p>
          </p:txBody>
        </p:sp>
        <p:sp>
          <p:nvSpPr>
            <p:cNvPr id="15" name="同心圆 14"/>
            <p:cNvSpPr/>
            <p:nvPr/>
          </p:nvSpPr>
          <p:spPr>
            <a:xfrm>
              <a:off x="5613270" y="206084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3</a:t>
              </a:r>
              <a:endParaRPr kumimoji="1" lang="zh-CN" altLang="en-US" dirty="0">
                <a:solidFill>
                  <a:schemeClr val="tx1"/>
                </a:solidFill>
              </a:endParaRPr>
            </a:p>
          </p:txBody>
        </p:sp>
        <p:sp>
          <p:nvSpPr>
            <p:cNvPr id="16" name="同心圆 15"/>
            <p:cNvSpPr/>
            <p:nvPr/>
          </p:nvSpPr>
          <p:spPr>
            <a:xfrm>
              <a:off x="4336551" y="29259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2</a:t>
              </a:r>
              <a:endParaRPr kumimoji="1" lang="zh-CN" altLang="en-US" dirty="0">
                <a:solidFill>
                  <a:schemeClr val="tx1"/>
                </a:solidFill>
              </a:endParaRPr>
            </a:p>
          </p:txBody>
        </p:sp>
        <p:sp>
          <p:nvSpPr>
            <p:cNvPr id="18" name="同心圆 17"/>
            <p:cNvSpPr/>
            <p:nvPr/>
          </p:nvSpPr>
          <p:spPr>
            <a:xfrm>
              <a:off x="3059832" y="383689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4</a:t>
              </a:r>
              <a:endParaRPr kumimoji="1" lang="zh-CN" altLang="en-US" dirty="0">
                <a:solidFill>
                  <a:schemeClr val="tx1"/>
                </a:solidFill>
              </a:endParaRPr>
            </a:p>
          </p:txBody>
        </p:sp>
        <p:sp>
          <p:nvSpPr>
            <p:cNvPr id="19" name="同心圆 18"/>
            <p:cNvSpPr/>
            <p:nvPr/>
          </p:nvSpPr>
          <p:spPr>
            <a:xfrm>
              <a:off x="5613270" y="383689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5</a:t>
              </a:r>
              <a:endParaRPr kumimoji="1" lang="zh-CN" altLang="en-US" dirty="0">
                <a:solidFill>
                  <a:schemeClr val="tx1"/>
                </a:solidFill>
              </a:endParaRPr>
            </a:p>
          </p:txBody>
        </p:sp>
        <p:cxnSp>
          <p:nvCxnSpPr>
            <p:cNvPr id="20" name="直线箭头连接符 19"/>
            <p:cNvCxnSpPr>
              <a:stCxn id="15" idx="1"/>
              <a:endCxn id="8" idx="5"/>
            </p:cNvCxnSpPr>
            <p:nvPr/>
          </p:nvCxnSpPr>
          <p:spPr>
            <a:xfrm flipH="1" flipV="1">
              <a:off x="4705327" y="1565528"/>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stCxn id="15" idx="5"/>
              <a:endCxn id="12" idx="1"/>
            </p:cNvCxnSpPr>
            <p:nvPr/>
          </p:nvCxnSpPr>
          <p:spPr>
            <a:xfrm>
              <a:off x="5982046" y="2429624"/>
              <a:ext cx="957482" cy="55964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a:stCxn id="15" idx="4"/>
              <a:endCxn id="19" idx="0"/>
            </p:cNvCxnSpPr>
            <p:nvPr/>
          </p:nvCxnSpPr>
          <p:spPr>
            <a:xfrm>
              <a:off x="5829294" y="2492896"/>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a:stCxn id="10" idx="4"/>
              <a:endCxn id="18" idx="0"/>
            </p:cNvCxnSpPr>
            <p:nvPr/>
          </p:nvCxnSpPr>
          <p:spPr>
            <a:xfrm>
              <a:off x="3275856" y="2492896"/>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线箭头连接符 30"/>
            <p:cNvCxnSpPr>
              <a:stCxn id="10" idx="6"/>
              <a:endCxn id="15" idx="2"/>
            </p:cNvCxnSpPr>
            <p:nvPr/>
          </p:nvCxnSpPr>
          <p:spPr>
            <a:xfrm>
              <a:off x="3491880" y="2276872"/>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a:stCxn id="18" idx="6"/>
              <a:endCxn id="19" idx="2"/>
            </p:cNvCxnSpPr>
            <p:nvPr/>
          </p:nvCxnSpPr>
          <p:spPr>
            <a:xfrm>
              <a:off x="3491880" y="4052919"/>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线箭头连接符 36"/>
            <p:cNvCxnSpPr>
              <a:stCxn id="10" idx="5"/>
              <a:endCxn id="16" idx="1"/>
            </p:cNvCxnSpPr>
            <p:nvPr/>
          </p:nvCxnSpPr>
          <p:spPr>
            <a:xfrm>
              <a:off x="3428608" y="2429624"/>
              <a:ext cx="971215" cy="55964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a:stCxn id="19" idx="1"/>
              <a:endCxn id="16" idx="5"/>
            </p:cNvCxnSpPr>
            <p:nvPr/>
          </p:nvCxnSpPr>
          <p:spPr>
            <a:xfrm flipH="1" flipV="1">
              <a:off x="4705327" y="3294768"/>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线箭头连接符 42"/>
            <p:cNvCxnSpPr>
              <a:stCxn id="16" idx="3"/>
              <a:endCxn id="18" idx="7"/>
            </p:cNvCxnSpPr>
            <p:nvPr/>
          </p:nvCxnSpPr>
          <p:spPr>
            <a:xfrm flipH="1">
              <a:off x="3428608" y="3294768"/>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3707904" y="1556792"/>
              <a:ext cx="301686" cy="369332"/>
            </a:xfrm>
            <a:prstGeom prst="rect">
              <a:avLst/>
            </a:prstGeom>
            <a:noFill/>
          </p:spPr>
          <p:txBody>
            <a:bodyPr wrap="none" rtlCol="0">
              <a:spAutoFit/>
            </a:bodyPr>
            <a:lstStyle/>
            <a:p>
              <a:r>
                <a:rPr kumimoji="1" lang="en-US" altLang="zh-CN" smtClean="0"/>
                <a:t>8</a:t>
              </a:r>
              <a:endParaRPr kumimoji="1" lang="zh-CN" altLang="en-US" dirty="0"/>
            </a:p>
          </p:txBody>
        </p:sp>
        <p:sp>
          <p:nvSpPr>
            <p:cNvPr id="47" name="文本框 46"/>
            <p:cNvSpPr txBox="1"/>
            <p:nvPr/>
          </p:nvSpPr>
          <p:spPr>
            <a:xfrm>
              <a:off x="5134410" y="1556792"/>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48" name="文本框 47"/>
            <p:cNvSpPr txBox="1"/>
            <p:nvPr/>
          </p:nvSpPr>
          <p:spPr>
            <a:xfrm>
              <a:off x="6502562" y="2492896"/>
              <a:ext cx="418704" cy="369332"/>
            </a:xfrm>
            <a:prstGeom prst="rect">
              <a:avLst/>
            </a:prstGeom>
            <a:noFill/>
          </p:spPr>
          <p:txBody>
            <a:bodyPr wrap="none" rtlCol="0">
              <a:spAutoFit/>
            </a:bodyPr>
            <a:lstStyle/>
            <a:p>
              <a:r>
                <a:rPr kumimoji="1" lang="en-US" altLang="zh-CN" dirty="0" smtClean="0"/>
                <a:t>15</a:t>
              </a:r>
              <a:endParaRPr kumimoji="1" lang="zh-CN" altLang="en-US" dirty="0"/>
            </a:p>
          </p:txBody>
        </p:sp>
        <p:sp>
          <p:nvSpPr>
            <p:cNvPr id="49" name="文本框 48"/>
            <p:cNvSpPr txBox="1"/>
            <p:nvPr/>
          </p:nvSpPr>
          <p:spPr>
            <a:xfrm>
              <a:off x="5796136" y="2987660"/>
              <a:ext cx="301686" cy="369332"/>
            </a:xfrm>
            <a:prstGeom prst="rect">
              <a:avLst/>
            </a:prstGeom>
            <a:noFill/>
          </p:spPr>
          <p:txBody>
            <a:bodyPr wrap="none" rtlCol="0">
              <a:spAutoFit/>
            </a:bodyPr>
            <a:lstStyle/>
            <a:p>
              <a:r>
                <a:rPr kumimoji="1" lang="en-US" altLang="zh-CN" dirty="0" smtClean="0"/>
                <a:t>7</a:t>
              </a:r>
              <a:endParaRPr kumimoji="1" lang="zh-CN" altLang="en-US" dirty="0"/>
            </a:p>
          </p:txBody>
        </p:sp>
        <p:sp>
          <p:nvSpPr>
            <p:cNvPr id="50" name="文本框 49"/>
            <p:cNvSpPr txBox="1"/>
            <p:nvPr/>
          </p:nvSpPr>
          <p:spPr>
            <a:xfrm>
              <a:off x="5062402" y="3275692"/>
              <a:ext cx="301686" cy="369332"/>
            </a:xfrm>
            <a:prstGeom prst="rect">
              <a:avLst/>
            </a:prstGeom>
            <a:noFill/>
          </p:spPr>
          <p:txBody>
            <a:bodyPr wrap="none" rtlCol="0">
              <a:spAutoFit/>
            </a:bodyPr>
            <a:lstStyle/>
            <a:p>
              <a:r>
                <a:rPr kumimoji="1" lang="en-US" altLang="zh-CN" dirty="0" smtClean="0"/>
                <a:t>2</a:t>
              </a:r>
              <a:endParaRPr kumimoji="1" lang="zh-CN" altLang="en-US" dirty="0"/>
            </a:p>
          </p:txBody>
        </p:sp>
        <p:sp>
          <p:nvSpPr>
            <p:cNvPr id="51" name="文本框 50"/>
            <p:cNvSpPr txBox="1"/>
            <p:nvPr/>
          </p:nvSpPr>
          <p:spPr>
            <a:xfrm>
              <a:off x="4427984" y="3717032"/>
              <a:ext cx="301686" cy="369332"/>
            </a:xfrm>
            <a:prstGeom prst="rect">
              <a:avLst/>
            </a:prstGeom>
            <a:noFill/>
          </p:spPr>
          <p:txBody>
            <a:bodyPr wrap="none" rtlCol="0">
              <a:spAutoFit/>
            </a:bodyPr>
            <a:lstStyle/>
            <a:p>
              <a:r>
                <a:rPr kumimoji="1" lang="en-US" altLang="zh-CN" dirty="0" smtClean="0"/>
                <a:t>9</a:t>
              </a:r>
              <a:endParaRPr kumimoji="1" lang="zh-CN" altLang="en-US" dirty="0"/>
            </a:p>
          </p:txBody>
        </p:sp>
        <p:sp>
          <p:nvSpPr>
            <p:cNvPr id="52" name="文本框 51"/>
            <p:cNvSpPr txBox="1"/>
            <p:nvPr/>
          </p:nvSpPr>
          <p:spPr>
            <a:xfrm>
              <a:off x="3851920" y="3491716"/>
              <a:ext cx="301686" cy="369332"/>
            </a:xfrm>
            <a:prstGeom prst="rect">
              <a:avLst/>
            </a:prstGeom>
            <a:noFill/>
          </p:spPr>
          <p:txBody>
            <a:bodyPr wrap="none" rtlCol="0">
              <a:spAutoFit/>
            </a:bodyPr>
            <a:lstStyle/>
            <a:p>
              <a:r>
                <a:rPr kumimoji="1" lang="en-US" altLang="zh-CN" dirty="0" smtClean="0"/>
                <a:t>6</a:t>
              </a:r>
              <a:endParaRPr kumimoji="1" lang="zh-CN" altLang="en-US" dirty="0"/>
            </a:p>
          </p:txBody>
        </p:sp>
        <p:sp>
          <p:nvSpPr>
            <p:cNvPr id="53" name="文本框 52"/>
            <p:cNvSpPr txBox="1"/>
            <p:nvPr/>
          </p:nvSpPr>
          <p:spPr>
            <a:xfrm>
              <a:off x="2915816" y="2987660"/>
              <a:ext cx="418704" cy="369332"/>
            </a:xfrm>
            <a:prstGeom prst="rect">
              <a:avLst/>
            </a:prstGeom>
            <a:noFill/>
          </p:spPr>
          <p:txBody>
            <a:bodyPr wrap="none" rtlCol="0">
              <a:spAutoFit/>
            </a:bodyPr>
            <a:lstStyle/>
            <a:p>
              <a:r>
                <a:rPr kumimoji="1" lang="en-US" altLang="zh-CN" dirty="0" smtClean="0"/>
                <a:t>10</a:t>
              </a:r>
              <a:endParaRPr kumimoji="1" lang="zh-CN" altLang="en-US" dirty="0"/>
            </a:p>
          </p:txBody>
        </p:sp>
        <p:sp>
          <p:nvSpPr>
            <p:cNvPr id="54" name="文本框 53"/>
            <p:cNvSpPr txBox="1"/>
            <p:nvPr/>
          </p:nvSpPr>
          <p:spPr>
            <a:xfrm>
              <a:off x="3694250" y="2699628"/>
              <a:ext cx="418704" cy="369332"/>
            </a:xfrm>
            <a:prstGeom prst="rect">
              <a:avLst/>
            </a:prstGeom>
            <a:noFill/>
          </p:spPr>
          <p:txBody>
            <a:bodyPr wrap="none" rtlCol="0">
              <a:spAutoFit/>
            </a:bodyPr>
            <a:lstStyle/>
            <a:p>
              <a:r>
                <a:rPr kumimoji="1" lang="en-US" altLang="zh-CN" dirty="0" smtClean="0"/>
                <a:t>12</a:t>
              </a:r>
              <a:endParaRPr kumimoji="1" lang="zh-CN" altLang="en-US" dirty="0"/>
            </a:p>
          </p:txBody>
        </p:sp>
        <p:sp>
          <p:nvSpPr>
            <p:cNvPr id="55" name="文本框 54"/>
            <p:cNvSpPr txBox="1"/>
            <p:nvPr/>
          </p:nvSpPr>
          <p:spPr>
            <a:xfrm>
              <a:off x="4427984" y="1988840"/>
              <a:ext cx="301686" cy="369332"/>
            </a:xfrm>
            <a:prstGeom prst="rect">
              <a:avLst/>
            </a:prstGeom>
            <a:noFill/>
          </p:spPr>
          <p:txBody>
            <a:bodyPr wrap="none" rtlCol="0">
              <a:spAutoFit/>
            </a:bodyPr>
            <a:lstStyle/>
            <a:p>
              <a:r>
                <a:rPr kumimoji="1" lang="en-US" altLang="zh-CN" dirty="0" smtClean="0"/>
                <a:t>3</a:t>
              </a:r>
              <a:endParaRPr kumimoji="1" lang="zh-CN" altLang="en-US" dirty="0"/>
            </a:p>
          </p:txBody>
        </p:sp>
      </p:grpSp>
      <p:sp>
        <p:nvSpPr>
          <p:cNvPr id="56" name="文本框 55"/>
          <p:cNvSpPr txBox="1"/>
          <p:nvPr/>
        </p:nvSpPr>
        <p:spPr>
          <a:xfrm>
            <a:off x="119330" y="4304222"/>
            <a:ext cx="1681580" cy="497957"/>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dirty="0" smtClean="0">
                <a:latin typeface="Microsoft YaHei" charset="-122"/>
                <a:ea typeface="Microsoft YaHei" charset="-122"/>
                <a:cs typeface="Microsoft YaHei" charset="-122"/>
              </a:rPr>
              <a:t>第</a:t>
            </a:r>
            <a:r>
              <a:rPr lang="en-US" altLang="zh-CN" sz="2400" dirty="0" smtClean="0">
                <a:latin typeface="Microsoft YaHei" charset="-122"/>
                <a:ea typeface="Microsoft YaHei" charset="-122"/>
                <a:cs typeface="Microsoft YaHei" charset="-122"/>
              </a:rPr>
              <a:t>6</a:t>
            </a:r>
            <a:r>
              <a:rPr lang="zh-CN" altLang="en-US" sz="2400" dirty="0" smtClean="0">
                <a:latin typeface="Microsoft YaHei" charset="-122"/>
                <a:ea typeface="Microsoft YaHei" charset="-122"/>
                <a:cs typeface="Microsoft YaHei" charset="-122"/>
              </a:rPr>
              <a:t>次</a:t>
            </a:r>
            <a:endParaRPr lang="zh-CN" altLang="en-US" sz="2400" dirty="0">
              <a:latin typeface="Microsoft YaHei" charset="-122"/>
              <a:ea typeface="Microsoft YaHei" charset="-122"/>
              <a:cs typeface="Microsoft YaHei" charset="-122"/>
            </a:endParaRPr>
          </a:p>
        </p:txBody>
      </p:sp>
      <p:sp>
        <p:nvSpPr>
          <p:cNvPr id="87" name="同心圆 86"/>
          <p:cNvSpPr/>
          <p:nvPr/>
        </p:nvSpPr>
        <p:spPr>
          <a:xfrm>
            <a:off x="5920727" y="99522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mtClean="0">
                <a:solidFill>
                  <a:schemeClr val="tx1"/>
                </a:solidFill>
              </a:rPr>
              <a:t>0</a:t>
            </a:r>
            <a:endParaRPr kumimoji="1" lang="zh-CN" altLang="en-US" dirty="0">
              <a:solidFill>
                <a:schemeClr val="tx1"/>
              </a:solidFill>
            </a:endParaRPr>
          </a:p>
        </p:txBody>
      </p:sp>
      <p:sp>
        <p:nvSpPr>
          <p:cNvPr id="89" name="同心圆 88"/>
          <p:cNvSpPr/>
          <p:nvPr/>
        </p:nvSpPr>
        <p:spPr>
          <a:xfrm>
            <a:off x="4644008" y="18593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1</a:t>
            </a:r>
            <a:endParaRPr kumimoji="1" lang="zh-CN" altLang="en-US" dirty="0">
              <a:solidFill>
                <a:schemeClr val="tx1"/>
              </a:solidFill>
            </a:endParaRPr>
          </a:p>
        </p:txBody>
      </p:sp>
      <p:sp>
        <p:nvSpPr>
          <p:cNvPr id="90" name="同心圆 89"/>
          <p:cNvSpPr/>
          <p:nvPr/>
        </p:nvSpPr>
        <p:spPr>
          <a:xfrm>
            <a:off x="8460432" y="272446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6</a:t>
            </a:r>
            <a:endParaRPr kumimoji="1" lang="zh-CN" altLang="en-US" dirty="0">
              <a:solidFill>
                <a:schemeClr val="tx1"/>
              </a:solidFill>
            </a:endParaRPr>
          </a:p>
        </p:txBody>
      </p:sp>
      <p:sp>
        <p:nvSpPr>
          <p:cNvPr id="91" name="同心圆 90"/>
          <p:cNvSpPr/>
          <p:nvPr/>
        </p:nvSpPr>
        <p:spPr>
          <a:xfrm>
            <a:off x="7197446" y="18593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3</a:t>
            </a:r>
            <a:endParaRPr kumimoji="1" lang="zh-CN" altLang="en-US" dirty="0">
              <a:solidFill>
                <a:schemeClr val="tx1"/>
              </a:solidFill>
            </a:endParaRPr>
          </a:p>
        </p:txBody>
      </p:sp>
      <p:sp>
        <p:nvSpPr>
          <p:cNvPr id="92" name="同心圆 91"/>
          <p:cNvSpPr/>
          <p:nvPr/>
        </p:nvSpPr>
        <p:spPr>
          <a:xfrm>
            <a:off x="5920727" y="272446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2</a:t>
            </a:r>
            <a:endParaRPr kumimoji="1" lang="zh-CN" altLang="en-US" dirty="0">
              <a:solidFill>
                <a:schemeClr val="tx1"/>
              </a:solidFill>
            </a:endParaRPr>
          </a:p>
        </p:txBody>
      </p:sp>
      <p:sp>
        <p:nvSpPr>
          <p:cNvPr id="93" name="同心圆 92"/>
          <p:cNvSpPr/>
          <p:nvPr/>
        </p:nvSpPr>
        <p:spPr>
          <a:xfrm>
            <a:off x="4644008" y="36353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4</a:t>
            </a:r>
            <a:endParaRPr kumimoji="1" lang="zh-CN" altLang="en-US" dirty="0">
              <a:solidFill>
                <a:schemeClr val="tx1"/>
              </a:solidFill>
            </a:endParaRPr>
          </a:p>
        </p:txBody>
      </p:sp>
      <p:sp>
        <p:nvSpPr>
          <p:cNvPr id="94" name="同心圆 93"/>
          <p:cNvSpPr/>
          <p:nvPr/>
        </p:nvSpPr>
        <p:spPr>
          <a:xfrm>
            <a:off x="7197446" y="36353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5</a:t>
            </a:r>
            <a:endParaRPr kumimoji="1" lang="zh-CN" altLang="en-US" dirty="0">
              <a:solidFill>
                <a:schemeClr val="tx1"/>
              </a:solidFill>
            </a:endParaRPr>
          </a:p>
        </p:txBody>
      </p:sp>
      <p:cxnSp>
        <p:nvCxnSpPr>
          <p:cNvPr id="95" name="直线箭头连接符 94"/>
          <p:cNvCxnSpPr>
            <a:endCxn id="92" idx="5"/>
          </p:cNvCxnSpPr>
          <p:nvPr/>
        </p:nvCxnSpPr>
        <p:spPr>
          <a:xfrm flipH="1" flipV="1">
            <a:off x="6289503" y="1364000"/>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5" name="文本框 104"/>
          <p:cNvSpPr txBox="1"/>
          <p:nvPr/>
        </p:nvSpPr>
        <p:spPr>
          <a:xfrm>
            <a:off x="6718586" y="1355264"/>
            <a:ext cx="301686" cy="369332"/>
          </a:xfrm>
          <a:prstGeom prst="rect">
            <a:avLst/>
          </a:prstGeom>
          <a:noFill/>
        </p:spPr>
        <p:txBody>
          <a:bodyPr wrap="none" rtlCol="0">
            <a:spAutoFit/>
          </a:bodyPr>
          <a:lstStyle/>
          <a:p>
            <a:r>
              <a:rPr kumimoji="1" lang="en-US" altLang="zh-CN" dirty="0"/>
              <a:t>5</a:t>
            </a:r>
            <a:endParaRPr kumimoji="1" lang="zh-CN" altLang="en-US" dirty="0"/>
          </a:p>
        </p:txBody>
      </p:sp>
      <p:graphicFrame>
        <p:nvGraphicFramePr>
          <p:cNvPr id="114" name="表格 113"/>
          <p:cNvGraphicFramePr>
            <a:graphicFrameLocks noGrp="1"/>
          </p:cNvGraphicFramePr>
          <p:nvPr>
            <p:extLst>
              <p:ext uri="{D42A27DB-BD31-4B8C-83A1-F6EECF244321}">
                <p14:modId xmlns:p14="http://schemas.microsoft.com/office/powerpoint/2010/main" val="507890271"/>
              </p:ext>
            </p:extLst>
          </p:nvPr>
        </p:nvGraphicFramePr>
        <p:xfrm>
          <a:off x="388424" y="5045154"/>
          <a:ext cx="8349695" cy="1188720"/>
        </p:xfrm>
        <a:graphic>
          <a:graphicData uri="http://schemas.openxmlformats.org/drawingml/2006/table">
            <a:tbl>
              <a:tblPr firstRow="1" bandRow="1">
                <a:tableStyleId>{5C22544A-7EE6-4342-B048-85BDC9FD1C3A}</a:tableStyleId>
              </a:tblPr>
              <a:tblGrid>
                <a:gridCol w="943216"/>
                <a:gridCol w="7406479"/>
              </a:tblGrid>
              <a:tr h="370840">
                <a:tc>
                  <a:txBody>
                    <a:bodyPr/>
                    <a:lstStyle/>
                    <a:p>
                      <a:pPr algn="r"/>
                      <a:r>
                        <a:rPr lang="en-US" altLang="zh-CN" sz="2000" b="0" dirty="0" smtClean="0">
                          <a:solidFill>
                            <a:schemeClr val="tx1"/>
                          </a:solidFill>
                          <a:latin typeface="Microsoft YaHei" charset="-122"/>
                          <a:ea typeface="Microsoft YaHei" charset="-122"/>
                          <a:cs typeface="Microsoft YaHei" charset="-122"/>
                        </a:rPr>
                        <a:t>U</a:t>
                      </a:r>
                      <a:r>
                        <a:rPr lang="zh-CN" altLang="en-US" sz="2000" b="0" dirty="0" smtClean="0">
                          <a:solidFill>
                            <a:schemeClr val="tx1"/>
                          </a:solidFill>
                          <a:latin typeface="Microsoft YaHei" charset="-122"/>
                          <a:ea typeface="Microsoft YaHei" charset="-122"/>
                          <a:cs typeface="Microsoft YaHei" charset="-122"/>
                        </a:rPr>
                        <a:t>  </a:t>
                      </a:r>
                      <a:r>
                        <a:rPr lang="en-US" altLang="zh-CN" sz="2000" b="0" dirty="0" smtClean="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smtClean="0">
                          <a:solidFill>
                            <a:schemeClr val="tx1"/>
                          </a:solidFill>
                          <a:latin typeface="Microsoft YaHei" charset="-122"/>
                          <a:ea typeface="Microsoft YaHei" charset="-122"/>
                          <a:cs typeface="Microsoft YaHei" charset="-122"/>
                        </a:rPr>
                        <a:t>{0,3,1,5,2,4,6}</a:t>
                      </a:r>
                      <a:endParaRPr lang="zh-CN" altLang="en-US" sz="2000" b="0" dirty="0">
                        <a:solidFill>
                          <a:schemeClr val="tx1"/>
                        </a:solidFill>
                        <a:latin typeface="Microsoft YaHei" charset="-122"/>
                        <a:ea typeface="Microsoft YaHei" charset="-122"/>
                        <a:cs typeface="Microsoft YaHei" charset="-122"/>
                      </a:endParaRPr>
                    </a:p>
                  </a:txBody>
                  <a:tcPr>
                    <a:noFill/>
                  </a:tcPr>
                </a:tc>
              </a:tr>
              <a:tr h="370840">
                <a:tc>
                  <a:txBody>
                    <a:bodyPr/>
                    <a:lstStyle/>
                    <a:p>
                      <a:pPr algn="r"/>
                      <a:r>
                        <a:rPr lang="en-US" altLang="zh-CN" sz="2000" b="0" dirty="0" smtClean="0">
                          <a:solidFill>
                            <a:schemeClr val="tx1"/>
                          </a:solidFill>
                          <a:latin typeface="Microsoft YaHei" charset="-122"/>
                          <a:ea typeface="Microsoft YaHei" charset="-122"/>
                          <a:cs typeface="Microsoft YaHei" charset="-122"/>
                        </a:rPr>
                        <a:t>TE</a:t>
                      </a:r>
                      <a:r>
                        <a:rPr lang="zh-CN" altLang="en-US" sz="2000" b="0" dirty="0" smtClean="0">
                          <a:solidFill>
                            <a:schemeClr val="tx1"/>
                          </a:solidFill>
                          <a:latin typeface="Microsoft YaHei" charset="-122"/>
                          <a:ea typeface="Microsoft YaHei" charset="-122"/>
                          <a:cs typeface="Microsoft YaHei" charset="-122"/>
                        </a:rPr>
                        <a:t> </a:t>
                      </a:r>
                      <a:r>
                        <a:rPr lang="en-US" altLang="zh-CN" sz="2000" b="0" dirty="0" smtClean="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smtClean="0">
                          <a:solidFill>
                            <a:schemeClr val="tx1"/>
                          </a:solidFill>
                          <a:latin typeface="Microsoft YaHei" charset="-122"/>
                          <a:ea typeface="Microsoft YaHei" charset="-122"/>
                          <a:cs typeface="Microsoft YaHei" charset="-122"/>
                        </a:rPr>
                        <a:t>{(0,3)5,(3,1)3,(3,5)7,(5,2)2,(2,4)6,(3,6)15}</a:t>
                      </a:r>
                      <a:endParaRPr lang="zh-CN" altLang="en-US" sz="2000" b="0" dirty="0">
                        <a:solidFill>
                          <a:schemeClr val="tx1"/>
                        </a:solidFill>
                        <a:latin typeface="Microsoft YaHei" charset="-122"/>
                        <a:ea typeface="Microsoft YaHei" charset="-122"/>
                        <a:cs typeface="Microsoft YaHei" charset="-122"/>
                      </a:endParaRPr>
                    </a:p>
                  </a:txBody>
                  <a:tcPr>
                    <a:noFill/>
                  </a:tcPr>
                </a:tc>
              </a:tr>
              <a:tr h="370840">
                <a:tc>
                  <a:txBody>
                    <a:bodyPr/>
                    <a:lstStyle/>
                    <a:p>
                      <a:pPr algn="r"/>
                      <a:r>
                        <a:rPr lang="en-US" altLang="zh-CN" sz="2000" b="0" dirty="0" smtClean="0">
                          <a:solidFill>
                            <a:schemeClr val="tx1"/>
                          </a:solidFill>
                          <a:latin typeface="Microsoft YaHei" charset="-122"/>
                          <a:ea typeface="Microsoft YaHei" charset="-122"/>
                          <a:cs typeface="Microsoft YaHei" charset="-122"/>
                        </a:rPr>
                        <a:t>LW=</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smtClean="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r>
            </a:tbl>
          </a:graphicData>
        </a:graphic>
      </p:graphicFrame>
      <p:cxnSp>
        <p:nvCxnSpPr>
          <p:cNvPr id="58" name="直线箭头连接符 57"/>
          <p:cNvCxnSpPr/>
          <p:nvPr/>
        </p:nvCxnSpPr>
        <p:spPr>
          <a:xfrm>
            <a:off x="7554962" y="2228096"/>
            <a:ext cx="957482" cy="559640"/>
          </a:xfrm>
          <a:prstGeom prst="straightConnector1">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59" name="直线箭头连接符 58"/>
          <p:cNvCxnSpPr/>
          <p:nvPr/>
        </p:nvCxnSpPr>
        <p:spPr>
          <a:xfrm>
            <a:off x="7402210" y="2291368"/>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线箭头连接符 59"/>
          <p:cNvCxnSpPr/>
          <p:nvPr/>
        </p:nvCxnSpPr>
        <p:spPr>
          <a:xfrm>
            <a:off x="5064796" y="2075344"/>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8087959" y="2267364"/>
            <a:ext cx="418704" cy="369332"/>
          </a:xfrm>
          <a:prstGeom prst="rect">
            <a:avLst/>
          </a:prstGeom>
          <a:noFill/>
        </p:spPr>
        <p:txBody>
          <a:bodyPr wrap="none" rtlCol="0">
            <a:spAutoFit/>
          </a:bodyPr>
          <a:lstStyle/>
          <a:p>
            <a:r>
              <a:rPr kumimoji="1" lang="en-US" altLang="zh-CN" dirty="0" smtClean="0"/>
              <a:t>15</a:t>
            </a:r>
            <a:endParaRPr kumimoji="1" lang="zh-CN" altLang="en-US" dirty="0"/>
          </a:p>
        </p:txBody>
      </p:sp>
      <p:sp>
        <p:nvSpPr>
          <p:cNvPr id="62" name="文本框 61"/>
          <p:cNvSpPr txBox="1"/>
          <p:nvPr/>
        </p:nvSpPr>
        <p:spPr>
          <a:xfrm>
            <a:off x="7381533" y="2762128"/>
            <a:ext cx="301686" cy="369332"/>
          </a:xfrm>
          <a:prstGeom prst="rect">
            <a:avLst/>
          </a:prstGeom>
          <a:noFill/>
        </p:spPr>
        <p:txBody>
          <a:bodyPr wrap="none" rtlCol="0">
            <a:spAutoFit/>
          </a:bodyPr>
          <a:lstStyle/>
          <a:p>
            <a:r>
              <a:rPr kumimoji="1" lang="en-US" altLang="zh-CN" dirty="0" smtClean="0"/>
              <a:t>7</a:t>
            </a:r>
            <a:endParaRPr kumimoji="1" lang="zh-CN" altLang="en-US" dirty="0"/>
          </a:p>
        </p:txBody>
      </p:sp>
      <p:sp>
        <p:nvSpPr>
          <p:cNvPr id="63" name="文本框 62"/>
          <p:cNvSpPr txBox="1"/>
          <p:nvPr/>
        </p:nvSpPr>
        <p:spPr>
          <a:xfrm>
            <a:off x="6013381" y="1763308"/>
            <a:ext cx="301686" cy="369332"/>
          </a:xfrm>
          <a:prstGeom prst="rect">
            <a:avLst/>
          </a:prstGeom>
          <a:noFill/>
        </p:spPr>
        <p:txBody>
          <a:bodyPr wrap="none" rtlCol="0">
            <a:spAutoFit/>
          </a:bodyPr>
          <a:lstStyle/>
          <a:p>
            <a:r>
              <a:rPr kumimoji="1" lang="en-US" altLang="zh-CN" dirty="0" smtClean="0"/>
              <a:t>3</a:t>
            </a:r>
            <a:endParaRPr kumimoji="1" lang="zh-CN" altLang="en-US" dirty="0"/>
          </a:p>
        </p:txBody>
      </p:sp>
      <p:cxnSp>
        <p:nvCxnSpPr>
          <p:cNvPr id="69" name="直线箭头连接符 68"/>
          <p:cNvCxnSpPr/>
          <p:nvPr/>
        </p:nvCxnSpPr>
        <p:spPr>
          <a:xfrm flipH="1" flipV="1">
            <a:off x="6299867" y="3068595"/>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文本框 69"/>
          <p:cNvSpPr txBox="1"/>
          <p:nvPr/>
        </p:nvSpPr>
        <p:spPr>
          <a:xfrm>
            <a:off x="6656942" y="3049519"/>
            <a:ext cx="301686" cy="369332"/>
          </a:xfrm>
          <a:prstGeom prst="rect">
            <a:avLst/>
          </a:prstGeom>
          <a:noFill/>
        </p:spPr>
        <p:txBody>
          <a:bodyPr wrap="none" rtlCol="0">
            <a:spAutoFit/>
          </a:bodyPr>
          <a:lstStyle/>
          <a:p>
            <a:r>
              <a:rPr kumimoji="1" lang="en-US" altLang="zh-CN" dirty="0" smtClean="0"/>
              <a:t>2</a:t>
            </a:r>
            <a:endParaRPr kumimoji="1" lang="zh-CN" altLang="en-US" dirty="0"/>
          </a:p>
        </p:txBody>
      </p:sp>
      <p:cxnSp>
        <p:nvCxnSpPr>
          <p:cNvPr id="64" name="直线箭头连接符 63"/>
          <p:cNvCxnSpPr/>
          <p:nvPr/>
        </p:nvCxnSpPr>
        <p:spPr>
          <a:xfrm flipH="1">
            <a:off x="4987781" y="3057129"/>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5411093" y="3254077"/>
            <a:ext cx="301686" cy="369332"/>
          </a:xfrm>
          <a:prstGeom prst="rect">
            <a:avLst/>
          </a:prstGeom>
          <a:noFill/>
        </p:spPr>
        <p:txBody>
          <a:bodyPr wrap="none" rtlCol="0">
            <a:spAutoFit/>
          </a:bodyPr>
          <a:lstStyle/>
          <a:p>
            <a:r>
              <a:rPr kumimoji="1" lang="en-US" altLang="zh-CN" dirty="0" smtClean="0"/>
              <a:t>6</a:t>
            </a:r>
            <a:endParaRPr kumimoji="1" lang="zh-CN" altLang="en-US" dirty="0"/>
          </a:p>
        </p:txBody>
      </p:sp>
    </p:spTree>
    <p:extLst>
      <p:ext uri="{BB962C8B-B14F-4D97-AF65-F5344CB8AC3E}">
        <p14:creationId xmlns:p14="http://schemas.microsoft.com/office/powerpoint/2010/main" val="1326440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a:t>
            </a:r>
            <a:r>
              <a:rPr kumimoji="1" lang="zh-CN" altLang="en-US" dirty="0"/>
              <a:t> 普里姆</a:t>
            </a:r>
            <a:r>
              <a:rPr kumimoji="1" lang="en-US" altLang="zh-CN" dirty="0"/>
              <a:t>(Prim)</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smtClean="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pic>
        <p:nvPicPr>
          <p:cNvPr id="3" name="图片 2"/>
          <p:cNvPicPr>
            <a:picLocks noChangeAspect="1"/>
          </p:cNvPicPr>
          <p:nvPr/>
        </p:nvPicPr>
        <p:blipFill>
          <a:blip r:embed="rId2"/>
          <a:stretch>
            <a:fillRect/>
          </a:stretch>
        </p:blipFill>
        <p:spPr>
          <a:xfrm>
            <a:off x="1663276" y="980728"/>
            <a:ext cx="5778598" cy="57031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1080112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3</a:t>
            </a:r>
            <a:r>
              <a:rPr kumimoji="1" lang="zh-CN" altLang="en-US" dirty="0" smtClean="0"/>
              <a:t> 克鲁斯卡尔</a:t>
            </a:r>
            <a:r>
              <a:rPr kumimoji="1" lang="en-US" altLang="zh-CN" dirty="0" smtClean="0"/>
              <a:t>(</a:t>
            </a:r>
            <a:r>
              <a:rPr kumimoji="1" lang="en-US" altLang="zh-CN" dirty="0" err="1" smtClean="0"/>
              <a:t>Kruskal</a:t>
            </a:r>
            <a:r>
              <a:rPr kumimoji="1" lang="en-US" altLang="zh-CN" dirty="0" smtClean="0"/>
              <a:t>)</a:t>
            </a:r>
            <a:r>
              <a:rPr kumimoji="1" lang="zh-CN" altLang="en-US" dirty="0" smtClean="0"/>
              <a:t>算法</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11" name="组 10"/>
          <p:cNvGrpSpPr/>
          <p:nvPr/>
        </p:nvGrpSpPr>
        <p:grpSpPr>
          <a:xfrm>
            <a:off x="168893" y="1052737"/>
            <a:ext cx="8723587" cy="5328591"/>
            <a:chOff x="168893" y="1268760"/>
            <a:chExt cx="8723587" cy="4305773"/>
          </a:xfrm>
          <a:gradFill>
            <a:gsLst>
              <a:gs pos="0">
                <a:schemeClr val="bg1"/>
              </a:gs>
              <a:gs pos="98000">
                <a:srgbClr val="02BAF8"/>
              </a:gs>
            </a:gsLst>
            <a:lin ang="9600000" scaled="0"/>
          </a:gradFill>
        </p:grpSpPr>
        <p:sp>
          <p:nvSpPr>
            <p:cNvPr id="13" name="任意多边形: 形状 8"/>
            <p:cNvSpPr/>
            <p:nvPr/>
          </p:nvSpPr>
          <p:spPr>
            <a:xfrm flipH="1">
              <a:off x="168893" y="1268760"/>
              <a:ext cx="6491338" cy="482135"/>
            </a:xfrm>
            <a:custGeom>
              <a:avLst/>
              <a:gdLst>
                <a:gd name="connsiteX0" fmla="*/ 708661 w 7696200"/>
                <a:gd name="connsiteY0" fmla="*/ 0 h 787400"/>
                <a:gd name="connsiteX1" fmla="*/ 7696200 w 7696200"/>
                <a:gd name="connsiteY1" fmla="*/ 0 h 787400"/>
                <a:gd name="connsiteX2" fmla="*/ 7696200 w 7696200"/>
                <a:gd name="connsiteY2" fmla="*/ 787400 h 787400"/>
                <a:gd name="connsiteX3" fmla="*/ 0 w 7696200"/>
                <a:gd name="connsiteY3" fmla="*/ 787400 h 787400"/>
              </a:gdLst>
              <a:ahLst/>
              <a:cxnLst>
                <a:cxn ang="0">
                  <a:pos x="connsiteX0" y="connsiteY0"/>
                </a:cxn>
                <a:cxn ang="0">
                  <a:pos x="connsiteX1" y="connsiteY1"/>
                </a:cxn>
                <a:cxn ang="0">
                  <a:pos x="connsiteX2" y="connsiteY2"/>
                </a:cxn>
                <a:cxn ang="0">
                  <a:pos x="connsiteX3" y="connsiteY3"/>
                </a:cxn>
              </a:cxnLst>
              <a:rect l="l" t="t" r="r" b="b"/>
              <a:pathLst>
                <a:path w="7696200" h="787400">
                  <a:moveTo>
                    <a:pt x="708661" y="0"/>
                  </a:moveTo>
                  <a:lnTo>
                    <a:pt x="7696200" y="0"/>
                  </a:lnTo>
                  <a:lnTo>
                    <a:pt x="7696200" y="787400"/>
                  </a:lnTo>
                  <a:lnTo>
                    <a:pt x="0" y="7874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latin typeface="Microsoft YaHei" charset="-122"/>
                  <a:ea typeface="Microsoft YaHei" charset="-122"/>
                  <a:cs typeface="Microsoft YaHei" charset="-122"/>
                </a:rPr>
                <a:t>  </a:t>
              </a:r>
              <a:r>
                <a:rPr lang="zh-CN" altLang="en-US" sz="2400" smtClean="0">
                  <a:latin typeface="Microsoft YaHei" charset="-122"/>
                  <a:ea typeface="Microsoft YaHei" charset="-122"/>
                  <a:cs typeface="Microsoft YaHei" charset="-122"/>
                </a:rPr>
                <a:t>算法：克鲁斯卡尔算法</a:t>
              </a:r>
              <a:r>
                <a:rPr lang="zh-CN" altLang="en-US" sz="2400" dirty="0" smtClean="0">
                  <a:latin typeface="Microsoft YaHei" charset="-122"/>
                  <a:ea typeface="Microsoft YaHei" charset="-122"/>
                  <a:cs typeface="Microsoft YaHei" charset="-122"/>
                </a:rPr>
                <a:t>求图的最小生成树</a:t>
              </a:r>
              <a:endParaRPr lang="zh-CN" altLang="en-US" sz="2400" dirty="0">
                <a:latin typeface="Microsoft YaHei" charset="-122"/>
                <a:ea typeface="Microsoft YaHei" charset="-122"/>
                <a:cs typeface="Microsoft YaHei" charset="-122"/>
              </a:endParaRPr>
            </a:p>
          </p:txBody>
        </p:sp>
        <p:sp>
          <p:nvSpPr>
            <p:cNvPr id="14" name="框架 13"/>
            <p:cNvSpPr/>
            <p:nvPr/>
          </p:nvSpPr>
          <p:spPr>
            <a:xfrm>
              <a:off x="179512" y="1748481"/>
              <a:ext cx="8712968" cy="3826052"/>
            </a:xfrm>
            <a:prstGeom prst="frame">
              <a:avLst>
                <a:gd name="adj1" fmla="val 0"/>
              </a:avLst>
            </a:prstGeom>
            <a:grpFill/>
            <a:ln>
              <a:solidFill>
                <a:srgbClr val="02BAF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a:solidFill>
                    <a:schemeClr val="tx1"/>
                  </a:solidFill>
                  <a:latin typeface="Microsoft YaHei" charset="-122"/>
                  <a:ea typeface="Microsoft YaHei" charset="-122"/>
                  <a:cs typeface="Microsoft YaHei" charset="-122"/>
                </a:rPr>
                <a:t> 假设</a:t>
              </a:r>
              <a:r>
                <a:rPr kumimoji="1" lang="en-US" altLang="zh-CN" sz="2400" dirty="0">
                  <a:solidFill>
                    <a:schemeClr val="tx1"/>
                  </a:solidFill>
                  <a:latin typeface="Microsoft YaHei" charset="-122"/>
                  <a:ea typeface="Microsoft YaHei" charset="-122"/>
                  <a:cs typeface="Microsoft YaHei" charset="-122"/>
                </a:rPr>
                <a:t>G=(V,E)</a:t>
              </a:r>
              <a:r>
                <a:rPr kumimoji="1" lang="zh-CN" altLang="en-US" sz="2400" dirty="0">
                  <a:solidFill>
                    <a:schemeClr val="tx1"/>
                  </a:solidFill>
                  <a:latin typeface="Microsoft YaHei" charset="-122"/>
                  <a:ea typeface="Microsoft YaHei" charset="-122"/>
                  <a:cs typeface="Microsoft YaHei" charset="-122"/>
                </a:rPr>
                <a:t>是一个具有</a:t>
              </a:r>
              <a:r>
                <a:rPr kumimoji="1" lang="en-US" altLang="zh-CN" sz="2400" dirty="0">
                  <a:solidFill>
                    <a:schemeClr val="tx1"/>
                  </a:solidFill>
                  <a:latin typeface="Microsoft YaHei" charset="-122"/>
                  <a:ea typeface="Microsoft YaHei" charset="-122"/>
                  <a:cs typeface="Microsoft YaHei" charset="-122"/>
                </a:rPr>
                <a:t>n</a:t>
              </a:r>
              <a:r>
                <a:rPr kumimoji="1" lang="zh-CN" altLang="en-US" sz="2400" dirty="0">
                  <a:solidFill>
                    <a:schemeClr val="tx1"/>
                  </a:solidFill>
                  <a:latin typeface="Microsoft YaHei" charset="-122"/>
                  <a:ea typeface="Microsoft YaHei" charset="-122"/>
                  <a:cs typeface="Microsoft YaHei" charset="-122"/>
                </a:rPr>
                <a:t>个顶点的连通网，</a:t>
              </a:r>
              <a:r>
                <a:rPr kumimoji="1" lang="en-US" altLang="zh-CN" sz="2400" dirty="0">
                  <a:solidFill>
                    <a:schemeClr val="tx1"/>
                  </a:solidFill>
                  <a:latin typeface="Microsoft YaHei" charset="-122"/>
                  <a:ea typeface="Microsoft YaHei" charset="-122"/>
                  <a:cs typeface="Microsoft YaHei" charset="-122"/>
                </a:rPr>
                <a:t>T=(U,TE)</a:t>
              </a:r>
              <a:r>
                <a:rPr kumimoji="1" lang="zh-CN" altLang="en-US" sz="2400" dirty="0">
                  <a:solidFill>
                    <a:schemeClr val="tx1"/>
                  </a:solidFill>
                  <a:latin typeface="Microsoft YaHei" charset="-122"/>
                  <a:ea typeface="Microsoft YaHei" charset="-122"/>
                  <a:cs typeface="Microsoft YaHei" charset="-122"/>
                </a:rPr>
                <a:t>是</a:t>
              </a:r>
              <a:r>
                <a:rPr kumimoji="1" lang="en-US" altLang="zh-CN" sz="2400" dirty="0">
                  <a:solidFill>
                    <a:schemeClr val="tx1"/>
                  </a:solidFill>
                  <a:latin typeface="Microsoft YaHei" charset="-122"/>
                  <a:ea typeface="Microsoft YaHei" charset="-122"/>
                  <a:cs typeface="Microsoft YaHei" charset="-122"/>
                </a:rPr>
                <a:t>G</a:t>
              </a:r>
              <a:r>
                <a:rPr kumimoji="1" lang="zh-CN" altLang="en-US" sz="2400" dirty="0">
                  <a:solidFill>
                    <a:schemeClr val="tx1"/>
                  </a:solidFill>
                  <a:latin typeface="Microsoft YaHei" charset="-122"/>
                  <a:ea typeface="Microsoft YaHei" charset="-122"/>
                  <a:cs typeface="Microsoft YaHei" charset="-122"/>
                </a:rPr>
                <a:t>的最小生成树，其中</a:t>
              </a:r>
              <a:r>
                <a:rPr kumimoji="1" lang="en-US" altLang="zh-CN" sz="2400" dirty="0" smtClean="0">
                  <a:solidFill>
                    <a:schemeClr val="tx1"/>
                  </a:solidFill>
                  <a:latin typeface="Microsoft YaHei" charset="-122"/>
                  <a:ea typeface="Microsoft YaHei" charset="-122"/>
                  <a:cs typeface="Microsoft YaHei" charset="-122"/>
                </a:rPr>
                <a:t>U</a:t>
              </a:r>
              <a:r>
                <a:rPr kumimoji="1" lang="zh-CN" altLang="en-US" sz="2400" dirty="0" smtClean="0">
                  <a:solidFill>
                    <a:schemeClr val="tx1"/>
                  </a:solidFill>
                  <a:latin typeface="Microsoft YaHei" charset="-122"/>
                  <a:ea typeface="Microsoft YaHei" charset="-122"/>
                  <a:cs typeface="Microsoft YaHei" charset="-122"/>
                </a:rPr>
                <a:t>的初值为</a:t>
              </a:r>
              <a:r>
                <a:rPr kumimoji="1" lang="en-US" altLang="zh-CN" sz="2400" dirty="0" smtClean="0">
                  <a:solidFill>
                    <a:schemeClr val="tx1"/>
                  </a:solidFill>
                  <a:latin typeface="Microsoft YaHei" charset="-122"/>
                  <a:ea typeface="Microsoft YaHei" charset="-122"/>
                  <a:cs typeface="Microsoft YaHei" charset="-122"/>
                </a:rPr>
                <a:t>V</a:t>
              </a:r>
              <a:r>
                <a:rPr kumimoji="1" lang="zh-CN" altLang="en-US" sz="2400" dirty="0" smtClean="0">
                  <a:solidFill>
                    <a:schemeClr val="tx1"/>
                  </a:solidFill>
                  <a:latin typeface="Microsoft YaHei" charset="-122"/>
                  <a:ea typeface="Microsoft YaHei" charset="-122"/>
                  <a:cs typeface="Microsoft YaHei" charset="-122"/>
                </a:rPr>
                <a:t>，</a:t>
              </a:r>
              <a:r>
                <a:rPr kumimoji="1" lang="en-US" altLang="zh-CN" sz="2400" dirty="0" smtClean="0">
                  <a:solidFill>
                    <a:schemeClr val="tx1"/>
                  </a:solidFill>
                  <a:latin typeface="Microsoft YaHei" charset="-122"/>
                  <a:ea typeface="Microsoft YaHei" charset="-122"/>
                  <a:cs typeface="Microsoft YaHei" charset="-122"/>
                </a:rPr>
                <a:t>TE</a:t>
              </a:r>
              <a:r>
                <a:rPr kumimoji="1" lang="zh-CN" altLang="en-US" sz="2400" dirty="0" smtClean="0">
                  <a:solidFill>
                    <a:schemeClr val="tx1"/>
                  </a:solidFill>
                  <a:latin typeface="Microsoft YaHei" charset="-122"/>
                  <a:ea typeface="Microsoft YaHei" charset="-122"/>
                  <a:cs typeface="Microsoft YaHei" charset="-122"/>
                </a:rPr>
                <a:t>的初值为空：</a:t>
              </a:r>
              <a:endParaRPr kumimoji="1" lang="en-US" altLang="zh-CN" sz="2400" dirty="0" smtClean="0">
                <a:solidFill>
                  <a:schemeClr val="tx1"/>
                </a:solidFill>
                <a:latin typeface="Microsoft YaHei" charset="-122"/>
                <a:ea typeface="Microsoft YaHei" charset="-122"/>
                <a:cs typeface="Microsoft YaHei" charset="-122"/>
              </a:endParaRPr>
            </a:p>
            <a:p>
              <a:pPr>
                <a:lnSpc>
                  <a:spcPct val="150000"/>
                </a:lnSpc>
              </a:pPr>
              <a:r>
                <a:rPr kumimoji="1" lang="zh-CN" altLang="en-US" sz="2400" dirty="0">
                  <a:solidFill>
                    <a:schemeClr val="tx1"/>
                  </a:solidFill>
                  <a:latin typeface="Microsoft YaHei" charset="-122"/>
                  <a:ea typeface="Microsoft YaHei" charset="-122"/>
                  <a:cs typeface="Microsoft YaHei" charset="-122"/>
                </a:rPr>
                <a:t>（</a:t>
              </a:r>
              <a:r>
                <a:rPr kumimoji="1" lang="en-US" altLang="zh-CN" sz="2400" dirty="0">
                  <a:solidFill>
                    <a:schemeClr val="tx1"/>
                  </a:solidFill>
                  <a:latin typeface="Microsoft YaHei" charset="-122"/>
                  <a:ea typeface="Microsoft YaHei" charset="-122"/>
                  <a:cs typeface="Microsoft YaHei" charset="-122"/>
                </a:rPr>
                <a:t>1</a:t>
              </a:r>
              <a:r>
                <a:rPr kumimoji="1" lang="zh-CN" altLang="en-US" sz="2400" dirty="0" smtClean="0">
                  <a:solidFill>
                    <a:schemeClr val="tx1"/>
                  </a:solidFill>
                  <a:latin typeface="Microsoft YaHei" charset="-122"/>
                  <a:ea typeface="Microsoft YaHei" charset="-122"/>
                  <a:cs typeface="Microsoft YaHei" charset="-122"/>
                </a:rPr>
                <a:t>）把</a:t>
              </a:r>
              <a:r>
                <a:rPr kumimoji="1" lang="en-US" altLang="zh-CN" sz="2400" dirty="0" smtClean="0">
                  <a:solidFill>
                    <a:schemeClr val="tx1"/>
                  </a:solidFill>
                  <a:latin typeface="Microsoft YaHei" charset="-122"/>
                  <a:ea typeface="Microsoft YaHei" charset="-122"/>
                  <a:cs typeface="Microsoft YaHei" charset="-122"/>
                </a:rPr>
                <a:t>G</a:t>
              </a:r>
              <a:r>
                <a:rPr kumimoji="1" lang="zh-CN" altLang="en-US" sz="2400" dirty="0" smtClean="0">
                  <a:solidFill>
                    <a:schemeClr val="tx1"/>
                  </a:solidFill>
                  <a:latin typeface="Microsoft YaHei" charset="-122"/>
                  <a:ea typeface="Microsoft YaHei" charset="-122"/>
                  <a:cs typeface="Microsoft YaHei" charset="-122"/>
                </a:rPr>
                <a:t>中的边按权值从小到大排列；</a:t>
              </a:r>
              <a:endParaRPr kumimoji="1" lang="en-US" altLang="zh-CN" sz="2400" dirty="0" smtClean="0">
                <a:solidFill>
                  <a:schemeClr val="tx1"/>
                </a:solidFill>
                <a:latin typeface="Microsoft YaHei" charset="-122"/>
                <a:ea typeface="Microsoft YaHei" charset="-122"/>
                <a:cs typeface="Microsoft YaHei" charset="-122"/>
              </a:endParaRPr>
            </a:p>
            <a:p>
              <a:pPr>
                <a:lnSpc>
                  <a:spcPct val="150000"/>
                </a:lnSpc>
              </a:pPr>
              <a:r>
                <a:rPr kumimoji="1" lang="zh-CN" altLang="en-US" sz="2400" dirty="0" smtClean="0">
                  <a:solidFill>
                    <a:schemeClr val="tx1"/>
                  </a:solidFill>
                  <a:latin typeface="Microsoft YaHei" charset="-122"/>
                  <a:ea typeface="Microsoft YaHei" charset="-122"/>
                  <a:cs typeface="Microsoft YaHei" charset="-122"/>
                </a:rPr>
                <a:t>（</a:t>
              </a:r>
              <a:r>
                <a:rPr kumimoji="1" lang="en-US" altLang="zh-CN" sz="2400" dirty="0" smtClean="0">
                  <a:solidFill>
                    <a:schemeClr val="tx1"/>
                  </a:solidFill>
                  <a:latin typeface="Microsoft YaHei" charset="-122"/>
                  <a:ea typeface="Microsoft YaHei" charset="-122"/>
                  <a:cs typeface="Microsoft YaHei" charset="-122"/>
                </a:rPr>
                <a:t>2</a:t>
              </a:r>
              <a:r>
                <a:rPr kumimoji="1" lang="zh-CN" altLang="en-US" sz="2400" dirty="0" smtClean="0">
                  <a:solidFill>
                    <a:schemeClr val="tx1"/>
                  </a:solidFill>
                  <a:latin typeface="Microsoft YaHei" charset="-122"/>
                  <a:ea typeface="Microsoft YaHei" charset="-122"/>
                  <a:cs typeface="Microsoft YaHei" charset="-122"/>
                </a:rPr>
                <a:t>）从已排序的边集中选择权值最小，且加入生成树</a:t>
              </a:r>
              <a:r>
                <a:rPr kumimoji="1" lang="en-US" altLang="zh-CN" sz="2400" dirty="0" smtClean="0">
                  <a:solidFill>
                    <a:schemeClr val="tx1"/>
                  </a:solidFill>
                  <a:latin typeface="Microsoft YaHei" charset="-122"/>
                  <a:ea typeface="Microsoft YaHei" charset="-122"/>
                  <a:cs typeface="Microsoft YaHei" charset="-122"/>
                </a:rPr>
                <a:t>T</a:t>
              </a:r>
              <a:r>
                <a:rPr kumimoji="1" lang="zh-CN" altLang="en-US" sz="2400" dirty="0" smtClean="0">
                  <a:solidFill>
                    <a:schemeClr val="tx1"/>
                  </a:solidFill>
                  <a:latin typeface="Microsoft YaHei" charset="-122"/>
                  <a:ea typeface="Microsoft YaHei" charset="-122"/>
                  <a:cs typeface="Microsoft YaHei" charset="-122"/>
                </a:rPr>
                <a:t>不会形成回路边；</a:t>
              </a:r>
              <a:endParaRPr kumimoji="1" lang="en-US" altLang="zh-CN" sz="2400" dirty="0" smtClean="0">
                <a:solidFill>
                  <a:schemeClr val="tx1"/>
                </a:solidFill>
                <a:latin typeface="Microsoft YaHei" charset="-122"/>
                <a:ea typeface="Microsoft YaHei" charset="-122"/>
                <a:cs typeface="Microsoft YaHei" charset="-122"/>
              </a:endParaRPr>
            </a:p>
            <a:p>
              <a:pPr>
                <a:lnSpc>
                  <a:spcPct val="150000"/>
                </a:lnSpc>
              </a:pPr>
              <a:r>
                <a:rPr kumimoji="1" lang="zh-CN" altLang="en-US" sz="2400" dirty="0" smtClean="0">
                  <a:solidFill>
                    <a:schemeClr val="tx1"/>
                  </a:solidFill>
                  <a:latin typeface="Microsoft YaHei" charset="-122"/>
                  <a:ea typeface="Microsoft YaHei" charset="-122"/>
                  <a:cs typeface="Microsoft YaHei" charset="-122"/>
                </a:rPr>
                <a:t>（</a:t>
              </a:r>
              <a:r>
                <a:rPr kumimoji="1" lang="en-US" altLang="zh-CN" sz="2400" dirty="0" smtClean="0">
                  <a:solidFill>
                    <a:schemeClr val="tx1"/>
                  </a:solidFill>
                  <a:latin typeface="Microsoft YaHei" charset="-122"/>
                  <a:ea typeface="Microsoft YaHei" charset="-122"/>
                  <a:cs typeface="Microsoft YaHei" charset="-122"/>
                </a:rPr>
                <a:t>3</a:t>
              </a:r>
              <a:r>
                <a:rPr kumimoji="1" lang="zh-CN" altLang="en-US" sz="2400" dirty="0" smtClean="0">
                  <a:solidFill>
                    <a:schemeClr val="tx1"/>
                  </a:solidFill>
                  <a:latin typeface="Microsoft YaHei" charset="-122"/>
                  <a:ea typeface="Microsoft YaHei" charset="-122"/>
                  <a:cs typeface="Microsoft YaHei" charset="-122"/>
                </a:rPr>
                <a:t>）重复（</a:t>
              </a:r>
              <a:r>
                <a:rPr kumimoji="1" lang="en-US" altLang="zh-CN" sz="2400" dirty="0" smtClean="0">
                  <a:solidFill>
                    <a:schemeClr val="tx1"/>
                  </a:solidFill>
                  <a:latin typeface="Microsoft YaHei" charset="-122"/>
                  <a:ea typeface="Microsoft YaHei" charset="-122"/>
                  <a:cs typeface="Microsoft YaHei" charset="-122"/>
                </a:rPr>
                <a:t>2</a:t>
              </a:r>
              <a:r>
                <a:rPr kumimoji="1" lang="zh-CN" altLang="en-US" sz="2400" dirty="0" smtClean="0">
                  <a:solidFill>
                    <a:schemeClr val="tx1"/>
                  </a:solidFill>
                  <a:latin typeface="Microsoft YaHei" charset="-122"/>
                  <a:ea typeface="Microsoft YaHei" charset="-122"/>
                  <a:cs typeface="Microsoft YaHei" charset="-122"/>
                </a:rPr>
                <a:t>）直至找到</a:t>
              </a:r>
              <a:r>
                <a:rPr kumimoji="1" lang="en-US" altLang="zh-CN" sz="2400" dirty="0" smtClean="0">
                  <a:solidFill>
                    <a:schemeClr val="tx1"/>
                  </a:solidFill>
                  <a:latin typeface="Microsoft YaHei" charset="-122"/>
                  <a:ea typeface="Microsoft YaHei" charset="-122"/>
                  <a:cs typeface="Microsoft YaHei" charset="-122"/>
                </a:rPr>
                <a:t>n-1</a:t>
              </a:r>
              <a:r>
                <a:rPr kumimoji="1" lang="zh-CN" altLang="en-US" sz="2400" dirty="0" smtClean="0">
                  <a:solidFill>
                    <a:schemeClr val="tx1"/>
                  </a:solidFill>
                  <a:latin typeface="Microsoft YaHei" charset="-122"/>
                  <a:ea typeface="Microsoft YaHei" charset="-122"/>
                  <a:cs typeface="Microsoft YaHei" charset="-122"/>
                </a:rPr>
                <a:t>条边结束</a:t>
              </a:r>
              <a:endParaRPr kumimoji="1" lang="zh-CN" altLang="en-US" sz="2400" dirty="0">
                <a:solidFill>
                  <a:schemeClr val="tx1"/>
                </a:solidFill>
                <a:latin typeface="Microsoft YaHei" charset="-122"/>
                <a:ea typeface="Microsoft YaHei" charset="-122"/>
                <a:cs typeface="Microsoft YaHei" charset="-122"/>
              </a:endParaRPr>
            </a:p>
          </p:txBody>
        </p:sp>
      </p:grpSp>
      <p:sp>
        <p:nvSpPr>
          <p:cNvPr id="3" name="框架 2"/>
          <p:cNvSpPr/>
          <p:nvPr/>
        </p:nvSpPr>
        <p:spPr>
          <a:xfrm>
            <a:off x="2581" y="3401803"/>
            <a:ext cx="9036496" cy="1224136"/>
          </a:xfrm>
          <a:prstGeom prst="frame">
            <a:avLst>
              <a:gd name="adj1" fmla="val 2799"/>
            </a:avLst>
          </a:prstGeom>
          <a:solidFill>
            <a:srgbClr val="F71903"/>
          </a:solidFill>
          <a:ln>
            <a:solidFill>
              <a:srgbClr val="F719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937340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克鲁斯卡尔</a:t>
            </a:r>
            <a:r>
              <a:rPr kumimoji="1" lang="en-US" altLang="zh-CN" dirty="0"/>
              <a:t>(</a:t>
            </a:r>
            <a:r>
              <a:rPr kumimoji="1" lang="en-US" altLang="zh-CN" dirty="0" err="1"/>
              <a:t>Kruskal</a:t>
            </a:r>
            <a:r>
              <a:rPr kumimoji="1" lang="en-US" altLang="zh-CN" dirty="0"/>
              <a:t>)</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smtClean="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9" name="组 8"/>
          <p:cNvGrpSpPr/>
          <p:nvPr/>
        </p:nvGrpSpPr>
        <p:grpSpPr>
          <a:xfrm>
            <a:off x="373746" y="1124744"/>
            <a:ext cx="8357657" cy="720080"/>
            <a:chOff x="249101" y="2780928"/>
            <a:chExt cx="8357657" cy="720080"/>
          </a:xfrm>
        </p:grpSpPr>
        <p:sp>
          <p:nvSpPr>
            <p:cNvPr id="10" name="Rounded Rectangle 2"/>
            <p:cNvSpPr/>
            <p:nvPr/>
          </p:nvSpPr>
          <p:spPr>
            <a:xfrm>
              <a:off x="249101" y="2780928"/>
              <a:ext cx="503999" cy="503999"/>
            </a:xfrm>
            <a:prstGeom prst="round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a:t>
              </a:r>
              <a:endParaRPr lang="en-US" sz="2400" dirty="0">
                <a:solidFill>
                  <a:prstClr val="white"/>
                </a:solidFill>
                <a:latin typeface="Microsoft YaHei" charset="-122"/>
                <a:ea typeface="Microsoft YaHei" charset="-122"/>
                <a:cs typeface="Microsoft YaHei" charset="-122"/>
              </a:endParaRPr>
            </a:p>
          </p:txBody>
        </p:sp>
        <p:sp>
          <p:nvSpPr>
            <p:cNvPr id="12" name="对角圆角矩形 11"/>
            <p:cNvSpPr/>
            <p:nvPr/>
          </p:nvSpPr>
          <p:spPr>
            <a:xfrm>
              <a:off x="910549" y="2780928"/>
              <a:ext cx="7696209" cy="720080"/>
            </a:xfrm>
            <a:prstGeom prst="round2DiagRect">
              <a:avLst>
                <a:gd name="adj1" fmla="val 6823"/>
                <a:gd name="adj2" fmla="val 0"/>
              </a:avLst>
            </a:prstGeom>
            <a:solidFill>
              <a:srgbClr val="D1D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smtClean="0">
                  <a:solidFill>
                    <a:srgbClr val="0070C0"/>
                  </a:solidFill>
                  <a:latin typeface="Microsoft YaHei" charset="-122"/>
                  <a:ea typeface="Microsoft YaHei" charset="-122"/>
                  <a:cs typeface="Microsoft YaHei" charset="-122"/>
                </a:rPr>
                <a:t>如何找到不会形成回路的边</a:t>
              </a:r>
              <a:endParaRPr kumimoji="1" lang="zh-CN" altLang="en-US" sz="2400" dirty="0">
                <a:solidFill>
                  <a:srgbClr val="0070C0"/>
                </a:solidFill>
                <a:latin typeface="Microsoft YaHei" charset="-122"/>
                <a:ea typeface="Microsoft YaHei" charset="-122"/>
                <a:cs typeface="Microsoft YaHei" charset="-122"/>
              </a:endParaRPr>
            </a:p>
          </p:txBody>
        </p:sp>
      </p:grpSp>
      <p:sp>
        <p:nvSpPr>
          <p:cNvPr id="15" name="文本框 14"/>
          <p:cNvSpPr txBox="1"/>
          <p:nvPr/>
        </p:nvSpPr>
        <p:spPr>
          <a:xfrm>
            <a:off x="656170" y="2081974"/>
            <a:ext cx="8081950" cy="497957"/>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dirty="0" smtClean="0">
                <a:latin typeface="Microsoft YaHei" charset="-122"/>
                <a:ea typeface="Microsoft YaHei" charset="-122"/>
                <a:cs typeface="Microsoft YaHei" charset="-122"/>
              </a:rPr>
              <a:t>在算法过程中将不连通的边划分为不同的集合</a:t>
            </a:r>
            <a:endParaRPr lang="zh-CN" altLang="en-US" sz="2400" dirty="0">
              <a:latin typeface="Microsoft YaHei" charset="-122"/>
              <a:ea typeface="Microsoft YaHei" charset="-122"/>
              <a:cs typeface="Microsoft YaHei" charset="-122"/>
            </a:endParaRPr>
          </a:p>
        </p:txBody>
      </p:sp>
      <p:sp>
        <p:nvSpPr>
          <p:cNvPr id="16" name="文本框 15"/>
          <p:cNvSpPr txBox="1"/>
          <p:nvPr/>
        </p:nvSpPr>
        <p:spPr>
          <a:xfrm>
            <a:off x="658530" y="2708920"/>
            <a:ext cx="8081950" cy="978729"/>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dirty="0" smtClean="0">
                <a:latin typeface="Microsoft YaHei" charset="-122"/>
                <a:ea typeface="Microsoft YaHei" charset="-122"/>
                <a:cs typeface="Microsoft YaHei" charset="-122"/>
              </a:rPr>
              <a:t>若一条边连接不同集合中的顶点，则不会形成回路，否则会形成回路</a:t>
            </a:r>
            <a:endParaRPr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534933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2</a:t>
            </a:r>
            <a:r>
              <a:rPr lang="zh-CN" altLang="en-US" dirty="0" smtClean="0">
                <a:latin typeface="黑体" pitchFamily="49" charset="-122"/>
                <a:ea typeface="黑体" pitchFamily="49" charset="-122"/>
              </a:rPr>
              <a:t> 图的基本术语</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sp>
        <p:nvSpPr>
          <p:cNvPr id="28" name="线形标注 1 (带边框和强调线) 27"/>
          <p:cNvSpPr/>
          <p:nvPr/>
        </p:nvSpPr>
        <p:spPr>
          <a:xfrm>
            <a:off x="5751109" y="5262012"/>
            <a:ext cx="2592288" cy="648072"/>
          </a:xfrm>
          <a:prstGeom prst="accentBorderCallout1">
            <a:avLst>
              <a:gd name="adj1" fmla="val 71292"/>
              <a:gd name="adj2" fmla="val -5451"/>
              <a:gd name="adj3" fmla="val 79202"/>
              <a:gd name="adj4" fmla="val -79400"/>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solidFill>
                  <a:schemeClr val="bg1"/>
                </a:solidFill>
                <a:latin typeface="Microsoft YaHei" charset="-122"/>
                <a:ea typeface="Microsoft YaHei" charset="-122"/>
                <a:cs typeface="Microsoft YaHei" charset="-122"/>
              </a:rPr>
              <a:t>顶点</a:t>
            </a:r>
            <a:r>
              <a:rPr kumimoji="1" lang="en-US" altLang="zh-CN" sz="2400" dirty="0" smtClean="0">
                <a:solidFill>
                  <a:schemeClr val="bg1"/>
                </a:solidFill>
                <a:latin typeface="Microsoft YaHei" charset="-122"/>
                <a:ea typeface="Microsoft YaHei" charset="-122"/>
                <a:cs typeface="Microsoft YaHei" charset="-122"/>
              </a:rPr>
              <a:t>C</a:t>
            </a:r>
            <a:r>
              <a:rPr kumimoji="1" lang="zh-CN" altLang="en-US" sz="2400" dirty="0" smtClean="0">
                <a:solidFill>
                  <a:schemeClr val="bg1"/>
                </a:solidFill>
                <a:latin typeface="Microsoft YaHei" charset="-122"/>
                <a:ea typeface="Microsoft YaHei" charset="-122"/>
                <a:cs typeface="Microsoft YaHei" charset="-122"/>
              </a:rPr>
              <a:t>的出边</a:t>
            </a:r>
            <a:endParaRPr kumimoji="1" lang="zh-CN" altLang="en-US" sz="2400" dirty="0">
              <a:solidFill>
                <a:schemeClr val="bg1"/>
              </a:solidFill>
              <a:latin typeface="Microsoft YaHei" charset="-122"/>
              <a:ea typeface="Microsoft YaHei" charset="-122"/>
              <a:cs typeface="Microsoft YaHei" charset="-122"/>
            </a:endParaRPr>
          </a:p>
        </p:txBody>
      </p:sp>
      <p:sp>
        <p:nvSpPr>
          <p:cNvPr id="29" name="线形标注 1 (带边框和强调线) 28"/>
          <p:cNvSpPr/>
          <p:nvPr/>
        </p:nvSpPr>
        <p:spPr>
          <a:xfrm>
            <a:off x="133589" y="3473152"/>
            <a:ext cx="2010900" cy="648072"/>
          </a:xfrm>
          <a:prstGeom prst="accentBorderCallout1">
            <a:avLst>
              <a:gd name="adj1" fmla="val 75212"/>
              <a:gd name="adj2" fmla="val 104780"/>
              <a:gd name="adj3" fmla="val 179144"/>
              <a:gd name="adj4" fmla="val 166395"/>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solidFill>
                  <a:schemeClr val="bg1"/>
                </a:solidFill>
                <a:latin typeface="Microsoft YaHei" charset="-122"/>
                <a:ea typeface="Microsoft YaHei" charset="-122"/>
                <a:cs typeface="Microsoft YaHei" charset="-122"/>
              </a:rPr>
              <a:t>顶点</a:t>
            </a:r>
            <a:r>
              <a:rPr kumimoji="1" lang="en-US" altLang="zh-CN" sz="2400" dirty="0" smtClean="0">
                <a:solidFill>
                  <a:schemeClr val="bg1"/>
                </a:solidFill>
                <a:latin typeface="Microsoft YaHei" charset="-122"/>
                <a:ea typeface="Microsoft YaHei" charset="-122"/>
                <a:cs typeface="Microsoft YaHei" charset="-122"/>
              </a:rPr>
              <a:t>C</a:t>
            </a:r>
            <a:r>
              <a:rPr kumimoji="1" lang="zh-CN" altLang="en-US" sz="2400" dirty="0" smtClean="0">
                <a:solidFill>
                  <a:schemeClr val="bg1"/>
                </a:solidFill>
                <a:latin typeface="Microsoft YaHei" charset="-122"/>
                <a:ea typeface="Microsoft YaHei" charset="-122"/>
                <a:cs typeface="Microsoft YaHei" charset="-122"/>
              </a:rPr>
              <a:t>的入边</a:t>
            </a:r>
            <a:endParaRPr kumimoji="1" lang="zh-CN" altLang="en-US" sz="2400" dirty="0">
              <a:solidFill>
                <a:schemeClr val="bg1"/>
              </a:solidFill>
              <a:latin typeface="Microsoft YaHei" charset="-122"/>
              <a:ea typeface="Microsoft YaHei" charset="-122"/>
              <a:cs typeface="Microsoft YaHei" charset="-122"/>
            </a:endParaRPr>
          </a:p>
        </p:txBody>
      </p:sp>
      <p:sp>
        <p:nvSpPr>
          <p:cNvPr id="30" name="线形标注 1 (带边框和强调线) 29"/>
          <p:cNvSpPr/>
          <p:nvPr/>
        </p:nvSpPr>
        <p:spPr>
          <a:xfrm>
            <a:off x="5809168" y="2509448"/>
            <a:ext cx="3030489" cy="648072"/>
          </a:xfrm>
          <a:prstGeom prst="accentBorderCallout1">
            <a:avLst>
              <a:gd name="adj1" fmla="val 86970"/>
              <a:gd name="adj2" fmla="val -3981"/>
              <a:gd name="adj3" fmla="val 218337"/>
              <a:gd name="adj4" fmla="val -20964"/>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solidFill>
                  <a:schemeClr val="bg1"/>
                </a:solidFill>
                <a:latin typeface="Microsoft YaHei" charset="-122"/>
                <a:ea typeface="Microsoft YaHei" charset="-122"/>
                <a:cs typeface="Microsoft YaHei" charset="-122"/>
              </a:rPr>
              <a:t>顶点</a:t>
            </a:r>
            <a:r>
              <a:rPr kumimoji="1" lang="en-US" altLang="zh-CN" sz="2400" dirty="0" smtClean="0">
                <a:solidFill>
                  <a:schemeClr val="bg1"/>
                </a:solidFill>
                <a:latin typeface="Microsoft YaHei" charset="-122"/>
                <a:ea typeface="Microsoft YaHei" charset="-122"/>
                <a:cs typeface="Microsoft YaHei" charset="-122"/>
              </a:rPr>
              <a:t>C</a:t>
            </a:r>
            <a:r>
              <a:rPr kumimoji="1" lang="zh-CN" altLang="en-US" sz="2400" dirty="0" smtClean="0">
                <a:solidFill>
                  <a:schemeClr val="bg1"/>
                </a:solidFill>
                <a:latin typeface="Microsoft YaHei" charset="-122"/>
                <a:ea typeface="Microsoft YaHei" charset="-122"/>
                <a:cs typeface="Microsoft YaHei" charset="-122"/>
              </a:rPr>
              <a:t>的出边邻接点</a:t>
            </a:r>
            <a:endParaRPr kumimoji="1" lang="zh-CN" altLang="en-US" sz="2400" dirty="0">
              <a:solidFill>
                <a:schemeClr val="bg1"/>
              </a:solidFill>
              <a:latin typeface="Microsoft YaHei" charset="-122"/>
              <a:ea typeface="Microsoft YaHei" charset="-122"/>
              <a:cs typeface="Microsoft YaHei" charset="-122"/>
            </a:endParaRPr>
          </a:p>
        </p:txBody>
      </p:sp>
      <p:cxnSp>
        <p:nvCxnSpPr>
          <p:cNvPr id="32" name="直线连接符 31"/>
          <p:cNvCxnSpPr/>
          <p:nvPr/>
        </p:nvCxnSpPr>
        <p:spPr>
          <a:xfrm flipH="1" flipV="1">
            <a:off x="4788024" y="4926404"/>
            <a:ext cx="809127" cy="501936"/>
          </a:xfrm>
          <a:prstGeom prst="line">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cxnSp>
      <p:grpSp>
        <p:nvGrpSpPr>
          <p:cNvPr id="41" name="组 40"/>
          <p:cNvGrpSpPr/>
          <p:nvPr/>
        </p:nvGrpSpPr>
        <p:grpSpPr>
          <a:xfrm>
            <a:off x="179512" y="1076412"/>
            <a:ext cx="6867741" cy="1244041"/>
            <a:chOff x="179512" y="1076412"/>
            <a:chExt cx="6867741" cy="1244041"/>
          </a:xfrm>
        </p:grpSpPr>
        <p:sp>
          <p:nvSpPr>
            <p:cNvPr id="35" name="文本框 34"/>
            <p:cNvSpPr txBox="1"/>
            <p:nvPr/>
          </p:nvSpPr>
          <p:spPr>
            <a:xfrm>
              <a:off x="179512" y="1076412"/>
              <a:ext cx="3806676" cy="646331"/>
            </a:xfrm>
            <a:prstGeom prst="rect">
              <a:avLst/>
            </a:prstGeom>
            <a:noFill/>
          </p:spPr>
          <p:txBody>
            <a:bodyPr wrap="square" rtlCol="0">
              <a:spAutoFit/>
            </a:bodyPr>
            <a:lstStyle/>
            <a:p>
              <a:pPr algn="ctr"/>
              <a:r>
                <a:rPr kumimoji="1" lang="zh-CN" altLang="en-US" sz="3600" dirty="0" smtClean="0">
                  <a:solidFill>
                    <a:srgbClr val="02BAF8"/>
                  </a:solidFill>
                  <a:latin typeface="Microsoft YaHei" charset="-122"/>
                  <a:ea typeface="Microsoft YaHei" charset="-122"/>
                  <a:cs typeface="Microsoft YaHei" charset="-122"/>
                </a:rPr>
                <a:t>顶点的出边</a:t>
              </a:r>
              <a:r>
                <a:rPr kumimoji="1" lang="en-US" altLang="zh-CN" sz="3600" dirty="0" smtClean="0">
                  <a:solidFill>
                    <a:srgbClr val="02BAF8"/>
                  </a:solidFill>
                  <a:latin typeface="Microsoft YaHei" charset="-122"/>
                  <a:ea typeface="Microsoft YaHei" charset="-122"/>
                  <a:cs typeface="Microsoft YaHei" charset="-122"/>
                </a:rPr>
                <a:t>/</a:t>
              </a:r>
              <a:r>
                <a:rPr kumimoji="1" lang="zh-CN" altLang="en-US" sz="3600" dirty="0" smtClean="0">
                  <a:solidFill>
                    <a:srgbClr val="02BAF8"/>
                  </a:solidFill>
                  <a:latin typeface="Microsoft YaHei" charset="-122"/>
                  <a:ea typeface="Microsoft YaHei" charset="-122"/>
                  <a:cs typeface="Microsoft YaHei" charset="-122"/>
                </a:rPr>
                <a:t>入边</a:t>
              </a:r>
              <a:endParaRPr kumimoji="1" lang="en-US" altLang="zh-CN" sz="3600" dirty="0" smtClean="0">
                <a:solidFill>
                  <a:srgbClr val="02BAF8"/>
                </a:solidFill>
                <a:latin typeface="Microsoft YaHei" charset="-122"/>
                <a:ea typeface="Microsoft YaHei" charset="-122"/>
                <a:cs typeface="Microsoft YaHei" charset="-122"/>
              </a:endParaRPr>
            </a:p>
          </p:txBody>
        </p:sp>
        <p:cxnSp>
          <p:nvCxnSpPr>
            <p:cNvPr id="36" name="直线连接符 35"/>
            <p:cNvCxnSpPr/>
            <p:nvPr/>
          </p:nvCxnSpPr>
          <p:spPr>
            <a:xfrm>
              <a:off x="3889500" y="1110800"/>
              <a:ext cx="5928" cy="1209652"/>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3895428" y="1076413"/>
              <a:ext cx="3151825" cy="646331"/>
            </a:xfrm>
            <a:prstGeom prst="rect">
              <a:avLst/>
            </a:prstGeom>
          </p:spPr>
          <p:txBody>
            <a:bodyPr wrap="none">
              <a:spAutoFit/>
            </a:bodyPr>
            <a:lstStyle/>
            <a:p>
              <a:pPr algn="ctr"/>
              <a:r>
                <a:rPr kumimoji="1" lang="zh-CN" altLang="en-US" sz="3600" dirty="0" smtClean="0">
                  <a:solidFill>
                    <a:srgbClr val="02BAF8"/>
                  </a:solidFill>
                  <a:latin typeface="Microsoft YaHei" charset="-122"/>
                  <a:ea typeface="Microsoft YaHei" charset="-122"/>
                  <a:cs typeface="Microsoft YaHei" charset="-122"/>
                </a:rPr>
                <a:t>边的起点</a:t>
              </a:r>
              <a:r>
                <a:rPr kumimoji="1" lang="en-US" altLang="zh-CN" sz="3600" dirty="0" smtClean="0">
                  <a:solidFill>
                    <a:srgbClr val="02BAF8"/>
                  </a:solidFill>
                  <a:latin typeface="Microsoft YaHei" charset="-122"/>
                  <a:ea typeface="Microsoft YaHei" charset="-122"/>
                  <a:cs typeface="Microsoft YaHei" charset="-122"/>
                </a:rPr>
                <a:t>/</a:t>
              </a:r>
              <a:r>
                <a:rPr kumimoji="1" lang="zh-CN" altLang="en-US" sz="3600" dirty="0" smtClean="0">
                  <a:solidFill>
                    <a:srgbClr val="02BAF8"/>
                  </a:solidFill>
                  <a:latin typeface="Microsoft YaHei" charset="-122"/>
                  <a:ea typeface="Microsoft YaHei" charset="-122"/>
                  <a:cs typeface="Microsoft YaHei" charset="-122"/>
                </a:rPr>
                <a:t>终点</a:t>
              </a:r>
              <a:endParaRPr kumimoji="1" lang="zh-CN" altLang="en-US" sz="3600" dirty="0">
                <a:solidFill>
                  <a:srgbClr val="02BAF8"/>
                </a:solidFill>
                <a:latin typeface="Microsoft YaHei" charset="-122"/>
                <a:ea typeface="Microsoft YaHei" charset="-122"/>
                <a:cs typeface="Microsoft YaHei" charset="-122"/>
              </a:endParaRPr>
            </a:p>
          </p:txBody>
        </p:sp>
        <p:sp>
          <p:nvSpPr>
            <p:cNvPr id="38" name="文本框 37"/>
            <p:cNvSpPr txBox="1"/>
            <p:nvPr/>
          </p:nvSpPr>
          <p:spPr>
            <a:xfrm>
              <a:off x="179512" y="1674121"/>
              <a:ext cx="3806676" cy="646331"/>
            </a:xfrm>
            <a:prstGeom prst="rect">
              <a:avLst/>
            </a:prstGeom>
            <a:noFill/>
          </p:spPr>
          <p:txBody>
            <a:bodyPr wrap="square" rtlCol="0">
              <a:spAutoFit/>
            </a:bodyPr>
            <a:lstStyle/>
            <a:p>
              <a:pPr algn="ctr"/>
              <a:r>
                <a:rPr kumimoji="1" lang="zh-CN" altLang="en-US" sz="3600" dirty="0" smtClean="0">
                  <a:solidFill>
                    <a:srgbClr val="02BAF8"/>
                  </a:solidFill>
                  <a:latin typeface="Microsoft YaHei" charset="-122"/>
                  <a:ea typeface="Microsoft YaHei" charset="-122"/>
                  <a:cs typeface="Microsoft YaHei" charset="-122"/>
                </a:rPr>
                <a:t>出边邻接点</a:t>
              </a:r>
              <a:endParaRPr kumimoji="1" lang="en-US" altLang="zh-CN" sz="3600" dirty="0" smtClean="0">
                <a:solidFill>
                  <a:srgbClr val="02BAF8"/>
                </a:solidFill>
                <a:latin typeface="Microsoft YaHei" charset="-122"/>
                <a:ea typeface="Microsoft YaHei" charset="-122"/>
                <a:cs typeface="Microsoft YaHei" charset="-122"/>
              </a:endParaRPr>
            </a:p>
          </p:txBody>
        </p:sp>
        <p:sp>
          <p:nvSpPr>
            <p:cNvPr id="39" name="矩形 38"/>
            <p:cNvSpPr/>
            <p:nvPr/>
          </p:nvSpPr>
          <p:spPr>
            <a:xfrm>
              <a:off x="4203943" y="1674122"/>
              <a:ext cx="2534797" cy="646331"/>
            </a:xfrm>
            <a:prstGeom prst="rect">
              <a:avLst/>
            </a:prstGeom>
          </p:spPr>
          <p:txBody>
            <a:bodyPr wrap="none">
              <a:spAutoFit/>
            </a:bodyPr>
            <a:lstStyle/>
            <a:p>
              <a:pPr algn="ctr"/>
              <a:r>
                <a:rPr kumimoji="1" lang="zh-CN" altLang="en-US" sz="3600" dirty="0" smtClean="0">
                  <a:solidFill>
                    <a:srgbClr val="02BAF8"/>
                  </a:solidFill>
                  <a:latin typeface="Microsoft YaHei" charset="-122"/>
                  <a:ea typeface="Microsoft YaHei" charset="-122"/>
                  <a:cs typeface="Microsoft YaHei" charset="-122"/>
                </a:rPr>
                <a:t>入边邻接点</a:t>
              </a:r>
              <a:endParaRPr kumimoji="1" lang="zh-CN" altLang="en-US" sz="3600" dirty="0">
                <a:solidFill>
                  <a:srgbClr val="02BAF8"/>
                </a:solidFill>
                <a:latin typeface="Microsoft YaHei" charset="-122"/>
                <a:ea typeface="Microsoft YaHei" charset="-122"/>
                <a:cs typeface="Microsoft YaHei" charset="-122"/>
              </a:endParaRPr>
            </a:p>
          </p:txBody>
        </p:sp>
      </p:grpSp>
      <p:graphicFrame>
        <p:nvGraphicFramePr>
          <p:cNvPr id="42" name="Object 4"/>
          <p:cNvGraphicFramePr>
            <a:graphicFrameLocks noChangeAspect="1"/>
          </p:cNvGraphicFramePr>
          <p:nvPr>
            <p:extLst>
              <p:ext uri="{D42A27DB-BD31-4B8C-83A1-F6EECF244321}">
                <p14:modId xmlns:p14="http://schemas.microsoft.com/office/powerpoint/2010/main" val="1311491645"/>
              </p:ext>
            </p:extLst>
          </p:nvPr>
        </p:nvGraphicFramePr>
        <p:xfrm>
          <a:off x="2707596" y="3473152"/>
          <a:ext cx="2671763" cy="3124200"/>
        </p:xfrm>
        <a:graphic>
          <a:graphicData uri="http://schemas.openxmlformats.org/presentationml/2006/ole">
            <mc:AlternateContent xmlns:mc="http://schemas.openxmlformats.org/markup-compatibility/2006">
              <mc:Choice xmlns:v="urn:schemas-microsoft-com:vml" Requires="v">
                <p:oleObj spid="_x0000_s7222" r:id="rId3" imgW="2938902" imgH="1462140" progId="">
                  <p:embed/>
                </p:oleObj>
              </mc:Choice>
              <mc:Fallback>
                <p:oleObj r:id="rId3" imgW="2938902" imgH="146214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64557" b="16327"/>
                      <a:stretch>
                        <a:fillRect/>
                      </a:stretch>
                    </p:blipFill>
                    <p:spPr bwMode="auto">
                      <a:xfrm>
                        <a:off x="2707596" y="3473152"/>
                        <a:ext cx="2671763" cy="312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45" name="直线连接符 44"/>
          <p:cNvCxnSpPr/>
          <p:nvPr/>
        </p:nvCxnSpPr>
        <p:spPr>
          <a:xfrm flipH="1" flipV="1">
            <a:off x="2335846" y="3797188"/>
            <a:ext cx="2020131" cy="711932"/>
          </a:xfrm>
          <a:prstGeom prst="line">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49" name="线形标注 1 (带边框和强调线) 48"/>
              <p:cNvSpPr/>
              <p:nvPr/>
            </p:nvSpPr>
            <p:spPr>
              <a:xfrm>
                <a:off x="5946912" y="3827236"/>
                <a:ext cx="2258647" cy="648072"/>
              </a:xfrm>
              <a:prstGeom prst="accentBorderCallout1">
                <a:avLst>
                  <a:gd name="adj1" fmla="val 71292"/>
                  <a:gd name="adj2" fmla="val -5451"/>
                  <a:gd name="adj3" fmla="val 61565"/>
                  <a:gd name="adj4" fmla="val -28376"/>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solidFill>
                      <a:schemeClr val="bg1"/>
                    </a:solidFill>
                    <a:latin typeface="Microsoft YaHei" charset="-122"/>
                    <a:ea typeface="Microsoft YaHei" charset="-122"/>
                    <a:cs typeface="Microsoft YaHei" charset="-122"/>
                  </a:rPr>
                  <a:t>边</a:t>
                </a:r>
                <a14:m>
                  <m:oMath xmlns:m="http://schemas.openxmlformats.org/officeDocument/2006/math">
                    <m:d>
                      <m:dPr>
                        <m:ctrlPr>
                          <a:rPr kumimoji="1" lang="mr-IN" altLang="zh-CN" sz="2400" i="1">
                            <a:solidFill>
                              <a:schemeClr val="bg1"/>
                            </a:solidFill>
                            <a:latin typeface="Cambria Math" charset="0"/>
                          </a:rPr>
                        </m:ctrlPr>
                      </m:dPr>
                      <m:e>
                        <m:r>
                          <a:rPr kumimoji="1" lang="en-US" altLang="zh-CN" sz="2400" b="0" i="1" smtClean="0">
                            <a:solidFill>
                              <a:schemeClr val="bg1"/>
                            </a:solidFill>
                            <a:latin typeface="Cambria Math" charset="0"/>
                          </a:rPr>
                          <m:t>𝐶</m:t>
                        </m:r>
                        <m:r>
                          <a:rPr kumimoji="1" lang="en-US" altLang="zh-CN" sz="2400" i="1">
                            <a:solidFill>
                              <a:schemeClr val="bg1"/>
                            </a:solidFill>
                            <a:latin typeface="Cambria Math" charset="0"/>
                          </a:rPr>
                          <m:t>,</m:t>
                        </m:r>
                        <m:r>
                          <a:rPr kumimoji="1" lang="en-US" altLang="zh-CN" sz="2400" b="0" i="1" smtClean="0">
                            <a:solidFill>
                              <a:schemeClr val="bg1"/>
                            </a:solidFill>
                            <a:latin typeface="Cambria Math" charset="0"/>
                          </a:rPr>
                          <m:t>𝐵</m:t>
                        </m:r>
                        <m:r>
                          <a:rPr kumimoji="1" lang="en-US" altLang="zh-CN" sz="2400" i="1" smtClean="0">
                            <a:solidFill>
                              <a:schemeClr val="bg1"/>
                            </a:solidFill>
                            <a:latin typeface="Cambria Math" charset="0"/>
                          </a:rPr>
                          <m:t> </m:t>
                        </m:r>
                      </m:e>
                    </m:d>
                  </m:oMath>
                </a14:m>
                <a:r>
                  <a:rPr kumimoji="1" lang="zh-CN" altLang="en-US" sz="2400" dirty="0" smtClean="0">
                    <a:solidFill>
                      <a:schemeClr val="bg1"/>
                    </a:solidFill>
                    <a:latin typeface="Microsoft YaHei" charset="-122"/>
                    <a:ea typeface="Microsoft YaHei" charset="-122"/>
                    <a:cs typeface="Microsoft YaHei" charset="-122"/>
                  </a:rPr>
                  <a:t>的终点</a:t>
                </a:r>
                <a:endParaRPr kumimoji="1" lang="zh-CN" altLang="en-US" sz="2400" dirty="0">
                  <a:solidFill>
                    <a:schemeClr val="bg1"/>
                  </a:solidFill>
                  <a:latin typeface="Microsoft YaHei" charset="-122"/>
                  <a:ea typeface="Microsoft YaHei" charset="-122"/>
                  <a:cs typeface="Microsoft YaHei" charset="-122"/>
                </a:endParaRPr>
              </a:p>
            </p:txBody>
          </p:sp>
        </mc:Choice>
        <mc:Fallback xmlns="">
          <p:sp>
            <p:nvSpPr>
              <p:cNvPr id="49" name="线形标注 1 (带边框和强调线) 48"/>
              <p:cNvSpPr>
                <a:spLocks noRot="1" noChangeAspect="1" noMove="1" noResize="1" noEditPoints="1" noAdjustHandles="1" noChangeArrowheads="1" noChangeShapeType="1" noTextEdit="1"/>
              </p:cNvSpPr>
              <p:nvPr/>
            </p:nvSpPr>
            <p:spPr>
              <a:xfrm>
                <a:off x="5946912" y="3827236"/>
                <a:ext cx="2258647" cy="648072"/>
              </a:xfrm>
              <a:prstGeom prst="accentBorderCallout1">
                <a:avLst>
                  <a:gd name="adj1" fmla="val 71292"/>
                  <a:gd name="adj2" fmla="val -5451"/>
                  <a:gd name="adj3" fmla="val 61565"/>
                  <a:gd name="adj4" fmla="val -28376"/>
                </a:avLst>
              </a:prstGeom>
              <a:blipFill rotWithShape="0">
                <a:blip r:embed="rId5"/>
                <a:stretch>
                  <a:fillRect t="-54545" r="-2296" b="-75455"/>
                </a:stretch>
              </a:blipFill>
              <a:ln>
                <a:solidFill>
                  <a:srgbClr val="8FC74D"/>
                </a:solidFill>
              </a:ln>
            </p:spPr>
            <p:txBody>
              <a:bodyPr/>
              <a:lstStyle/>
              <a:p>
                <a:r>
                  <a:rPr lang="zh-CN" altLang="en-US">
                    <a:noFill/>
                  </a:rPr>
                  <a:t> </a:t>
                </a:r>
              </a:p>
            </p:txBody>
          </p:sp>
        </mc:Fallback>
      </mc:AlternateContent>
      <p:sp>
        <p:nvSpPr>
          <p:cNvPr id="50" name="线形标注 1 (带边框和强调线) 49"/>
          <p:cNvSpPr/>
          <p:nvPr/>
        </p:nvSpPr>
        <p:spPr>
          <a:xfrm>
            <a:off x="66040" y="4905164"/>
            <a:ext cx="3030489" cy="648072"/>
          </a:xfrm>
          <a:prstGeom prst="accentBorderCallout1">
            <a:avLst>
              <a:gd name="adj1" fmla="val 100688"/>
              <a:gd name="adj2" fmla="val 102883"/>
              <a:gd name="adj3" fmla="val 69403"/>
              <a:gd name="adj4" fmla="val 125293"/>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solidFill>
                  <a:schemeClr val="bg1"/>
                </a:solidFill>
                <a:latin typeface="Microsoft YaHei" charset="-122"/>
                <a:ea typeface="Microsoft YaHei" charset="-122"/>
                <a:cs typeface="Microsoft YaHei" charset="-122"/>
              </a:rPr>
              <a:t>顶点</a:t>
            </a:r>
            <a:r>
              <a:rPr kumimoji="1" lang="en-US" altLang="zh-CN" sz="2400" dirty="0" smtClean="0">
                <a:solidFill>
                  <a:schemeClr val="bg1"/>
                </a:solidFill>
                <a:latin typeface="Microsoft YaHei" charset="-122"/>
                <a:ea typeface="Microsoft YaHei" charset="-122"/>
                <a:cs typeface="Microsoft YaHei" charset="-122"/>
              </a:rPr>
              <a:t>B</a:t>
            </a:r>
            <a:r>
              <a:rPr kumimoji="1" lang="zh-CN" altLang="en-US" sz="2400" dirty="0" smtClean="0">
                <a:solidFill>
                  <a:schemeClr val="bg1"/>
                </a:solidFill>
                <a:latin typeface="Microsoft YaHei" charset="-122"/>
                <a:ea typeface="Microsoft YaHei" charset="-122"/>
                <a:cs typeface="Microsoft YaHei" charset="-122"/>
              </a:rPr>
              <a:t>的入边邻接点</a:t>
            </a:r>
            <a:endParaRPr kumimoji="1" lang="zh-CN" altLang="en-US" sz="2400" dirty="0">
              <a:solidFill>
                <a:schemeClr val="bg1"/>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5117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ppt_x"/>
                                          </p:val>
                                        </p:tav>
                                        <p:tav tm="100000">
                                          <p:val>
                                            <p:strVal val="#ppt_x"/>
                                          </p:val>
                                        </p:tav>
                                      </p:tavLst>
                                    </p:anim>
                                    <p:anim calcmode="lin" valueType="num">
                                      <p:cBhvr additive="base">
                                        <p:cTn id="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fill="hold"/>
                                        <p:tgtEl>
                                          <p:spTgt spid="28"/>
                                        </p:tgtEl>
                                        <p:attrNameLst>
                                          <p:attrName>ppt_x</p:attrName>
                                        </p:attrNameLst>
                                      </p:cBhvr>
                                      <p:tavLst>
                                        <p:tav tm="0">
                                          <p:val>
                                            <p:strVal val="#ppt_x"/>
                                          </p:val>
                                        </p:tav>
                                        <p:tav tm="100000">
                                          <p:val>
                                            <p:strVal val="#ppt_x"/>
                                          </p:val>
                                        </p:tav>
                                      </p:tavLst>
                                    </p:anim>
                                    <p:anim calcmode="lin" valueType="num">
                                      <p:cBhvr additive="base">
                                        <p:cTn id="1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additive="base">
                                        <p:cTn id="25" dur="500" fill="hold"/>
                                        <p:tgtEl>
                                          <p:spTgt spid="30"/>
                                        </p:tgtEl>
                                        <p:attrNameLst>
                                          <p:attrName>ppt_x</p:attrName>
                                        </p:attrNameLst>
                                      </p:cBhvr>
                                      <p:tavLst>
                                        <p:tav tm="0">
                                          <p:val>
                                            <p:strVal val="#ppt_x"/>
                                          </p:val>
                                        </p:tav>
                                        <p:tav tm="100000">
                                          <p:val>
                                            <p:strVal val="#ppt_x"/>
                                          </p:val>
                                        </p:tav>
                                      </p:tavLst>
                                    </p:anim>
                                    <p:anim calcmode="lin" valueType="num">
                                      <p:cBhvr additive="base">
                                        <p:cTn id="26" dur="500" fill="hold"/>
                                        <p:tgtEl>
                                          <p:spTgt spid="30"/>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9"/>
                                        </p:tgtEl>
                                        <p:attrNameLst>
                                          <p:attrName>style.visibility</p:attrName>
                                        </p:attrNameLst>
                                      </p:cBhvr>
                                      <p:to>
                                        <p:strVal val="visible"/>
                                      </p:to>
                                    </p:set>
                                    <p:anim calcmode="lin" valueType="num">
                                      <p:cBhvr additive="base">
                                        <p:cTn id="35" dur="500" fill="hold"/>
                                        <p:tgtEl>
                                          <p:spTgt spid="49"/>
                                        </p:tgtEl>
                                        <p:attrNameLst>
                                          <p:attrName>ppt_x</p:attrName>
                                        </p:attrNameLst>
                                      </p:cBhvr>
                                      <p:tavLst>
                                        <p:tav tm="0">
                                          <p:val>
                                            <p:strVal val="#ppt_x"/>
                                          </p:val>
                                        </p:tav>
                                        <p:tav tm="100000">
                                          <p:val>
                                            <p:strVal val="#ppt_x"/>
                                          </p:val>
                                        </p:tav>
                                      </p:tavLst>
                                    </p:anim>
                                    <p:anim calcmode="lin" valueType="num">
                                      <p:cBhvr additive="base">
                                        <p:cTn id="36"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50"/>
                                        </p:tgtEl>
                                        <p:attrNameLst>
                                          <p:attrName>style.visibility</p:attrName>
                                        </p:attrNameLst>
                                      </p:cBhvr>
                                      <p:to>
                                        <p:strVal val="visible"/>
                                      </p:to>
                                    </p:set>
                                    <p:anim calcmode="lin" valueType="num">
                                      <p:cBhvr additive="base">
                                        <p:cTn id="41" dur="500" fill="hold"/>
                                        <p:tgtEl>
                                          <p:spTgt spid="50"/>
                                        </p:tgtEl>
                                        <p:attrNameLst>
                                          <p:attrName>ppt_x</p:attrName>
                                        </p:attrNameLst>
                                      </p:cBhvr>
                                      <p:tavLst>
                                        <p:tav tm="0">
                                          <p:val>
                                            <p:strVal val="#ppt_x"/>
                                          </p:val>
                                        </p:tav>
                                        <p:tav tm="100000">
                                          <p:val>
                                            <p:strVal val="#ppt_x"/>
                                          </p:val>
                                        </p:tav>
                                      </p:tavLst>
                                    </p:anim>
                                    <p:anim calcmode="lin" valueType="num">
                                      <p:cBhvr additive="base">
                                        <p:cTn id="42"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49" grpId="0" animBg="1"/>
      <p:bldP spid="50"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克鲁斯卡尔</a:t>
            </a:r>
            <a:r>
              <a:rPr kumimoji="1" lang="en-US" altLang="zh-CN" dirty="0"/>
              <a:t>(</a:t>
            </a:r>
            <a:r>
              <a:rPr kumimoji="1" lang="en-US" altLang="zh-CN" dirty="0" err="1"/>
              <a:t>Kruskal</a:t>
            </a:r>
            <a:r>
              <a:rPr kumimoji="1" lang="en-US" altLang="zh-CN" dirty="0"/>
              <a:t>)</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smtClean="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11" name="Group 2"/>
          <p:cNvGrpSpPr>
            <a:grpSpLocks/>
          </p:cNvGrpSpPr>
          <p:nvPr/>
        </p:nvGrpSpPr>
        <p:grpSpPr bwMode="auto">
          <a:xfrm>
            <a:off x="381000" y="785192"/>
            <a:ext cx="3733800" cy="2854325"/>
            <a:chOff x="336" y="1562"/>
            <a:chExt cx="2352" cy="1798"/>
          </a:xfrm>
        </p:grpSpPr>
        <p:sp>
          <p:nvSpPr>
            <p:cNvPr id="13" name="Oval 3"/>
            <p:cNvSpPr>
              <a:spLocks noChangeArrowheads="1"/>
            </p:cNvSpPr>
            <p:nvPr/>
          </p:nvSpPr>
          <p:spPr bwMode="auto">
            <a:xfrm>
              <a:off x="2448" y="2400"/>
              <a:ext cx="240" cy="240"/>
            </a:xfrm>
            <a:prstGeom prst="ellipse">
              <a:avLst/>
            </a:prstGeom>
            <a:noFill/>
            <a:ln w="9525" algn="ctr">
              <a:solidFill>
                <a:schemeClr val="tx1"/>
              </a:solidFill>
              <a:round/>
              <a:headEnd/>
              <a:tailEnd/>
            </a:ln>
            <a:effectLst/>
          </p:spPr>
          <p:txBody>
            <a:bodyPr wrap="none" anchor="ctr"/>
            <a:lstStyle/>
            <a:p>
              <a:pPr algn="ctr"/>
              <a:r>
                <a:rPr lang="en-US" altLang="zh-CN" b="0"/>
                <a:t>2</a:t>
              </a:r>
            </a:p>
          </p:txBody>
        </p:sp>
        <p:sp>
          <p:nvSpPr>
            <p:cNvPr id="14" name="Oval 4"/>
            <p:cNvSpPr>
              <a:spLocks noChangeArrowheads="1"/>
            </p:cNvSpPr>
            <p:nvPr/>
          </p:nvSpPr>
          <p:spPr bwMode="auto">
            <a:xfrm>
              <a:off x="480" y="1798"/>
              <a:ext cx="240" cy="240"/>
            </a:xfrm>
            <a:prstGeom prst="ellipse">
              <a:avLst/>
            </a:prstGeom>
            <a:noFill/>
            <a:ln w="9525" algn="ctr">
              <a:solidFill>
                <a:schemeClr val="tx1"/>
              </a:solidFill>
              <a:round/>
              <a:headEnd/>
              <a:tailEnd/>
            </a:ln>
            <a:effectLst/>
          </p:spPr>
          <p:txBody>
            <a:bodyPr wrap="none" anchor="ctr"/>
            <a:lstStyle/>
            <a:p>
              <a:pPr algn="ctr"/>
              <a:r>
                <a:rPr lang="en-US" altLang="zh-CN" b="0"/>
                <a:t>0</a:t>
              </a:r>
            </a:p>
          </p:txBody>
        </p:sp>
        <p:sp>
          <p:nvSpPr>
            <p:cNvPr id="17" name="Oval 5"/>
            <p:cNvSpPr>
              <a:spLocks noChangeArrowheads="1"/>
            </p:cNvSpPr>
            <p:nvPr/>
          </p:nvSpPr>
          <p:spPr bwMode="auto">
            <a:xfrm>
              <a:off x="1872" y="1798"/>
              <a:ext cx="240" cy="240"/>
            </a:xfrm>
            <a:prstGeom prst="ellipse">
              <a:avLst/>
            </a:prstGeom>
            <a:noFill/>
            <a:ln w="9525" algn="ctr">
              <a:solidFill>
                <a:schemeClr val="tx1"/>
              </a:solidFill>
              <a:round/>
              <a:headEnd/>
              <a:tailEnd/>
            </a:ln>
            <a:effectLst/>
          </p:spPr>
          <p:txBody>
            <a:bodyPr wrap="none" anchor="ctr"/>
            <a:lstStyle/>
            <a:p>
              <a:pPr algn="ctr"/>
              <a:r>
                <a:rPr lang="en-US" altLang="zh-CN" b="0"/>
                <a:t>1</a:t>
              </a:r>
            </a:p>
          </p:txBody>
        </p:sp>
        <p:sp>
          <p:nvSpPr>
            <p:cNvPr id="18" name="Oval 6"/>
            <p:cNvSpPr>
              <a:spLocks noChangeArrowheads="1"/>
            </p:cNvSpPr>
            <p:nvPr/>
          </p:nvSpPr>
          <p:spPr bwMode="auto">
            <a:xfrm>
              <a:off x="1152" y="2400"/>
              <a:ext cx="240" cy="240"/>
            </a:xfrm>
            <a:prstGeom prst="ellipse">
              <a:avLst/>
            </a:prstGeom>
            <a:noFill/>
            <a:ln w="9525" algn="ctr">
              <a:solidFill>
                <a:schemeClr val="tx1"/>
              </a:solidFill>
              <a:round/>
              <a:headEnd/>
              <a:tailEnd/>
            </a:ln>
            <a:effectLst/>
          </p:spPr>
          <p:txBody>
            <a:bodyPr wrap="none" anchor="ctr"/>
            <a:lstStyle/>
            <a:p>
              <a:pPr algn="ctr"/>
              <a:r>
                <a:rPr lang="en-US" altLang="zh-CN" b="0"/>
                <a:t>5</a:t>
              </a:r>
            </a:p>
          </p:txBody>
        </p:sp>
        <p:sp>
          <p:nvSpPr>
            <p:cNvPr id="19" name="Oval 7"/>
            <p:cNvSpPr>
              <a:spLocks noChangeArrowheads="1"/>
            </p:cNvSpPr>
            <p:nvPr/>
          </p:nvSpPr>
          <p:spPr bwMode="auto">
            <a:xfrm>
              <a:off x="1872" y="2976"/>
              <a:ext cx="240" cy="240"/>
            </a:xfrm>
            <a:prstGeom prst="ellipse">
              <a:avLst/>
            </a:prstGeom>
            <a:noFill/>
            <a:ln w="9525" algn="ctr">
              <a:solidFill>
                <a:schemeClr val="tx1"/>
              </a:solidFill>
              <a:round/>
              <a:headEnd/>
              <a:tailEnd/>
            </a:ln>
            <a:effectLst/>
          </p:spPr>
          <p:txBody>
            <a:bodyPr wrap="none" anchor="ctr"/>
            <a:lstStyle/>
            <a:p>
              <a:pPr algn="ctr"/>
              <a:r>
                <a:rPr lang="en-US" altLang="zh-CN" b="0"/>
                <a:t>3</a:t>
              </a:r>
            </a:p>
          </p:txBody>
        </p:sp>
        <p:sp>
          <p:nvSpPr>
            <p:cNvPr id="20" name="Oval 8"/>
            <p:cNvSpPr>
              <a:spLocks noChangeArrowheads="1"/>
            </p:cNvSpPr>
            <p:nvPr/>
          </p:nvSpPr>
          <p:spPr bwMode="auto">
            <a:xfrm>
              <a:off x="432" y="2976"/>
              <a:ext cx="240" cy="240"/>
            </a:xfrm>
            <a:prstGeom prst="ellipse">
              <a:avLst/>
            </a:prstGeom>
            <a:noFill/>
            <a:ln w="9525" algn="ctr">
              <a:solidFill>
                <a:schemeClr val="tx1"/>
              </a:solidFill>
              <a:round/>
              <a:headEnd/>
              <a:tailEnd/>
            </a:ln>
            <a:effectLst/>
          </p:spPr>
          <p:txBody>
            <a:bodyPr wrap="none" anchor="ctr"/>
            <a:lstStyle/>
            <a:p>
              <a:pPr algn="ctr"/>
              <a:r>
                <a:rPr lang="en-US" altLang="zh-CN" b="0"/>
                <a:t>4</a:t>
              </a:r>
            </a:p>
          </p:txBody>
        </p:sp>
        <p:sp>
          <p:nvSpPr>
            <p:cNvPr id="21" name="Line 9"/>
            <p:cNvSpPr>
              <a:spLocks noChangeShapeType="1"/>
            </p:cNvSpPr>
            <p:nvPr/>
          </p:nvSpPr>
          <p:spPr bwMode="auto">
            <a:xfrm flipH="1">
              <a:off x="2112" y="2640"/>
              <a:ext cx="480" cy="432"/>
            </a:xfrm>
            <a:prstGeom prst="line">
              <a:avLst/>
            </a:prstGeom>
            <a:noFill/>
            <a:ln w="9525">
              <a:solidFill>
                <a:schemeClr val="tx1"/>
              </a:solidFill>
              <a:round/>
              <a:headEnd/>
              <a:tailEnd/>
            </a:ln>
            <a:effectLst/>
          </p:spPr>
          <p:txBody>
            <a:bodyPr/>
            <a:lstStyle/>
            <a:p>
              <a:endParaRPr lang="zh-CN" altLang="en-US"/>
            </a:p>
          </p:txBody>
        </p:sp>
        <p:sp>
          <p:nvSpPr>
            <p:cNvPr id="22" name="Line 10"/>
            <p:cNvSpPr>
              <a:spLocks noChangeShapeType="1"/>
            </p:cNvSpPr>
            <p:nvPr/>
          </p:nvSpPr>
          <p:spPr bwMode="auto">
            <a:xfrm>
              <a:off x="2112" y="1968"/>
              <a:ext cx="432" cy="432"/>
            </a:xfrm>
            <a:prstGeom prst="line">
              <a:avLst/>
            </a:prstGeom>
            <a:noFill/>
            <a:ln w="9525">
              <a:solidFill>
                <a:schemeClr val="tx1"/>
              </a:solidFill>
              <a:round/>
              <a:headEnd/>
              <a:tailEnd/>
            </a:ln>
            <a:effectLst/>
          </p:spPr>
          <p:txBody>
            <a:bodyPr/>
            <a:lstStyle/>
            <a:p>
              <a:endParaRPr lang="zh-CN" altLang="en-US"/>
            </a:p>
          </p:txBody>
        </p:sp>
        <p:sp>
          <p:nvSpPr>
            <p:cNvPr id="23" name="Line 11"/>
            <p:cNvSpPr>
              <a:spLocks noChangeShapeType="1"/>
            </p:cNvSpPr>
            <p:nvPr/>
          </p:nvSpPr>
          <p:spPr bwMode="auto">
            <a:xfrm>
              <a:off x="1344" y="2592"/>
              <a:ext cx="528" cy="480"/>
            </a:xfrm>
            <a:prstGeom prst="line">
              <a:avLst/>
            </a:prstGeom>
            <a:noFill/>
            <a:ln w="9525">
              <a:solidFill>
                <a:schemeClr val="tx1"/>
              </a:solidFill>
              <a:round/>
              <a:headEnd/>
              <a:tailEnd/>
            </a:ln>
            <a:effectLst/>
          </p:spPr>
          <p:txBody>
            <a:bodyPr/>
            <a:lstStyle/>
            <a:p>
              <a:endParaRPr lang="zh-CN" altLang="en-US"/>
            </a:p>
          </p:txBody>
        </p:sp>
        <p:sp>
          <p:nvSpPr>
            <p:cNvPr id="24" name="Line 12"/>
            <p:cNvSpPr>
              <a:spLocks noChangeShapeType="1"/>
            </p:cNvSpPr>
            <p:nvPr/>
          </p:nvSpPr>
          <p:spPr bwMode="auto">
            <a:xfrm flipV="1">
              <a:off x="672" y="2592"/>
              <a:ext cx="528" cy="480"/>
            </a:xfrm>
            <a:prstGeom prst="line">
              <a:avLst/>
            </a:prstGeom>
            <a:noFill/>
            <a:ln w="9525">
              <a:solidFill>
                <a:schemeClr val="tx1"/>
              </a:solidFill>
              <a:round/>
              <a:headEnd/>
              <a:tailEnd/>
            </a:ln>
            <a:effectLst/>
          </p:spPr>
          <p:txBody>
            <a:bodyPr/>
            <a:lstStyle/>
            <a:p>
              <a:endParaRPr lang="zh-CN" altLang="en-US"/>
            </a:p>
          </p:txBody>
        </p:sp>
        <p:sp>
          <p:nvSpPr>
            <p:cNvPr id="25" name="Line 13"/>
            <p:cNvSpPr>
              <a:spLocks noChangeShapeType="1"/>
            </p:cNvSpPr>
            <p:nvPr/>
          </p:nvSpPr>
          <p:spPr bwMode="auto">
            <a:xfrm flipV="1">
              <a:off x="1353" y="1968"/>
              <a:ext cx="528" cy="480"/>
            </a:xfrm>
            <a:prstGeom prst="line">
              <a:avLst/>
            </a:prstGeom>
            <a:noFill/>
            <a:ln w="9525">
              <a:solidFill>
                <a:schemeClr val="tx1"/>
              </a:solidFill>
              <a:round/>
              <a:headEnd/>
              <a:tailEnd/>
            </a:ln>
            <a:effectLst/>
          </p:spPr>
          <p:txBody>
            <a:bodyPr/>
            <a:lstStyle/>
            <a:p>
              <a:endParaRPr lang="zh-CN" altLang="en-US"/>
            </a:p>
          </p:txBody>
        </p:sp>
        <p:sp>
          <p:nvSpPr>
            <p:cNvPr id="26" name="Line 14"/>
            <p:cNvSpPr>
              <a:spLocks noChangeShapeType="1"/>
            </p:cNvSpPr>
            <p:nvPr/>
          </p:nvSpPr>
          <p:spPr bwMode="auto">
            <a:xfrm>
              <a:off x="720" y="1968"/>
              <a:ext cx="456" cy="462"/>
            </a:xfrm>
            <a:prstGeom prst="line">
              <a:avLst/>
            </a:prstGeom>
            <a:noFill/>
            <a:ln w="9525">
              <a:solidFill>
                <a:schemeClr val="tx1"/>
              </a:solidFill>
              <a:round/>
              <a:headEnd/>
              <a:tailEnd/>
            </a:ln>
            <a:effectLst/>
          </p:spPr>
          <p:txBody>
            <a:bodyPr/>
            <a:lstStyle/>
            <a:p>
              <a:endParaRPr lang="zh-CN" altLang="en-US"/>
            </a:p>
          </p:txBody>
        </p:sp>
        <p:sp>
          <p:nvSpPr>
            <p:cNvPr id="27" name="Line 15"/>
            <p:cNvSpPr>
              <a:spLocks noChangeShapeType="1"/>
            </p:cNvSpPr>
            <p:nvPr/>
          </p:nvSpPr>
          <p:spPr bwMode="auto">
            <a:xfrm flipV="1">
              <a:off x="576" y="2016"/>
              <a:ext cx="0" cy="960"/>
            </a:xfrm>
            <a:prstGeom prst="line">
              <a:avLst/>
            </a:prstGeom>
            <a:noFill/>
            <a:ln w="9525">
              <a:solidFill>
                <a:schemeClr val="tx1"/>
              </a:solidFill>
              <a:round/>
              <a:headEnd/>
              <a:tailEnd/>
            </a:ln>
            <a:effectLst/>
          </p:spPr>
          <p:txBody>
            <a:bodyPr/>
            <a:lstStyle/>
            <a:p>
              <a:endParaRPr lang="zh-CN" altLang="en-US"/>
            </a:p>
          </p:txBody>
        </p:sp>
        <p:sp>
          <p:nvSpPr>
            <p:cNvPr id="28" name="Line 16"/>
            <p:cNvSpPr>
              <a:spLocks noChangeShapeType="1"/>
            </p:cNvSpPr>
            <p:nvPr/>
          </p:nvSpPr>
          <p:spPr bwMode="auto">
            <a:xfrm>
              <a:off x="720" y="1872"/>
              <a:ext cx="1152" cy="0"/>
            </a:xfrm>
            <a:prstGeom prst="line">
              <a:avLst/>
            </a:prstGeom>
            <a:noFill/>
            <a:ln w="9525">
              <a:solidFill>
                <a:schemeClr val="tx1"/>
              </a:solidFill>
              <a:round/>
              <a:headEnd/>
              <a:tailEnd/>
            </a:ln>
            <a:effectLst/>
          </p:spPr>
          <p:txBody>
            <a:bodyPr/>
            <a:lstStyle/>
            <a:p>
              <a:endParaRPr lang="zh-CN" altLang="en-US"/>
            </a:p>
          </p:txBody>
        </p:sp>
        <p:sp>
          <p:nvSpPr>
            <p:cNvPr id="29" name="Line 17"/>
            <p:cNvSpPr>
              <a:spLocks noChangeShapeType="1"/>
            </p:cNvSpPr>
            <p:nvPr/>
          </p:nvSpPr>
          <p:spPr bwMode="auto">
            <a:xfrm>
              <a:off x="672" y="3120"/>
              <a:ext cx="1200" cy="0"/>
            </a:xfrm>
            <a:prstGeom prst="line">
              <a:avLst/>
            </a:prstGeom>
            <a:noFill/>
            <a:ln w="9525">
              <a:solidFill>
                <a:schemeClr val="tx1"/>
              </a:solidFill>
              <a:round/>
              <a:headEnd/>
              <a:tailEnd/>
            </a:ln>
            <a:effectLst/>
          </p:spPr>
          <p:txBody>
            <a:bodyPr/>
            <a:lstStyle/>
            <a:p>
              <a:endParaRPr lang="zh-CN" altLang="en-US"/>
            </a:p>
          </p:txBody>
        </p:sp>
        <p:sp>
          <p:nvSpPr>
            <p:cNvPr id="30" name="Line 18"/>
            <p:cNvSpPr>
              <a:spLocks noChangeShapeType="1"/>
            </p:cNvSpPr>
            <p:nvPr/>
          </p:nvSpPr>
          <p:spPr bwMode="auto">
            <a:xfrm flipV="1">
              <a:off x="2016" y="2016"/>
              <a:ext cx="0" cy="960"/>
            </a:xfrm>
            <a:prstGeom prst="line">
              <a:avLst/>
            </a:prstGeom>
            <a:noFill/>
            <a:ln w="9525">
              <a:solidFill>
                <a:schemeClr val="tx1"/>
              </a:solidFill>
              <a:round/>
              <a:headEnd/>
              <a:tailEnd/>
            </a:ln>
            <a:effectLst/>
          </p:spPr>
          <p:txBody>
            <a:bodyPr/>
            <a:lstStyle/>
            <a:p>
              <a:endParaRPr lang="zh-CN" altLang="en-US"/>
            </a:p>
          </p:txBody>
        </p:sp>
        <p:sp>
          <p:nvSpPr>
            <p:cNvPr id="31" name="Text Box 19"/>
            <p:cNvSpPr txBox="1">
              <a:spLocks noChangeArrowheads="1"/>
            </p:cNvSpPr>
            <p:nvPr/>
          </p:nvSpPr>
          <p:spPr bwMode="auto">
            <a:xfrm>
              <a:off x="1142" y="1562"/>
              <a:ext cx="308" cy="288"/>
            </a:xfrm>
            <a:prstGeom prst="rect">
              <a:avLst/>
            </a:prstGeom>
            <a:noFill/>
            <a:ln w="9525" algn="ctr">
              <a:noFill/>
              <a:miter lim="800000"/>
              <a:headEnd/>
              <a:tailEnd/>
            </a:ln>
            <a:effectLst/>
          </p:spPr>
          <p:txBody>
            <a:bodyPr wrap="none">
              <a:spAutoFit/>
            </a:bodyPr>
            <a:lstStyle/>
            <a:p>
              <a:r>
                <a:rPr lang="en-US" altLang="zh-CN" sz="2400" b="0"/>
                <a:t>18</a:t>
              </a:r>
            </a:p>
          </p:txBody>
        </p:sp>
        <p:sp>
          <p:nvSpPr>
            <p:cNvPr id="32" name="Text Box 20"/>
            <p:cNvSpPr txBox="1">
              <a:spLocks noChangeArrowheads="1"/>
            </p:cNvSpPr>
            <p:nvPr/>
          </p:nvSpPr>
          <p:spPr bwMode="auto">
            <a:xfrm>
              <a:off x="940" y="1994"/>
              <a:ext cx="308" cy="288"/>
            </a:xfrm>
            <a:prstGeom prst="rect">
              <a:avLst/>
            </a:prstGeom>
            <a:noFill/>
            <a:ln w="9525" algn="ctr">
              <a:noFill/>
              <a:miter lim="800000"/>
              <a:headEnd/>
              <a:tailEnd/>
            </a:ln>
            <a:effectLst/>
          </p:spPr>
          <p:txBody>
            <a:bodyPr wrap="none">
              <a:spAutoFit/>
            </a:bodyPr>
            <a:lstStyle/>
            <a:p>
              <a:r>
                <a:rPr lang="en-US" altLang="zh-CN" sz="2400" b="0"/>
                <a:t>23</a:t>
              </a:r>
            </a:p>
          </p:txBody>
        </p:sp>
        <p:sp>
          <p:nvSpPr>
            <p:cNvPr id="33" name="Text Box 21"/>
            <p:cNvSpPr txBox="1">
              <a:spLocks noChangeArrowheads="1"/>
            </p:cNvSpPr>
            <p:nvPr/>
          </p:nvSpPr>
          <p:spPr bwMode="auto">
            <a:xfrm>
              <a:off x="336" y="2378"/>
              <a:ext cx="212" cy="288"/>
            </a:xfrm>
            <a:prstGeom prst="rect">
              <a:avLst/>
            </a:prstGeom>
            <a:noFill/>
            <a:ln w="9525" algn="ctr">
              <a:noFill/>
              <a:miter lim="800000"/>
              <a:headEnd/>
              <a:tailEnd/>
            </a:ln>
            <a:effectLst/>
          </p:spPr>
          <p:txBody>
            <a:bodyPr wrap="none">
              <a:spAutoFit/>
            </a:bodyPr>
            <a:lstStyle/>
            <a:p>
              <a:r>
                <a:rPr lang="en-US" altLang="zh-CN" sz="2400" b="0"/>
                <a:t>4</a:t>
              </a:r>
            </a:p>
          </p:txBody>
        </p:sp>
        <p:sp>
          <p:nvSpPr>
            <p:cNvPr id="34" name="Text Box 22"/>
            <p:cNvSpPr txBox="1">
              <a:spLocks noChangeArrowheads="1"/>
            </p:cNvSpPr>
            <p:nvPr/>
          </p:nvSpPr>
          <p:spPr bwMode="auto">
            <a:xfrm>
              <a:off x="768" y="2544"/>
              <a:ext cx="308" cy="288"/>
            </a:xfrm>
            <a:prstGeom prst="rect">
              <a:avLst/>
            </a:prstGeom>
            <a:noFill/>
            <a:ln w="9525" algn="ctr">
              <a:noFill/>
              <a:miter lim="800000"/>
              <a:headEnd/>
              <a:tailEnd/>
            </a:ln>
            <a:effectLst/>
          </p:spPr>
          <p:txBody>
            <a:bodyPr wrap="none">
              <a:spAutoFit/>
            </a:bodyPr>
            <a:lstStyle/>
            <a:p>
              <a:r>
                <a:rPr lang="en-US" altLang="zh-CN" sz="2400" b="0"/>
                <a:t>25</a:t>
              </a:r>
            </a:p>
          </p:txBody>
        </p:sp>
        <p:sp>
          <p:nvSpPr>
            <p:cNvPr id="35" name="Text Box 23"/>
            <p:cNvSpPr txBox="1">
              <a:spLocks noChangeArrowheads="1"/>
            </p:cNvSpPr>
            <p:nvPr/>
          </p:nvSpPr>
          <p:spPr bwMode="auto">
            <a:xfrm>
              <a:off x="1190" y="3072"/>
              <a:ext cx="308" cy="288"/>
            </a:xfrm>
            <a:prstGeom prst="rect">
              <a:avLst/>
            </a:prstGeom>
            <a:noFill/>
            <a:ln w="9525" algn="ctr">
              <a:noFill/>
              <a:miter lim="800000"/>
              <a:headEnd/>
              <a:tailEnd/>
            </a:ln>
            <a:effectLst/>
          </p:spPr>
          <p:txBody>
            <a:bodyPr wrap="none">
              <a:spAutoFit/>
            </a:bodyPr>
            <a:lstStyle/>
            <a:p>
              <a:r>
                <a:rPr lang="en-US" altLang="zh-CN" sz="2400" b="0"/>
                <a:t>20</a:t>
              </a:r>
            </a:p>
          </p:txBody>
        </p:sp>
        <p:sp>
          <p:nvSpPr>
            <p:cNvPr id="36" name="Text Box 24"/>
            <p:cNvSpPr txBox="1">
              <a:spLocks noChangeArrowheads="1"/>
            </p:cNvSpPr>
            <p:nvPr/>
          </p:nvSpPr>
          <p:spPr bwMode="auto">
            <a:xfrm>
              <a:off x="1324" y="2736"/>
              <a:ext cx="308" cy="288"/>
            </a:xfrm>
            <a:prstGeom prst="rect">
              <a:avLst/>
            </a:prstGeom>
            <a:noFill/>
            <a:ln w="9525" algn="ctr">
              <a:noFill/>
              <a:miter lim="800000"/>
              <a:headEnd/>
              <a:tailEnd/>
            </a:ln>
            <a:effectLst/>
          </p:spPr>
          <p:txBody>
            <a:bodyPr wrap="none">
              <a:spAutoFit/>
            </a:bodyPr>
            <a:lstStyle/>
            <a:p>
              <a:r>
                <a:rPr lang="en-US" altLang="zh-CN" sz="2400" b="0"/>
                <a:t>15</a:t>
              </a:r>
            </a:p>
          </p:txBody>
        </p:sp>
        <p:sp>
          <p:nvSpPr>
            <p:cNvPr id="37" name="Text Box 25"/>
            <p:cNvSpPr txBox="1">
              <a:spLocks noChangeArrowheads="1"/>
            </p:cNvSpPr>
            <p:nvPr/>
          </p:nvSpPr>
          <p:spPr bwMode="auto">
            <a:xfrm>
              <a:off x="1564" y="2112"/>
              <a:ext cx="308" cy="288"/>
            </a:xfrm>
            <a:prstGeom prst="rect">
              <a:avLst/>
            </a:prstGeom>
            <a:noFill/>
            <a:ln w="9525" algn="ctr">
              <a:noFill/>
              <a:miter lim="800000"/>
              <a:headEnd/>
              <a:tailEnd/>
            </a:ln>
            <a:effectLst/>
          </p:spPr>
          <p:txBody>
            <a:bodyPr wrap="none">
              <a:spAutoFit/>
            </a:bodyPr>
            <a:lstStyle/>
            <a:p>
              <a:r>
                <a:rPr lang="en-US" altLang="zh-CN" sz="2400" b="0"/>
                <a:t>12</a:t>
              </a:r>
            </a:p>
          </p:txBody>
        </p:sp>
        <p:sp>
          <p:nvSpPr>
            <p:cNvPr id="38" name="Text Box 26"/>
            <p:cNvSpPr txBox="1">
              <a:spLocks noChangeArrowheads="1"/>
            </p:cNvSpPr>
            <p:nvPr/>
          </p:nvSpPr>
          <p:spPr bwMode="auto">
            <a:xfrm>
              <a:off x="2236" y="1946"/>
              <a:ext cx="212" cy="288"/>
            </a:xfrm>
            <a:prstGeom prst="rect">
              <a:avLst/>
            </a:prstGeom>
            <a:noFill/>
            <a:ln w="9525" algn="ctr">
              <a:noFill/>
              <a:miter lim="800000"/>
              <a:headEnd/>
              <a:tailEnd/>
            </a:ln>
            <a:effectLst/>
          </p:spPr>
          <p:txBody>
            <a:bodyPr wrap="none">
              <a:spAutoFit/>
            </a:bodyPr>
            <a:lstStyle/>
            <a:p>
              <a:r>
                <a:rPr lang="en-US" altLang="zh-CN" sz="2400" b="0"/>
                <a:t>5</a:t>
              </a:r>
            </a:p>
          </p:txBody>
        </p:sp>
        <p:sp>
          <p:nvSpPr>
            <p:cNvPr id="39" name="Text Box 27"/>
            <p:cNvSpPr txBox="1">
              <a:spLocks noChangeArrowheads="1"/>
            </p:cNvSpPr>
            <p:nvPr/>
          </p:nvSpPr>
          <p:spPr bwMode="auto">
            <a:xfrm>
              <a:off x="1996" y="2352"/>
              <a:ext cx="212" cy="288"/>
            </a:xfrm>
            <a:prstGeom prst="rect">
              <a:avLst/>
            </a:prstGeom>
            <a:noFill/>
            <a:ln w="9525" algn="ctr">
              <a:noFill/>
              <a:miter lim="800000"/>
              <a:headEnd/>
              <a:tailEnd/>
            </a:ln>
            <a:effectLst/>
          </p:spPr>
          <p:txBody>
            <a:bodyPr wrap="none">
              <a:spAutoFit/>
            </a:bodyPr>
            <a:lstStyle/>
            <a:p>
              <a:r>
                <a:rPr lang="en-US" altLang="zh-CN" sz="2400" b="0"/>
                <a:t>8</a:t>
              </a:r>
            </a:p>
          </p:txBody>
        </p:sp>
        <p:sp>
          <p:nvSpPr>
            <p:cNvPr id="40" name="Text Box 28"/>
            <p:cNvSpPr txBox="1">
              <a:spLocks noChangeArrowheads="1"/>
            </p:cNvSpPr>
            <p:nvPr/>
          </p:nvSpPr>
          <p:spPr bwMode="auto">
            <a:xfrm>
              <a:off x="2332" y="2784"/>
              <a:ext cx="308" cy="288"/>
            </a:xfrm>
            <a:prstGeom prst="rect">
              <a:avLst/>
            </a:prstGeom>
            <a:noFill/>
            <a:ln w="9525" algn="ctr">
              <a:noFill/>
              <a:miter lim="800000"/>
              <a:headEnd/>
              <a:tailEnd/>
            </a:ln>
            <a:effectLst/>
          </p:spPr>
          <p:txBody>
            <a:bodyPr wrap="none">
              <a:spAutoFit/>
            </a:bodyPr>
            <a:lstStyle/>
            <a:p>
              <a:r>
                <a:rPr lang="en-US" altLang="zh-CN" sz="2400" b="0"/>
                <a:t>10</a:t>
              </a:r>
            </a:p>
          </p:txBody>
        </p:sp>
      </p:grpSp>
      <p:sp>
        <p:nvSpPr>
          <p:cNvPr id="41" name="Text Box 42"/>
          <p:cNvSpPr txBox="1">
            <a:spLocks noChangeArrowheads="1"/>
          </p:cNvSpPr>
          <p:nvPr/>
        </p:nvSpPr>
        <p:spPr bwMode="auto">
          <a:xfrm>
            <a:off x="1660525" y="785192"/>
            <a:ext cx="488950" cy="457200"/>
          </a:xfrm>
          <a:prstGeom prst="rect">
            <a:avLst/>
          </a:prstGeom>
          <a:noFill/>
          <a:ln w="9525" algn="ctr">
            <a:noFill/>
            <a:miter lim="800000"/>
            <a:headEnd/>
            <a:tailEnd/>
          </a:ln>
          <a:effectLst/>
        </p:spPr>
        <p:txBody>
          <a:bodyPr wrap="none">
            <a:spAutoFit/>
          </a:bodyPr>
          <a:lstStyle/>
          <a:p>
            <a:r>
              <a:rPr lang="en-US" altLang="zh-CN" sz="2400" b="0"/>
              <a:t>18</a:t>
            </a:r>
          </a:p>
        </p:txBody>
      </p:sp>
      <p:sp>
        <p:nvSpPr>
          <p:cNvPr id="42" name="Text Box 43"/>
          <p:cNvSpPr txBox="1">
            <a:spLocks noChangeArrowheads="1"/>
          </p:cNvSpPr>
          <p:nvPr/>
        </p:nvSpPr>
        <p:spPr bwMode="auto">
          <a:xfrm>
            <a:off x="381000" y="2080592"/>
            <a:ext cx="336550" cy="457200"/>
          </a:xfrm>
          <a:prstGeom prst="rect">
            <a:avLst/>
          </a:prstGeom>
          <a:noFill/>
          <a:ln w="9525" algn="ctr">
            <a:noFill/>
            <a:miter lim="800000"/>
            <a:headEnd/>
            <a:tailEnd/>
          </a:ln>
          <a:effectLst/>
        </p:spPr>
        <p:txBody>
          <a:bodyPr wrap="none">
            <a:spAutoFit/>
          </a:bodyPr>
          <a:lstStyle/>
          <a:p>
            <a:r>
              <a:rPr lang="en-US" altLang="zh-CN" sz="2400" b="0"/>
              <a:t>4</a:t>
            </a:r>
          </a:p>
        </p:txBody>
      </p:sp>
      <p:sp>
        <p:nvSpPr>
          <p:cNvPr id="43" name="Text Box 44"/>
          <p:cNvSpPr txBox="1">
            <a:spLocks noChangeArrowheads="1"/>
          </p:cNvSpPr>
          <p:nvPr/>
        </p:nvSpPr>
        <p:spPr bwMode="auto">
          <a:xfrm>
            <a:off x="2330450" y="1658317"/>
            <a:ext cx="488950" cy="457200"/>
          </a:xfrm>
          <a:prstGeom prst="rect">
            <a:avLst/>
          </a:prstGeom>
          <a:noFill/>
          <a:ln w="9525" algn="ctr">
            <a:noFill/>
            <a:miter lim="800000"/>
            <a:headEnd/>
            <a:tailEnd/>
          </a:ln>
          <a:effectLst/>
        </p:spPr>
        <p:txBody>
          <a:bodyPr wrap="none">
            <a:spAutoFit/>
          </a:bodyPr>
          <a:lstStyle/>
          <a:p>
            <a:r>
              <a:rPr lang="en-US" altLang="zh-CN" sz="2400" b="0"/>
              <a:t>12</a:t>
            </a:r>
          </a:p>
        </p:txBody>
      </p:sp>
      <p:sp>
        <p:nvSpPr>
          <p:cNvPr id="44" name="Text Box 45"/>
          <p:cNvSpPr txBox="1">
            <a:spLocks noChangeArrowheads="1"/>
          </p:cNvSpPr>
          <p:nvPr/>
        </p:nvSpPr>
        <p:spPr bwMode="auto">
          <a:xfrm>
            <a:off x="3397250" y="1394792"/>
            <a:ext cx="336550" cy="457200"/>
          </a:xfrm>
          <a:prstGeom prst="rect">
            <a:avLst/>
          </a:prstGeom>
          <a:noFill/>
          <a:ln w="9525" algn="ctr">
            <a:noFill/>
            <a:miter lim="800000"/>
            <a:headEnd/>
            <a:tailEnd/>
          </a:ln>
          <a:effectLst/>
        </p:spPr>
        <p:txBody>
          <a:bodyPr wrap="none">
            <a:spAutoFit/>
          </a:bodyPr>
          <a:lstStyle/>
          <a:p>
            <a:r>
              <a:rPr lang="en-US" altLang="zh-CN" sz="2400" b="0"/>
              <a:t>5</a:t>
            </a:r>
          </a:p>
        </p:txBody>
      </p:sp>
      <p:sp>
        <p:nvSpPr>
          <p:cNvPr id="45" name="Text Box 46"/>
          <p:cNvSpPr txBox="1">
            <a:spLocks noChangeArrowheads="1"/>
          </p:cNvSpPr>
          <p:nvPr/>
        </p:nvSpPr>
        <p:spPr bwMode="auto">
          <a:xfrm>
            <a:off x="3016250" y="2039317"/>
            <a:ext cx="336550" cy="457200"/>
          </a:xfrm>
          <a:prstGeom prst="rect">
            <a:avLst/>
          </a:prstGeom>
          <a:noFill/>
          <a:ln w="9525" algn="ctr">
            <a:noFill/>
            <a:miter lim="800000"/>
            <a:headEnd/>
            <a:tailEnd/>
          </a:ln>
          <a:effectLst/>
        </p:spPr>
        <p:txBody>
          <a:bodyPr wrap="none">
            <a:spAutoFit/>
          </a:bodyPr>
          <a:lstStyle/>
          <a:p>
            <a:r>
              <a:rPr lang="en-US" altLang="zh-CN" sz="2400" b="0"/>
              <a:t>8</a:t>
            </a:r>
          </a:p>
        </p:txBody>
      </p:sp>
      <p:graphicFrame>
        <p:nvGraphicFramePr>
          <p:cNvPr id="46" name="Group 171"/>
          <p:cNvGraphicFramePr>
            <a:graphicFrameLocks noGrp="1"/>
          </p:cNvGraphicFramePr>
          <p:nvPr>
            <p:extLst>
              <p:ext uri="{D42A27DB-BD31-4B8C-83A1-F6EECF244321}">
                <p14:modId xmlns:p14="http://schemas.microsoft.com/office/powerpoint/2010/main" val="1088025326"/>
              </p:ext>
            </p:extLst>
          </p:nvPr>
        </p:nvGraphicFramePr>
        <p:xfrm>
          <a:off x="457200" y="4747592"/>
          <a:ext cx="7086600" cy="1828800"/>
        </p:xfrm>
        <a:graphic>
          <a:graphicData uri="http://schemas.openxmlformats.org/drawingml/2006/table">
            <a:tbl>
              <a:tblPr/>
              <a:tblGrid>
                <a:gridCol w="1376363"/>
                <a:gridCol w="519112"/>
                <a:gridCol w="576263"/>
                <a:gridCol w="576262"/>
                <a:gridCol w="576263"/>
                <a:gridCol w="566737"/>
                <a:gridCol w="588963"/>
                <a:gridCol w="577850"/>
                <a:gridCol w="574675"/>
                <a:gridCol w="577850"/>
                <a:gridCol w="576262"/>
              </a:tblGrid>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400" b="1" i="0" u="none" strike="noStrike" cap="none" normalizeH="0" baseline="0" smtClean="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dirty="0" smtClean="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dirty="0" smtClean="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6</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7</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8</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9</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fromvex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dirty="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endvex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dirty="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weight</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dirty="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dirty="0" smtClean="0">
                          <a:ln>
                            <a:noFill/>
                          </a:ln>
                          <a:solidFill>
                            <a:schemeClr val="tx1"/>
                          </a:solidFill>
                          <a:effectLst/>
                          <a:latin typeface="Arial" charset="0"/>
                          <a:ea typeface="宋体" pitchFamily="2" charset="-122"/>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47" name="Group 462"/>
          <p:cNvGraphicFramePr>
            <a:graphicFrameLocks noGrp="1"/>
          </p:cNvGraphicFramePr>
          <p:nvPr>
            <p:extLst>
              <p:ext uri="{D42A27DB-BD31-4B8C-83A1-F6EECF244321}">
                <p14:modId xmlns:p14="http://schemas.microsoft.com/office/powerpoint/2010/main" val="618399877"/>
              </p:ext>
            </p:extLst>
          </p:nvPr>
        </p:nvGraphicFramePr>
        <p:xfrm>
          <a:off x="4876800" y="937592"/>
          <a:ext cx="3505200" cy="3560765"/>
        </p:xfrm>
        <a:graphic>
          <a:graphicData uri="http://schemas.openxmlformats.org/drawingml/2006/table">
            <a:tbl>
              <a:tblPr/>
              <a:tblGrid>
                <a:gridCol w="501650"/>
                <a:gridCol w="498475"/>
                <a:gridCol w="523875"/>
                <a:gridCol w="479425"/>
                <a:gridCol w="501650"/>
                <a:gridCol w="498475"/>
                <a:gridCol w="501650"/>
              </a:tblGrid>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600" b="0" i="0" u="none" strike="noStrike" cap="none" normalizeH="0" baseline="0" smtClean="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5</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0</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641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1</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2</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3</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4</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dirty="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dirty="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dirty="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dirty="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5</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dirty="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8" name="Line 463"/>
          <p:cNvSpPr>
            <a:spLocks noChangeShapeType="1"/>
          </p:cNvSpPr>
          <p:nvPr/>
        </p:nvSpPr>
        <p:spPr bwMode="auto">
          <a:xfrm flipV="1">
            <a:off x="2133600" y="6576392"/>
            <a:ext cx="0" cy="381000"/>
          </a:xfrm>
          <a:prstGeom prst="line">
            <a:avLst/>
          </a:prstGeom>
          <a:noFill/>
          <a:ln w="38100">
            <a:solidFill>
              <a:srgbClr val="CC0000"/>
            </a:solidFill>
            <a:round/>
            <a:headEnd/>
            <a:tailEnd type="stealth" w="lg" len="lg"/>
          </a:ln>
          <a:effectLst/>
        </p:spPr>
        <p:txBody>
          <a:bodyPr wrap="none" anchor="ctr"/>
          <a:lstStyle/>
          <a:p>
            <a:endParaRPr lang="zh-CN" altLang="en-US"/>
          </a:p>
        </p:txBody>
      </p:sp>
      <p:grpSp>
        <p:nvGrpSpPr>
          <p:cNvPr id="49" name="Group 469"/>
          <p:cNvGrpSpPr>
            <a:grpSpLocks/>
          </p:cNvGrpSpPr>
          <p:nvPr/>
        </p:nvGrpSpPr>
        <p:grpSpPr bwMode="auto">
          <a:xfrm>
            <a:off x="4286250" y="1318592"/>
            <a:ext cx="666750" cy="457200"/>
            <a:chOff x="2652" y="480"/>
            <a:chExt cx="420" cy="288"/>
          </a:xfrm>
        </p:grpSpPr>
        <p:sp>
          <p:nvSpPr>
            <p:cNvPr id="50" name="Line 464"/>
            <p:cNvSpPr>
              <a:spLocks noChangeShapeType="1"/>
            </p:cNvSpPr>
            <p:nvPr/>
          </p:nvSpPr>
          <p:spPr bwMode="auto">
            <a:xfrm flipV="1">
              <a:off x="2652" y="720"/>
              <a:ext cx="420" cy="0"/>
            </a:xfrm>
            <a:prstGeom prst="line">
              <a:avLst/>
            </a:prstGeom>
            <a:noFill/>
            <a:ln w="38100">
              <a:solidFill>
                <a:srgbClr val="CC0000"/>
              </a:solidFill>
              <a:round/>
              <a:headEnd/>
              <a:tailEnd type="stealth" w="lg" len="lg"/>
            </a:ln>
            <a:effectLst/>
          </p:spPr>
          <p:txBody>
            <a:bodyPr wrap="none" anchor="ctr"/>
            <a:lstStyle/>
            <a:p>
              <a:endParaRPr lang="zh-CN" altLang="en-US"/>
            </a:p>
          </p:txBody>
        </p:sp>
        <p:sp>
          <p:nvSpPr>
            <p:cNvPr id="51" name="Text Box 465"/>
            <p:cNvSpPr txBox="1">
              <a:spLocks noChangeArrowheads="1"/>
            </p:cNvSpPr>
            <p:nvPr/>
          </p:nvSpPr>
          <p:spPr bwMode="auto">
            <a:xfrm>
              <a:off x="2652" y="480"/>
              <a:ext cx="372" cy="288"/>
            </a:xfrm>
            <a:prstGeom prst="rect">
              <a:avLst/>
            </a:prstGeom>
            <a:noFill/>
            <a:ln w="19050" algn="ctr">
              <a:noFill/>
              <a:miter lim="800000"/>
              <a:headEnd/>
              <a:tailEnd/>
            </a:ln>
            <a:effectLst/>
          </p:spPr>
          <p:txBody>
            <a:bodyPr wrap="none">
              <a:spAutoFit/>
            </a:bodyPr>
            <a:lstStyle/>
            <a:p>
              <a:r>
                <a:rPr lang="en-US" altLang="zh-CN" sz="2400"/>
                <a:t>m1</a:t>
              </a:r>
            </a:p>
          </p:txBody>
        </p:sp>
      </p:grpSp>
      <p:grpSp>
        <p:nvGrpSpPr>
          <p:cNvPr id="52" name="Group 468"/>
          <p:cNvGrpSpPr>
            <a:grpSpLocks/>
          </p:cNvGrpSpPr>
          <p:nvPr/>
        </p:nvGrpSpPr>
        <p:grpSpPr bwMode="auto">
          <a:xfrm>
            <a:off x="8382000" y="3375992"/>
            <a:ext cx="685800" cy="457200"/>
            <a:chOff x="2688" y="1344"/>
            <a:chExt cx="432" cy="288"/>
          </a:xfrm>
        </p:grpSpPr>
        <p:sp>
          <p:nvSpPr>
            <p:cNvPr id="53" name="Line 466"/>
            <p:cNvSpPr>
              <a:spLocks noChangeShapeType="1"/>
            </p:cNvSpPr>
            <p:nvPr/>
          </p:nvSpPr>
          <p:spPr bwMode="auto">
            <a:xfrm flipV="1">
              <a:off x="2688" y="1584"/>
              <a:ext cx="432" cy="0"/>
            </a:xfrm>
            <a:prstGeom prst="line">
              <a:avLst/>
            </a:prstGeom>
            <a:noFill/>
            <a:ln w="38100">
              <a:solidFill>
                <a:srgbClr val="CC0000"/>
              </a:solidFill>
              <a:round/>
              <a:headEnd type="stealth" w="lg" len="lg"/>
              <a:tailEnd type="none" w="lg" len="lg"/>
            </a:ln>
            <a:effectLst/>
          </p:spPr>
          <p:txBody>
            <a:bodyPr wrap="none" anchor="ctr"/>
            <a:lstStyle/>
            <a:p>
              <a:endParaRPr lang="zh-CN" altLang="en-US"/>
            </a:p>
          </p:txBody>
        </p:sp>
        <p:sp>
          <p:nvSpPr>
            <p:cNvPr id="54" name="Text Box 467"/>
            <p:cNvSpPr txBox="1">
              <a:spLocks noChangeArrowheads="1"/>
            </p:cNvSpPr>
            <p:nvPr/>
          </p:nvSpPr>
          <p:spPr bwMode="auto">
            <a:xfrm>
              <a:off x="2748" y="1344"/>
              <a:ext cx="372" cy="288"/>
            </a:xfrm>
            <a:prstGeom prst="rect">
              <a:avLst/>
            </a:prstGeom>
            <a:noFill/>
            <a:ln w="19050" algn="ctr">
              <a:noFill/>
              <a:miter lim="800000"/>
              <a:headEnd/>
              <a:tailEnd/>
            </a:ln>
            <a:effectLst/>
          </p:spPr>
          <p:txBody>
            <a:bodyPr wrap="none">
              <a:spAutoFit/>
            </a:bodyPr>
            <a:lstStyle/>
            <a:p>
              <a:r>
                <a:rPr lang="en-US" altLang="zh-CN" sz="2400"/>
                <a:t>m2</a:t>
              </a:r>
            </a:p>
          </p:txBody>
        </p:sp>
      </p:grpSp>
      <p:sp>
        <p:nvSpPr>
          <p:cNvPr id="3" name="文本框 2"/>
          <p:cNvSpPr txBox="1"/>
          <p:nvPr/>
        </p:nvSpPr>
        <p:spPr>
          <a:xfrm>
            <a:off x="1091101" y="3952552"/>
            <a:ext cx="2871299" cy="461665"/>
          </a:xfrm>
          <a:prstGeom prst="rect">
            <a:avLst/>
          </a:prstGeom>
          <a:noFill/>
        </p:spPr>
        <p:txBody>
          <a:bodyPr wrap="none" rtlCol="0">
            <a:spAutoFit/>
          </a:bodyPr>
          <a:lstStyle/>
          <a:p>
            <a:r>
              <a:rPr kumimoji="1" lang="en-US" altLang="zh-CN" sz="2400" dirty="0" smtClean="0">
                <a:latin typeface="Microsoft YaHei" charset="-122"/>
                <a:ea typeface="Microsoft YaHei" charset="-122"/>
                <a:cs typeface="Microsoft YaHei" charset="-122"/>
              </a:rPr>
              <a:t>{0},{1},{2},{3},{4},{5}</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84726874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克鲁斯卡尔</a:t>
            </a:r>
            <a:r>
              <a:rPr kumimoji="1" lang="en-US" altLang="zh-CN" dirty="0"/>
              <a:t>(</a:t>
            </a:r>
            <a:r>
              <a:rPr kumimoji="1" lang="en-US" altLang="zh-CN" dirty="0" err="1"/>
              <a:t>Kruskal</a:t>
            </a:r>
            <a:r>
              <a:rPr kumimoji="1" lang="en-US" altLang="zh-CN" dirty="0"/>
              <a:t>)</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smtClean="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6" name="Group 4"/>
          <p:cNvGrpSpPr>
            <a:grpSpLocks/>
          </p:cNvGrpSpPr>
          <p:nvPr/>
        </p:nvGrpSpPr>
        <p:grpSpPr bwMode="auto">
          <a:xfrm>
            <a:off x="381000" y="764704"/>
            <a:ext cx="3733800" cy="2854325"/>
            <a:chOff x="336" y="1562"/>
            <a:chExt cx="2352" cy="1798"/>
          </a:xfrm>
        </p:grpSpPr>
        <p:sp>
          <p:nvSpPr>
            <p:cNvPr id="7" name="Oval 5"/>
            <p:cNvSpPr>
              <a:spLocks noChangeArrowheads="1"/>
            </p:cNvSpPr>
            <p:nvPr/>
          </p:nvSpPr>
          <p:spPr bwMode="auto">
            <a:xfrm>
              <a:off x="2448" y="2400"/>
              <a:ext cx="240" cy="240"/>
            </a:xfrm>
            <a:prstGeom prst="ellipse">
              <a:avLst/>
            </a:prstGeom>
            <a:noFill/>
            <a:ln w="9525" algn="ctr">
              <a:solidFill>
                <a:schemeClr val="tx1"/>
              </a:solidFill>
              <a:round/>
              <a:headEnd/>
              <a:tailEnd/>
            </a:ln>
            <a:effectLst/>
          </p:spPr>
          <p:txBody>
            <a:bodyPr wrap="none" anchor="ctr"/>
            <a:lstStyle/>
            <a:p>
              <a:pPr algn="ctr"/>
              <a:r>
                <a:rPr lang="en-US" altLang="zh-CN" b="0"/>
                <a:t>2</a:t>
              </a:r>
            </a:p>
          </p:txBody>
        </p:sp>
        <p:sp>
          <p:nvSpPr>
            <p:cNvPr id="8" name="Oval 6"/>
            <p:cNvSpPr>
              <a:spLocks noChangeArrowheads="1"/>
            </p:cNvSpPr>
            <p:nvPr/>
          </p:nvSpPr>
          <p:spPr bwMode="auto">
            <a:xfrm>
              <a:off x="480" y="1798"/>
              <a:ext cx="240" cy="240"/>
            </a:xfrm>
            <a:prstGeom prst="ellipse">
              <a:avLst/>
            </a:prstGeom>
            <a:noFill/>
            <a:ln w="9525" algn="ctr">
              <a:solidFill>
                <a:schemeClr val="tx1"/>
              </a:solidFill>
              <a:round/>
              <a:headEnd/>
              <a:tailEnd/>
            </a:ln>
            <a:effectLst/>
          </p:spPr>
          <p:txBody>
            <a:bodyPr wrap="none" anchor="ctr"/>
            <a:lstStyle/>
            <a:p>
              <a:pPr algn="ctr"/>
              <a:r>
                <a:rPr lang="en-US" altLang="zh-CN" b="0"/>
                <a:t>0</a:t>
              </a:r>
            </a:p>
          </p:txBody>
        </p:sp>
        <p:sp>
          <p:nvSpPr>
            <p:cNvPr id="9" name="Oval 7"/>
            <p:cNvSpPr>
              <a:spLocks noChangeArrowheads="1"/>
            </p:cNvSpPr>
            <p:nvPr/>
          </p:nvSpPr>
          <p:spPr bwMode="auto">
            <a:xfrm>
              <a:off x="1872" y="1798"/>
              <a:ext cx="240" cy="240"/>
            </a:xfrm>
            <a:prstGeom prst="ellipse">
              <a:avLst/>
            </a:prstGeom>
            <a:noFill/>
            <a:ln w="9525" algn="ctr">
              <a:solidFill>
                <a:schemeClr val="tx1"/>
              </a:solidFill>
              <a:round/>
              <a:headEnd/>
              <a:tailEnd/>
            </a:ln>
            <a:effectLst/>
          </p:spPr>
          <p:txBody>
            <a:bodyPr wrap="none" anchor="ctr"/>
            <a:lstStyle/>
            <a:p>
              <a:pPr algn="ctr"/>
              <a:r>
                <a:rPr lang="en-US" altLang="zh-CN" b="0"/>
                <a:t>1</a:t>
              </a:r>
            </a:p>
          </p:txBody>
        </p:sp>
        <p:sp>
          <p:nvSpPr>
            <p:cNvPr id="10" name="Oval 8"/>
            <p:cNvSpPr>
              <a:spLocks noChangeArrowheads="1"/>
            </p:cNvSpPr>
            <p:nvPr/>
          </p:nvSpPr>
          <p:spPr bwMode="auto">
            <a:xfrm>
              <a:off x="1152" y="2400"/>
              <a:ext cx="240" cy="240"/>
            </a:xfrm>
            <a:prstGeom prst="ellipse">
              <a:avLst/>
            </a:prstGeom>
            <a:noFill/>
            <a:ln w="9525" algn="ctr">
              <a:solidFill>
                <a:schemeClr val="tx1"/>
              </a:solidFill>
              <a:round/>
              <a:headEnd/>
              <a:tailEnd/>
            </a:ln>
            <a:effectLst/>
          </p:spPr>
          <p:txBody>
            <a:bodyPr wrap="none" anchor="ctr"/>
            <a:lstStyle/>
            <a:p>
              <a:pPr algn="ctr"/>
              <a:r>
                <a:rPr lang="en-US" altLang="zh-CN" b="0"/>
                <a:t>5</a:t>
              </a:r>
            </a:p>
          </p:txBody>
        </p:sp>
        <p:sp>
          <p:nvSpPr>
            <p:cNvPr id="11" name="Oval 9"/>
            <p:cNvSpPr>
              <a:spLocks noChangeArrowheads="1"/>
            </p:cNvSpPr>
            <p:nvPr/>
          </p:nvSpPr>
          <p:spPr bwMode="auto">
            <a:xfrm>
              <a:off x="1872" y="2976"/>
              <a:ext cx="240" cy="240"/>
            </a:xfrm>
            <a:prstGeom prst="ellipse">
              <a:avLst/>
            </a:prstGeom>
            <a:noFill/>
            <a:ln w="9525" algn="ctr">
              <a:solidFill>
                <a:schemeClr val="tx1"/>
              </a:solidFill>
              <a:round/>
              <a:headEnd/>
              <a:tailEnd/>
            </a:ln>
            <a:effectLst/>
          </p:spPr>
          <p:txBody>
            <a:bodyPr wrap="none" anchor="ctr"/>
            <a:lstStyle/>
            <a:p>
              <a:pPr algn="ctr"/>
              <a:r>
                <a:rPr lang="en-US" altLang="zh-CN" b="0"/>
                <a:t>3</a:t>
              </a:r>
            </a:p>
          </p:txBody>
        </p:sp>
        <p:sp>
          <p:nvSpPr>
            <p:cNvPr id="12" name="Oval 10"/>
            <p:cNvSpPr>
              <a:spLocks noChangeArrowheads="1"/>
            </p:cNvSpPr>
            <p:nvPr/>
          </p:nvSpPr>
          <p:spPr bwMode="auto">
            <a:xfrm>
              <a:off x="432" y="2976"/>
              <a:ext cx="240" cy="240"/>
            </a:xfrm>
            <a:prstGeom prst="ellipse">
              <a:avLst/>
            </a:prstGeom>
            <a:noFill/>
            <a:ln w="9525" algn="ctr">
              <a:solidFill>
                <a:schemeClr val="tx1"/>
              </a:solidFill>
              <a:round/>
              <a:headEnd/>
              <a:tailEnd/>
            </a:ln>
            <a:effectLst/>
          </p:spPr>
          <p:txBody>
            <a:bodyPr wrap="none" anchor="ctr"/>
            <a:lstStyle/>
            <a:p>
              <a:pPr algn="ctr"/>
              <a:r>
                <a:rPr lang="en-US" altLang="zh-CN" b="0"/>
                <a:t>4</a:t>
              </a:r>
            </a:p>
          </p:txBody>
        </p:sp>
        <p:sp>
          <p:nvSpPr>
            <p:cNvPr id="13" name="Line 11"/>
            <p:cNvSpPr>
              <a:spLocks noChangeShapeType="1"/>
            </p:cNvSpPr>
            <p:nvPr/>
          </p:nvSpPr>
          <p:spPr bwMode="auto">
            <a:xfrm flipH="1">
              <a:off x="2112" y="2640"/>
              <a:ext cx="480" cy="432"/>
            </a:xfrm>
            <a:prstGeom prst="line">
              <a:avLst/>
            </a:prstGeom>
            <a:noFill/>
            <a:ln w="9525">
              <a:solidFill>
                <a:schemeClr val="tx1"/>
              </a:solidFill>
              <a:round/>
              <a:headEnd/>
              <a:tailEnd/>
            </a:ln>
            <a:effectLst/>
          </p:spPr>
          <p:txBody>
            <a:bodyPr/>
            <a:lstStyle/>
            <a:p>
              <a:endParaRPr lang="zh-CN" altLang="en-US"/>
            </a:p>
          </p:txBody>
        </p:sp>
        <p:sp>
          <p:nvSpPr>
            <p:cNvPr id="14" name="Line 12"/>
            <p:cNvSpPr>
              <a:spLocks noChangeShapeType="1"/>
            </p:cNvSpPr>
            <p:nvPr/>
          </p:nvSpPr>
          <p:spPr bwMode="auto">
            <a:xfrm>
              <a:off x="2112" y="1968"/>
              <a:ext cx="432" cy="432"/>
            </a:xfrm>
            <a:prstGeom prst="line">
              <a:avLst/>
            </a:prstGeom>
            <a:noFill/>
            <a:ln w="9525">
              <a:solidFill>
                <a:schemeClr val="tx1"/>
              </a:solidFill>
              <a:round/>
              <a:headEnd/>
              <a:tailEnd/>
            </a:ln>
            <a:effectLst/>
          </p:spPr>
          <p:txBody>
            <a:bodyPr/>
            <a:lstStyle/>
            <a:p>
              <a:endParaRPr lang="zh-CN" altLang="en-US"/>
            </a:p>
          </p:txBody>
        </p:sp>
        <p:sp>
          <p:nvSpPr>
            <p:cNvPr id="15" name="Line 13"/>
            <p:cNvSpPr>
              <a:spLocks noChangeShapeType="1"/>
            </p:cNvSpPr>
            <p:nvPr/>
          </p:nvSpPr>
          <p:spPr bwMode="auto">
            <a:xfrm>
              <a:off x="1344" y="2592"/>
              <a:ext cx="528" cy="480"/>
            </a:xfrm>
            <a:prstGeom prst="line">
              <a:avLst/>
            </a:prstGeom>
            <a:noFill/>
            <a:ln w="9525">
              <a:solidFill>
                <a:schemeClr val="tx1"/>
              </a:solidFill>
              <a:round/>
              <a:headEnd/>
              <a:tailEnd/>
            </a:ln>
            <a:effectLst/>
          </p:spPr>
          <p:txBody>
            <a:bodyPr/>
            <a:lstStyle/>
            <a:p>
              <a:endParaRPr lang="zh-CN" altLang="en-US"/>
            </a:p>
          </p:txBody>
        </p:sp>
        <p:sp>
          <p:nvSpPr>
            <p:cNvPr id="16" name="Line 14"/>
            <p:cNvSpPr>
              <a:spLocks noChangeShapeType="1"/>
            </p:cNvSpPr>
            <p:nvPr/>
          </p:nvSpPr>
          <p:spPr bwMode="auto">
            <a:xfrm flipV="1">
              <a:off x="672" y="2592"/>
              <a:ext cx="528" cy="480"/>
            </a:xfrm>
            <a:prstGeom prst="line">
              <a:avLst/>
            </a:prstGeom>
            <a:noFill/>
            <a:ln w="9525">
              <a:solidFill>
                <a:schemeClr val="tx1"/>
              </a:solidFill>
              <a:round/>
              <a:headEnd/>
              <a:tailEnd/>
            </a:ln>
            <a:effectLst/>
          </p:spPr>
          <p:txBody>
            <a:bodyPr/>
            <a:lstStyle/>
            <a:p>
              <a:endParaRPr lang="zh-CN" altLang="en-US"/>
            </a:p>
          </p:txBody>
        </p:sp>
        <p:sp>
          <p:nvSpPr>
            <p:cNvPr id="17" name="Line 15"/>
            <p:cNvSpPr>
              <a:spLocks noChangeShapeType="1"/>
            </p:cNvSpPr>
            <p:nvPr/>
          </p:nvSpPr>
          <p:spPr bwMode="auto">
            <a:xfrm flipV="1">
              <a:off x="1353" y="1968"/>
              <a:ext cx="528" cy="480"/>
            </a:xfrm>
            <a:prstGeom prst="line">
              <a:avLst/>
            </a:prstGeom>
            <a:noFill/>
            <a:ln w="9525">
              <a:solidFill>
                <a:schemeClr val="tx1"/>
              </a:solidFill>
              <a:round/>
              <a:headEnd/>
              <a:tailEnd/>
            </a:ln>
            <a:effectLst/>
          </p:spPr>
          <p:txBody>
            <a:bodyPr/>
            <a:lstStyle/>
            <a:p>
              <a:endParaRPr lang="zh-CN" altLang="en-US"/>
            </a:p>
          </p:txBody>
        </p:sp>
        <p:sp>
          <p:nvSpPr>
            <p:cNvPr id="18" name="Line 16"/>
            <p:cNvSpPr>
              <a:spLocks noChangeShapeType="1"/>
            </p:cNvSpPr>
            <p:nvPr/>
          </p:nvSpPr>
          <p:spPr bwMode="auto">
            <a:xfrm>
              <a:off x="720" y="1968"/>
              <a:ext cx="456" cy="462"/>
            </a:xfrm>
            <a:prstGeom prst="line">
              <a:avLst/>
            </a:prstGeom>
            <a:noFill/>
            <a:ln w="9525">
              <a:solidFill>
                <a:schemeClr val="tx1"/>
              </a:solidFill>
              <a:round/>
              <a:headEnd/>
              <a:tailEnd/>
            </a:ln>
            <a:effectLst/>
          </p:spPr>
          <p:txBody>
            <a:bodyPr/>
            <a:lstStyle/>
            <a:p>
              <a:endParaRPr lang="zh-CN" altLang="en-US"/>
            </a:p>
          </p:txBody>
        </p:sp>
        <p:sp>
          <p:nvSpPr>
            <p:cNvPr id="19" name="Line 17"/>
            <p:cNvSpPr>
              <a:spLocks noChangeShapeType="1"/>
            </p:cNvSpPr>
            <p:nvPr/>
          </p:nvSpPr>
          <p:spPr bwMode="auto">
            <a:xfrm flipV="1">
              <a:off x="576" y="2016"/>
              <a:ext cx="0" cy="960"/>
            </a:xfrm>
            <a:prstGeom prst="line">
              <a:avLst/>
            </a:prstGeom>
            <a:noFill/>
            <a:ln w="9525">
              <a:solidFill>
                <a:schemeClr val="tx1"/>
              </a:solidFill>
              <a:round/>
              <a:headEnd/>
              <a:tailEnd/>
            </a:ln>
            <a:effectLst/>
          </p:spPr>
          <p:txBody>
            <a:bodyPr/>
            <a:lstStyle/>
            <a:p>
              <a:endParaRPr lang="zh-CN" altLang="en-US"/>
            </a:p>
          </p:txBody>
        </p:sp>
        <p:sp>
          <p:nvSpPr>
            <p:cNvPr id="20" name="Line 18"/>
            <p:cNvSpPr>
              <a:spLocks noChangeShapeType="1"/>
            </p:cNvSpPr>
            <p:nvPr/>
          </p:nvSpPr>
          <p:spPr bwMode="auto">
            <a:xfrm>
              <a:off x="720" y="1872"/>
              <a:ext cx="1152" cy="0"/>
            </a:xfrm>
            <a:prstGeom prst="line">
              <a:avLst/>
            </a:prstGeom>
            <a:noFill/>
            <a:ln w="9525">
              <a:solidFill>
                <a:schemeClr val="tx1"/>
              </a:solidFill>
              <a:round/>
              <a:headEnd/>
              <a:tailEnd/>
            </a:ln>
            <a:effectLst/>
          </p:spPr>
          <p:txBody>
            <a:bodyPr/>
            <a:lstStyle/>
            <a:p>
              <a:endParaRPr lang="zh-CN" altLang="en-US"/>
            </a:p>
          </p:txBody>
        </p:sp>
        <p:sp>
          <p:nvSpPr>
            <p:cNvPr id="21" name="Line 19"/>
            <p:cNvSpPr>
              <a:spLocks noChangeShapeType="1"/>
            </p:cNvSpPr>
            <p:nvPr/>
          </p:nvSpPr>
          <p:spPr bwMode="auto">
            <a:xfrm>
              <a:off x="672" y="3120"/>
              <a:ext cx="1200" cy="0"/>
            </a:xfrm>
            <a:prstGeom prst="line">
              <a:avLst/>
            </a:prstGeom>
            <a:noFill/>
            <a:ln w="9525">
              <a:solidFill>
                <a:schemeClr val="tx1"/>
              </a:solidFill>
              <a:round/>
              <a:headEnd/>
              <a:tailEnd/>
            </a:ln>
            <a:effectLst/>
          </p:spPr>
          <p:txBody>
            <a:bodyPr/>
            <a:lstStyle/>
            <a:p>
              <a:endParaRPr lang="zh-CN" altLang="en-US"/>
            </a:p>
          </p:txBody>
        </p:sp>
        <p:sp>
          <p:nvSpPr>
            <p:cNvPr id="22" name="Line 20"/>
            <p:cNvSpPr>
              <a:spLocks noChangeShapeType="1"/>
            </p:cNvSpPr>
            <p:nvPr/>
          </p:nvSpPr>
          <p:spPr bwMode="auto">
            <a:xfrm flipV="1">
              <a:off x="2016" y="2016"/>
              <a:ext cx="0" cy="960"/>
            </a:xfrm>
            <a:prstGeom prst="line">
              <a:avLst/>
            </a:prstGeom>
            <a:noFill/>
            <a:ln w="9525">
              <a:solidFill>
                <a:schemeClr val="tx1"/>
              </a:solidFill>
              <a:round/>
              <a:headEnd/>
              <a:tailEnd/>
            </a:ln>
            <a:effectLst/>
          </p:spPr>
          <p:txBody>
            <a:bodyPr/>
            <a:lstStyle/>
            <a:p>
              <a:endParaRPr lang="zh-CN" altLang="en-US"/>
            </a:p>
          </p:txBody>
        </p:sp>
        <p:sp>
          <p:nvSpPr>
            <p:cNvPr id="23" name="Text Box 21"/>
            <p:cNvSpPr txBox="1">
              <a:spLocks noChangeArrowheads="1"/>
            </p:cNvSpPr>
            <p:nvPr/>
          </p:nvSpPr>
          <p:spPr bwMode="auto">
            <a:xfrm>
              <a:off x="1142" y="1562"/>
              <a:ext cx="308" cy="288"/>
            </a:xfrm>
            <a:prstGeom prst="rect">
              <a:avLst/>
            </a:prstGeom>
            <a:noFill/>
            <a:ln w="9525" algn="ctr">
              <a:noFill/>
              <a:miter lim="800000"/>
              <a:headEnd/>
              <a:tailEnd/>
            </a:ln>
            <a:effectLst/>
          </p:spPr>
          <p:txBody>
            <a:bodyPr wrap="none">
              <a:spAutoFit/>
            </a:bodyPr>
            <a:lstStyle/>
            <a:p>
              <a:r>
                <a:rPr lang="en-US" altLang="zh-CN" sz="2400" b="0"/>
                <a:t>18</a:t>
              </a:r>
            </a:p>
          </p:txBody>
        </p:sp>
        <p:sp>
          <p:nvSpPr>
            <p:cNvPr id="24" name="Text Box 22"/>
            <p:cNvSpPr txBox="1">
              <a:spLocks noChangeArrowheads="1"/>
            </p:cNvSpPr>
            <p:nvPr/>
          </p:nvSpPr>
          <p:spPr bwMode="auto">
            <a:xfrm>
              <a:off x="940" y="1994"/>
              <a:ext cx="308" cy="288"/>
            </a:xfrm>
            <a:prstGeom prst="rect">
              <a:avLst/>
            </a:prstGeom>
            <a:noFill/>
            <a:ln w="9525" algn="ctr">
              <a:noFill/>
              <a:miter lim="800000"/>
              <a:headEnd/>
              <a:tailEnd/>
            </a:ln>
            <a:effectLst/>
          </p:spPr>
          <p:txBody>
            <a:bodyPr wrap="none">
              <a:spAutoFit/>
            </a:bodyPr>
            <a:lstStyle/>
            <a:p>
              <a:r>
                <a:rPr lang="en-US" altLang="zh-CN" sz="2400" b="0"/>
                <a:t>23</a:t>
              </a:r>
            </a:p>
          </p:txBody>
        </p:sp>
        <p:sp>
          <p:nvSpPr>
            <p:cNvPr id="25" name="Text Box 23"/>
            <p:cNvSpPr txBox="1">
              <a:spLocks noChangeArrowheads="1"/>
            </p:cNvSpPr>
            <p:nvPr/>
          </p:nvSpPr>
          <p:spPr bwMode="auto">
            <a:xfrm>
              <a:off x="336" y="2378"/>
              <a:ext cx="212" cy="288"/>
            </a:xfrm>
            <a:prstGeom prst="rect">
              <a:avLst/>
            </a:prstGeom>
            <a:noFill/>
            <a:ln w="9525" algn="ctr">
              <a:noFill/>
              <a:miter lim="800000"/>
              <a:headEnd/>
              <a:tailEnd/>
            </a:ln>
            <a:effectLst/>
          </p:spPr>
          <p:txBody>
            <a:bodyPr wrap="none">
              <a:spAutoFit/>
            </a:bodyPr>
            <a:lstStyle/>
            <a:p>
              <a:r>
                <a:rPr lang="en-US" altLang="zh-CN" sz="2400" b="0"/>
                <a:t>4</a:t>
              </a:r>
            </a:p>
          </p:txBody>
        </p:sp>
        <p:sp>
          <p:nvSpPr>
            <p:cNvPr id="26" name="Text Box 24"/>
            <p:cNvSpPr txBox="1">
              <a:spLocks noChangeArrowheads="1"/>
            </p:cNvSpPr>
            <p:nvPr/>
          </p:nvSpPr>
          <p:spPr bwMode="auto">
            <a:xfrm>
              <a:off x="768" y="2544"/>
              <a:ext cx="308" cy="288"/>
            </a:xfrm>
            <a:prstGeom prst="rect">
              <a:avLst/>
            </a:prstGeom>
            <a:noFill/>
            <a:ln w="9525" algn="ctr">
              <a:noFill/>
              <a:miter lim="800000"/>
              <a:headEnd/>
              <a:tailEnd/>
            </a:ln>
            <a:effectLst/>
          </p:spPr>
          <p:txBody>
            <a:bodyPr wrap="none">
              <a:spAutoFit/>
            </a:bodyPr>
            <a:lstStyle/>
            <a:p>
              <a:r>
                <a:rPr lang="en-US" altLang="zh-CN" sz="2400" b="0"/>
                <a:t>25</a:t>
              </a:r>
            </a:p>
          </p:txBody>
        </p:sp>
        <p:sp>
          <p:nvSpPr>
            <p:cNvPr id="27" name="Text Box 25"/>
            <p:cNvSpPr txBox="1">
              <a:spLocks noChangeArrowheads="1"/>
            </p:cNvSpPr>
            <p:nvPr/>
          </p:nvSpPr>
          <p:spPr bwMode="auto">
            <a:xfrm>
              <a:off x="1190" y="3072"/>
              <a:ext cx="308" cy="288"/>
            </a:xfrm>
            <a:prstGeom prst="rect">
              <a:avLst/>
            </a:prstGeom>
            <a:noFill/>
            <a:ln w="9525" algn="ctr">
              <a:noFill/>
              <a:miter lim="800000"/>
              <a:headEnd/>
              <a:tailEnd/>
            </a:ln>
            <a:effectLst/>
          </p:spPr>
          <p:txBody>
            <a:bodyPr wrap="none">
              <a:spAutoFit/>
            </a:bodyPr>
            <a:lstStyle/>
            <a:p>
              <a:r>
                <a:rPr lang="en-US" altLang="zh-CN" sz="2400" b="0"/>
                <a:t>20</a:t>
              </a:r>
            </a:p>
          </p:txBody>
        </p:sp>
        <p:sp>
          <p:nvSpPr>
            <p:cNvPr id="28" name="Text Box 26"/>
            <p:cNvSpPr txBox="1">
              <a:spLocks noChangeArrowheads="1"/>
            </p:cNvSpPr>
            <p:nvPr/>
          </p:nvSpPr>
          <p:spPr bwMode="auto">
            <a:xfrm>
              <a:off x="1324" y="2736"/>
              <a:ext cx="308" cy="288"/>
            </a:xfrm>
            <a:prstGeom prst="rect">
              <a:avLst/>
            </a:prstGeom>
            <a:noFill/>
            <a:ln w="9525" algn="ctr">
              <a:noFill/>
              <a:miter lim="800000"/>
              <a:headEnd/>
              <a:tailEnd/>
            </a:ln>
            <a:effectLst/>
          </p:spPr>
          <p:txBody>
            <a:bodyPr wrap="none">
              <a:spAutoFit/>
            </a:bodyPr>
            <a:lstStyle/>
            <a:p>
              <a:r>
                <a:rPr lang="en-US" altLang="zh-CN" sz="2400" b="0"/>
                <a:t>15</a:t>
              </a:r>
            </a:p>
          </p:txBody>
        </p:sp>
        <p:sp>
          <p:nvSpPr>
            <p:cNvPr id="29" name="Text Box 27"/>
            <p:cNvSpPr txBox="1">
              <a:spLocks noChangeArrowheads="1"/>
            </p:cNvSpPr>
            <p:nvPr/>
          </p:nvSpPr>
          <p:spPr bwMode="auto">
            <a:xfrm>
              <a:off x="1564" y="2112"/>
              <a:ext cx="308" cy="288"/>
            </a:xfrm>
            <a:prstGeom prst="rect">
              <a:avLst/>
            </a:prstGeom>
            <a:noFill/>
            <a:ln w="9525" algn="ctr">
              <a:noFill/>
              <a:miter lim="800000"/>
              <a:headEnd/>
              <a:tailEnd/>
            </a:ln>
            <a:effectLst/>
          </p:spPr>
          <p:txBody>
            <a:bodyPr wrap="none">
              <a:spAutoFit/>
            </a:bodyPr>
            <a:lstStyle/>
            <a:p>
              <a:r>
                <a:rPr lang="en-US" altLang="zh-CN" sz="2400" b="0"/>
                <a:t>12</a:t>
              </a:r>
            </a:p>
          </p:txBody>
        </p:sp>
        <p:sp>
          <p:nvSpPr>
            <p:cNvPr id="30" name="Text Box 28"/>
            <p:cNvSpPr txBox="1">
              <a:spLocks noChangeArrowheads="1"/>
            </p:cNvSpPr>
            <p:nvPr/>
          </p:nvSpPr>
          <p:spPr bwMode="auto">
            <a:xfrm>
              <a:off x="2236" y="1946"/>
              <a:ext cx="212" cy="288"/>
            </a:xfrm>
            <a:prstGeom prst="rect">
              <a:avLst/>
            </a:prstGeom>
            <a:noFill/>
            <a:ln w="9525" algn="ctr">
              <a:noFill/>
              <a:miter lim="800000"/>
              <a:headEnd/>
              <a:tailEnd/>
            </a:ln>
            <a:effectLst/>
          </p:spPr>
          <p:txBody>
            <a:bodyPr wrap="none">
              <a:spAutoFit/>
            </a:bodyPr>
            <a:lstStyle/>
            <a:p>
              <a:r>
                <a:rPr lang="en-US" altLang="zh-CN" sz="2400" b="0"/>
                <a:t>5</a:t>
              </a:r>
            </a:p>
          </p:txBody>
        </p:sp>
        <p:sp>
          <p:nvSpPr>
            <p:cNvPr id="31" name="Text Box 29"/>
            <p:cNvSpPr txBox="1">
              <a:spLocks noChangeArrowheads="1"/>
            </p:cNvSpPr>
            <p:nvPr/>
          </p:nvSpPr>
          <p:spPr bwMode="auto">
            <a:xfrm>
              <a:off x="1996" y="2352"/>
              <a:ext cx="212" cy="288"/>
            </a:xfrm>
            <a:prstGeom prst="rect">
              <a:avLst/>
            </a:prstGeom>
            <a:noFill/>
            <a:ln w="9525" algn="ctr">
              <a:noFill/>
              <a:miter lim="800000"/>
              <a:headEnd/>
              <a:tailEnd/>
            </a:ln>
            <a:effectLst/>
          </p:spPr>
          <p:txBody>
            <a:bodyPr wrap="none">
              <a:spAutoFit/>
            </a:bodyPr>
            <a:lstStyle/>
            <a:p>
              <a:r>
                <a:rPr lang="en-US" altLang="zh-CN" sz="2400" b="0"/>
                <a:t>8</a:t>
              </a:r>
            </a:p>
          </p:txBody>
        </p:sp>
        <p:sp>
          <p:nvSpPr>
            <p:cNvPr id="32" name="Text Box 30"/>
            <p:cNvSpPr txBox="1">
              <a:spLocks noChangeArrowheads="1"/>
            </p:cNvSpPr>
            <p:nvPr/>
          </p:nvSpPr>
          <p:spPr bwMode="auto">
            <a:xfrm>
              <a:off x="2332" y="2784"/>
              <a:ext cx="308" cy="288"/>
            </a:xfrm>
            <a:prstGeom prst="rect">
              <a:avLst/>
            </a:prstGeom>
            <a:noFill/>
            <a:ln w="9525" algn="ctr">
              <a:noFill/>
              <a:miter lim="800000"/>
              <a:headEnd/>
              <a:tailEnd/>
            </a:ln>
            <a:effectLst/>
          </p:spPr>
          <p:txBody>
            <a:bodyPr wrap="none">
              <a:spAutoFit/>
            </a:bodyPr>
            <a:lstStyle/>
            <a:p>
              <a:r>
                <a:rPr lang="en-US" altLang="zh-CN" sz="2400" b="0"/>
                <a:t>10</a:t>
              </a:r>
            </a:p>
          </p:txBody>
        </p:sp>
      </p:grpSp>
      <p:sp>
        <p:nvSpPr>
          <p:cNvPr id="33" name="Text Box 31"/>
          <p:cNvSpPr txBox="1">
            <a:spLocks noChangeArrowheads="1"/>
          </p:cNvSpPr>
          <p:nvPr/>
        </p:nvSpPr>
        <p:spPr bwMode="auto">
          <a:xfrm>
            <a:off x="1660525" y="764704"/>
            <a:ext cx="488950" cy="457200"/>
          </a:xfrm>
          <a:prstGeom prst="rect">
            <a:avLst/>
          </a:prstGeom>
          <a:noFill/>
          <a:ln w="9525" algn="ctr">
            <a:noFill/>
            <a:miter lim="800000"/>
            <a:headEnd/>
            <a:tailEnd/>
          </a:ln>
          <a:effectLst/>
        </p:spPr>
        <p:txBody>
          <a:bodyPr wrap="none">
            <a:spAutoFit/>
          </a:bodyPr>
          <a:lstStyle/>
          <a:p>
            <a:r>
              <a:rPr lang="en-US" altLang="zh-CN" sz="2400" b="0"/>
              <a:t>18</a:t>
            </a:r>
          </a:p>
        </p:txBody>
      </p:sp>
      <p:sp>
        <p:nvSpPr>
          <p:cNvPr id="34" name="Text Box 32"/>
          <p:cNvSpPr txBox="1">
            <a:spLocks noChangeArrowheads="1"/>
          </p:cNvSpPr>
          <p:nvPr/>
        </p:nvSpPr>
        <p:spPr bwMode="auto">
          <a:xfrm>
            <a:off x="381000" y="2060104"/>
            <a:ext cx="336550" cy="457200"/>
          </a:xfrm>
          <a:prstGeom prst="rect">
            <a:avLst/>
          </a:prstGeom>
          <a:noFill/>
          <a:ln w="9525" algn="ctr">
            <a:noFill/>
            <a:miter lim="800000"/>
            <a:headEnd/>
            <a:tailEnd/>
          </a:ln>
          <a:effectLst/>
        </p:spPr>
        <p:txBody>
          <a:bodyPr wrap="none">
            <a:spAutoFit/>
          </a:bodyPr>
          <a:lstStyle/>
          <a:p>
            <a:r>
              <a:rPr lang="en-US" altLang="zh-CN" sz="2400" b="0"/>
              <a:t>4</a:t>
            </a:r>
          </a:p>
        </p:txBody>
      </p:sp>
      <p:sp>
        <p:nvSpPr>
          <p:cNvPr id="35" name="Text Box 33"/>
          <p:cNvSpPr txBox="1">
            <a:spLocks noChangeArrowheads="1"/>
          </p:cNvSpPr>
          <p:nvPr/>
        </p:nvSpPr>
        <p:spPr bwMode="auto">
          <a:xfrm>
            <a:off x="2330450" y="1637829"/>
            <a:ext cx="488950" cy="457200"/>
          </a:xfrm>
          <a:prstGeom prst="rect">
            <a:avLst/>
          </a:prstGeom>
          <a:noFill/>
          <a:ln w="9525" algn="ctr">
            <a:noFill/>
            <a:miter lim="800000"/>
            <a:headEnd/>
            <a:tailEnd/>
          </a:ln>
          <a:effectLst/>
        </p:spPr>
        <p:txBody>
          <a:bodyPr wrap="none">
            <a:spAutoFit/>
          </a:bodyPr>
          <a:lstStyle/>
          <a:p>
            <a:r>
              <a:rPr lang="en-US" altLang="zh-CN" sz="2400" b="0"/>
              <a:t>12</a:t>
            </a:r>
          </a:p>
        </p:txBody>
      </p:sp>
      <p:sp>
        <p:nvSpPr>
          <p:cNvPr id="36" name="Text Box 34"/>
          <p:cNvSpPr txBox="1">
            <a:spLocks noChangeArrowheads="1"/>
          </p:cNvSpPr>
          <p:nvPr/>
        </p:nvSpPr>
        <p:spPr bwMode="auto">
          <a:xfrm>
            <a:off x="3397250" y="1374304"/>
            <a:ext cx="336550" cy="457200"/>
          </a:xfrm>
          <a:prstGeom prst="rect">
            <a:avLst/>
          </a:prstGeom>
          <a:noFill/>
          <a:ln w="9525" algn="ctr">
            <a:noFill/>
            <a:miter lim="800000"/>
            <a:headEnd/>
            <a:tailEnd/>
          </a:ln>
          <a:effectLst/>
        </p:spPr>
        <p:txBody>
          <a:bodyPr wrap="none">
            <a:spAutoFit/>
          </a:bodyPr>
          <a:lstStyle/>
          <a:p>
            <a:r>
              <a:rPr lang="en-US" altLang="zh-CN" sz="2400" b="0"/>
              <a:t>5</a:t>
            </a:r>
          </a:p>
        </p:txBody>
      </p:sp>
      <p:sp>
        <p:nvSpPr>
          <p:cNvPr id="37" name="Text Box 35"/>
          <p:cNvSpPr txBox="1">
            <a:spLocks noChangeArrowheads="1"/>
          </p:cNvSpPr>
          <p:nvPr/>
        </p:nvSpPr>
        <p:spPr bwMode="auto">
          <a:xfrm>
            <a:off x="3016250" y="2018829"/>
            <a:ext cx="336550" cy="457200"/>
          </a:xfrm>
          <a:prstGeom prst="rect">
            <a:avLst/>
          </a:prstGeom>
          <a:noFill/>
          <a:ln w="9525" algn="ctr">
            <a:noFill/>
            <a:miter lim="800000"/>
            <a:headEnd/>
            <a:tailEnd/>
          </a:ln>
          <a:effectLst/>
        </p:spPr>
        <p:txBody>
          <a:bodyPr wrap="none">
            <a:spAutoFit/>
          </a:bodyPr>
          <a:lstStyle/>
          <a:p>
            <a:r>
              <a:rPr lang="en-US" altLang="zh-CN" sz="2400" b="0"/>
              <a:t>8</a:t>
            </a:r>
          </a:p>
        </p:txBody>
      </p:sp>
      <p:graphicFrame>
        <p:nvGraphicFramePr>
          <p:cNvPr id="38" name="Group 36"/>
          <p:cNvGraphicFramePr>
            <a:graphicFrameLocks noGrp="1"/>
          </p:cNvGraphicFramePr>
          <p:nvPr>
            <p:extLst>
              <p:ext uri="{D42A27DB-BD31-4B8C-83A1-F6EECF244321}">
                <p14:modId xmlns:p14="http://schemas.microsoft.com/office/powerpoint/2010/main" val="1965012119"/>
              </p:ext>
            </p:extLst>
          </p:nvPr>
        </p:nvGraphicFramePr>
        <p:xfrm>
          <a:off x="457200" y="4727104"/>
          <a:ext cx="7086600" cy="1828800"/>
        </p:xfrm>
        <a:graphic>
          <a:graphicData uri="http://schemas.openxmlformats.org/drawingml/2006/table">
            <a:tbl>
              <a:tblPr/>
              <a:tblGrid>
                <a:gridCol w="1376363"/>
                <a:gridCol w="519112"/>
                <a:gridCol w="576263"/>
                <a:gridCol w="576262"/>
                <a:gridCol w="576263"/>
                <a:gridCol w="566737"/>
                <a:gridCol w="588963"/>
                <a:gridCol w="577850"/>
                <a:gridCol w="574675"/>
                <a:gridCol w="577850"/>
                <a:gridCol w="576262"/>
              </a:tblGrid>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400" b="1" i="0" u="none" strike="noStrike" cap="none" normalizeH="0" baseline="0" smtClean="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6</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7</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8</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9</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fromvex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endvex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dirty="0" smtClean="0">
                          <a:ln>
                            <a:noFill/>
                          </a:ln>
                          <a:solidFill>
                            <a:schemeClr val="tx1"/>
                          </a:solidFill>
                          <a:effectLst/>
                          <a:latin typeface="Arial" charset="0"/>
                          <a:ea typeface="宋体" pitchFamily="2" charset="-122"/>
                        </a:rPr>
                        <a:t>weight</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dirty="0" smtClean="0">
                          <a:ln>
                            <a:noFill/>
                          </a:ln>
                          <a:solidFill>
                            <a:schemeClr val="tx1"/>
                          </a:solidFill>
                          <a:effectLst/>
                          <a:latin typeface="Arial" charset="0"/>
                          <a:ea typeface="宋体" pitchFamily="2" charset="-122"/>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9" name="Group 113"/>
          <p:cNvGraphicFramePr>
            <a:graphicFrameLocks noGrp="1"/>
          </p:cNvGraphicFramePr>
          <p:nvPr>
            <p:extLst>
              <p:ext uri="{D42A27DB-BD31-4B8C-83A1-F6EECF244321}">
                <p14:modId xmlns:p14="http://schemas.microsoft.com/office/powerpoint/2010/main" val="1955160467"/>
              </p:ext>
            </p:extLst>
          </p:nvPr>
        </p:nvGraphicFramePr>
        <p:xfrm>
          <a:off x="4876800" y="917104"/>
          <a:ext cx="3505200" cy="3560765"/>
        </p:xfrm>
        <a:graphic>
          <a:graphicData uri="http://schemas.openxmlformats.org/drawingml/2006/table">
            <a:tbl>
              <a:tblPr/>
              <a:tblGrid>
                <a:gridCol w="501650"/>
                <a:gridCol w="498475"/>
                <a:gridCol w="523875"/>
                <a:gridCol w="479425"/>
                <a:gridCol w="501650"/>
                <a:gridCol w="498475"/>
                <a:gridCol w="501650"/>
              </a:tblGrid>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600" b="0" i="0" u="none" strike="noStrike" cap="none" normalizeH="0" baseline="0" smtClean="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5</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0</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641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1</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2</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3</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4</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5</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0" name="Line 193"/>
          <p:cNvSpPr>
            <a:spLocks noChangeShapeType="1"/>
          </p:cNvSpPr>
          <p:nvPr/>
        </p:nvSpPr>
        <p:spPr bwMode="auto">
          <a:xfrm flipV="1">
            <a:off x="2667000" y="6555904"/>
            <a:ext cx="0" cy="381000"/>
          </a:xfrm>
          <a:prstGeom prst="line">
            <a:avLst/>
          </a:prstGeom>
          <a:noFill/>
          <a:ln w="38100">
            <a:solidFill>
              <a:srgbClr val="CC0000"/>
            </a:solidFill>
            <a:round/>
            <a:headEnd/>
            <a:tailEnd type="stealth" w="lg" len="lg"/>
          </a:ln>
          <a:effectLst/>
        </p:spPr>
        <p:txBody>
          <a:bodyPr wrap="none" anchor="ctr"/>
          <a:lstStyle/>
          <a:p>
            <a:endParaRPr lang="zh-CN" altLang="en-US"/>
          </a:p>
        </p:txBody>
      </p:sp>
      <p:grpSp>
        <p:nvGrpSpPr>
          <p:cNvPr id="41" name="Group 194"/>
          <p:cNvGrpSpPr>
            <a:grpSpLocks/>
          </p:cNvGrpSpPr>
          <p:nvPr/>
        </p:nvGrpSpPr>
        <p:grpSpPr bwMode="auto">
          <a:xfrm>
            <a:off x="4286250" y="1755304"/>
            <a:ext cx="666750" cy="457200"/>
            <a:chOff x="2652" y="480"/>
            <a:chExt cx="420" cy="288"/>
          </a:xfrm>
        </p:grpSpPr>
        <p:sp>
          <p:nvSpPr>
            <p:cNvPr id="42" name="Line 195"/>
            <p:cNvSpPr>
              <a:spLocks noChangeShapeType="1"/>
            </p:cNvSpPr>
            <p:nvPr/>
          </p:nvSpPr>
          <p:spPr bwMode="auto">
            <a:xfrm flipV="1">
              <a:off x="2652" y="720"/>
              <a:ext cx="420" cy="0"/>
            </a:xfrm>
            <a:prstGeom prst="line">
              <a:avLst/>
            </a:prstGeom>
            <a:noFill/>
            <a:ln w="38100">
              <a:solidFill>
                <a:srgbClr val="CC0000"/>
              </a:solidFill>
              <a:round/>
              <a:headEnd/>
              <a:tailEnd type="stealth" w="lg" len="lg"/>
            </a:ln>
            <a:effectLst/>
          </p:spPr>
          <p:txBody>
            <a:bodyPr wrap="none" anchor="ctr"/>
            <a:lstStyle/>
            <a:p>
              <a:endParaRPr lang="zh-CN" altLang="en-US"/>
            </a:p>
          </p:txBody>
        </p:sp>
        <p:sp>
          <p:nvSpPr>
            <p:cNvPr id="43" name="Text Box 196"/>
            <p:cNvSpPr txBox="1">
              <a:spLocks noChangeArrowheads="1"/>
            </p:cNvSpPr>
            <p:nvPr/>
          </p:nvSpPr>
          <p:spPr bwMode="auto">
            <a:xfrm>
              <a:off x="2652" y="480"/>
              <a:ext cx="372" cy="288"/>
            </a:xfrm>
            <a:prstGeom prst="rect">
              <a:avLst/>
            </a:prstGeom>
            <a:noFill/>
            <a:ln w="19050" algn="ctr">
              <a:noFill/>
              <a:miter lim="800000"/>
              <a:headEnd/>
              <a:tailEnd/>
            </a:ln>
            <a:effectLst/>
          </p:spPr>
          <p:txBody>
            <a:bodyPr wrap="none">
              <a:spAutoFit/>
            </a:bodyPr>
            <a:lstStyle/>
            <a:p>
              <a:r>
                <a:rPr lang="en-US" altLang="zh-CN" sz="2400"/>
                <a:t>m1</a:t>
              </a:r>
            </a:p>
          </p:txBody>
        </p:sp>
      </p:grpSp>
      <p:grpSp>
        <p:nvGrpSpPr>
          <p:cNvPr id="44" name="Group 197"/>
          <p:cNvGrpSpPr>
            <a:grpSpLocks/>
          </p:cNvGrpSpPr>
          <p:nvPr/>
        </p:nvGrpSpPr>
        <p:grpSpPr bwMode="auto">
          <a:xfrm>
            <a:off x="8382000" y="2288704"/>
            <a:ext cx="685800" cy="457200"/>
            <a:chOff x="2688" y="1344"/>
            <a:chExt cx="432" cy="288"/>
          </a:xfrm>
        </p:grpSpPr>
        <p:sp>
          <p:nvSpPr>
            <p:cNvPr id="45" name="Line 198"/>
            <p:cNvSpPr>
              <a:spLocks noChangeShapeType="1"/>
            </p:cNvSpPr>
            <p:nvPr/>
          </p:nvSpPr>
          <p:spPr bwMode="auto">
            <a:xfrm flipV="1">
              <a:off x="2688" y="1584"/>
              <a:ext cx="432" cy="0"/>
            </a:xfrm>
            <a:prstGeom prst="line">
              <a:avLst/>
            </a:prstGeom>
            <a:noFill/>
            <a:ln w="38100">
              <a:solidFill>
                <a:srgbClr val="CC0000"/>
              </a:solidFill>
              <a:round/>
              <a:headEnd type="stealth" w="lg" len="lg"/>
              <a:tailEnd type="none" w="lg" len="lg"/>
            </a:ln>
            <a:effectLst/>
          </p:spPr>
          <p:txBody>
            <a:bodyPr wrap="none" anchor="ctr"/>
            <a:lstStyle/>
            <a:p>
              <a:endParaRPr lang="zh-CN" altLang="en-US"/>
            </a:p>
          </p:txBody>
        </p:sp>
        <p:sp>
          <p:nvSpPr>
            <p:cNvPr id="46" name="Text Box 199"/>
            <p:cNvSpPr txBox="1">
              <a:spLocks noChangeArrowheads="1"/>
            </p:cNvSpPr>
            <p:nvPr/>
          </p:nvSpPr>
          <p:spPr bwMode="auto">
            <a:xfrm>
              <a:off x="2748" y="1344"/>
              <a:ext cx="372" cy="288"/>
            </a:xfrm>
            <a:prstGeom prst="rect">
              <a:avLst/>
            </a:prstGeom>
            <a:noFill/>
            <a:ln w="19050" algn="ctr">
              <a:noFill/>
              <a:miter lim="800000"/>
              <a:headEnd/>
              <a:tailEnd/>
            </a:ln>
            <a:effectLst/>
          </p:spPr>
          <p:txBody>
            <a:bodyPr wrap="none">
              <a:spAutoFit/>
            </a:bodyPr>
            <a:lstStyle/>
            <a:p>
              <a:r>
                <a:rPr lang="en-US" altLang="zh-CN" sz="2400"/>
                <a:t>m2</a:t>
              </a:r>
            </a:p>
          </p:txBody>
        </p:sp>
      </p:grpSp>
      <p:sp>
        <p:nvSpPr>
          <p:cNvPr id="47" name="Oval 200"/>
          <p:cNvSpPr>
            <a:spLocks noChangeArrowheads="1"/>
          </p:cNvSpPr>
          <p:nvPr/>
        </p:nvSpPr>
        <p:spPr bwMode="auto">
          <a:xfrm>
            <a:off x="609600" y="1145704"/>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0</a:t>
            </a:r>
          </a:p>
        </p:txBody>
      </p:sp>
      <p:sp>
        <p:nvSpPr>
          <p:cNvPr id="48" name="Line 201"/>
          <p:cNvSpPr>
            <a:spLocks noChangeShapeType="1"/>
          </p:cNvSpPr>
          <p:nvPr/>
        </p:nvSpPr>
        <p:spPr bwMode="auto">
          <a:xfrm>
            <a:off x="762000" y="1526704"/>
            <a:ext cx="0" cy="1447800"/>
          </a:xfrm>
          <a:prstGeom prst="line">
            <a:avLst/>
          </a:prstGeom>
          <a:noFill/>
          <a:ln w="38100">
            <a:solidFill>
              <a:srgbClr val="CC0000"/>
            </a:solidFill>
            <a:round/>
            <a:headEnd/>
            <a:tailEnd/>
          </a:ln>
          <a:effectLst/>
        </p:spPr>
        <p:txBody>
          <a:bodyPr/>
          <a:lstStyle/>
          <a:p>
            <a:endParaRPr lang="zh-CN" altLang="en-US"/>
          </a:p>
        </p:txBody>
      </p:sp>
      <p:sp>
        <p:nvSpPr>
          <p:cNvPr id="49" name="Oval 202"/>
          <p:cNvSpPr>
            <a:spLocks noChangeArrowheads="1"/>
          </p:cNvSpPr>
          <p:nvPr/>
        </p:nvSpPr>
        <p:spPr bwMode="auto">
          <a:xfrm>
            <a:off x="533400" y="300784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4</a:t>
            </a:r>
          </a:p>
        </p:txBody>
      </p:sp>
      <p:sp>
        <p:nvSpPr>
          <p:cNvPr id="50" name="文本框 49"/>
          <p:cNvSpPr txBox="1"/>
          <p:nvPr/>
        </p:nvSpPr>
        <p:spPr>
          <a:xfrm>
            <a:off x="1091101" y="3952552"/>
            <a:ext cx="2666114" cy="461665"/>
          </a:xfrm>
          <a:prstGeom prst="rect">
            <a:avLst/>
          </a:prstGeom>
          <a:noFill/>
        </p:spPr>
        <p:txBody>
          <a:bodyPr wrap="none" rtlCol="0">
            <a:spAutoFit/>
          </a:bodyPr>
          <a:lstStyle/>
          <a:p>
            <a:r>
              <a:rPr kumimoji="1" lang="en-US" altLang="zh-CN" sz="2400" smtClean="0">
                <a:latin typeface="Microsoft YaHei" charset="-122"/>
                <a:ea typeface="Microsoft YaHei" charset="-122"/>
                <a:cs typeface="Microsoft YaHei" charset="-122"/>
              </a:rPr>
              <a:t>{0,4},{</a:t>
            </a:r>
            <a:r>
              <a:rPr kumimoji="1" lang="en-US" altLang="zh-CN" sz="2400" dirty="0" smtClean="0">
                <a:latin typeface="Microsoft YaHei" charset="-122"/>
                <a:ea typeface="Microsoft YaHei" charset="-122"/>
                <a:cs typeface="Microsoft YaHei" charset="-122"/>
              </a:rPr>
              <a:t>1},{2},{</a:t>
            </a:r>
            <a:r>
              <a:rPr kumimoji="1" lang="en-US" altLang="zh-CN" sz="2400" smtClean="0">
                <a:latin typeface="Microsoft YaHei" charset="-122"/>
                <a:ea typeface="Microsoft YaHei" charset="-122"/>
                <a:cs typeface="Microsoft YaHei" charset="-122"/>
              </a:rPr>
              <a:t>3},{</a:t>
            </a:r>
            <a:r>
              <a:rPr kumimoji="1" lang="en-US" altLang="zh-CN" sz="2400" dirty="0" smtClean="0">
                <a:latin typeface="Microsoft YaHei" charset="-122"/>
                <a:ea typeface="Microsoft YaHei" charset="-122"/>
                <a:cs typeface="Microsoft YaHei" charset="-122"/>
              </a:rPr>
              <a:t>5}</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73325932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克鲁斯卡尔</a:t>
            </a:r>
            <a:r>
              <a:rPr kumimoji="1" lang="en-US" altLang="zh-CN" dirty="0"/>
              <a:t>(</a:t>
            </a:r>
            <a:r>
              <a:rPr kumimoji="1" lang="en-US" altLang="zh-CN" dirty="0" err="1"/>
              <a:t>Kruskal</a:t>
            </a:r>
            <a:r>
              <a:rPr kumimoji="1" lang="en-US" altLang="zh-CN" dirty="0"/>
              <a:t>)</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smtClean="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6" name="Group 4"/>
          <p:cNvGrpSpPr>
            <a:grpSpLocks/>
          </p:cNvGrpSpPr>
          <p:nvPr/>
        </p:nvGrpSpPr>
        <p:grpSpPr bwMode="auto">
          <a:xfrm>
            <a:off x="381000" y="785192"/>
            <a:ext cx="3733800" cy="2854325"/>
            <a:chOff x="336" y="1562"/>
            <a:chExt cx="2352" cy="1798"/>
          </a:xfrm>
        </p:grpSpPr>
        <p:sp>
          <p:nvSpPr>
            <p:cNvPr id="7" name="Oval 5"/>
            <p:cNvSpPr>
              <a:spLocks noChangeArrowheads="1"/>
            </p:cNvSpPr>
            <p:nvPr/>
          </p:nvSpPr>
          <p:spPr bwMode="auto">
            <a:xfrm>
              <a:off x="2448" y="2400"/>
              <a:ext cx="240" cy="240"/>
            </a:xfrm>
            <a:prstGeom prst="ellipse">
              <a:avLst/>
            </a:prstGeom>
            <a:noFill/>
            <a:ln w="9525" algn="ctr">
              <a:solidFill>
                <a:schemeClr val="tx1"/>
              </a:solidFill>
              <a:round/>
              <a:headEnd/>
              <a:tailEnd/>
            </a:ln>
            <a:effectLst/>
          </p:spPr>
          <p:txBody>
            <a:bodyPr wrap="none" anchor="ctr"/>
            <a:lstStyle/>
            <a:p>
              <a:pPr algn="ctr"/>
              <a:r>
                <a:rPr lang="en-US" altLang="zh-CN" b="0"/>
                <a:t>2</a:t>
              </a:r>
            </a:p>
          </p:txBody>
        </p:sp>
        <p:sp>
          <p:nvSpPr>
            <p:cNvPr id="8" name="Oval 6"/>
            <p:cNvSpPr>
              <a:spLocks noChangeArrowheads="1"/>
            </p:cNvSpPr>
            <p:nvPr/>
          </p:nvSpPr>
          <p:spPr bwMode="auto">
            <a:xfrm>
              <a:off x="480" y="1798"/>
              <a:ext cx="240" cy="240"/>
            </a:xfrm>
            <a:prstGeom prst="ellipse">
              <a:avLst/>
            </a:prstGeom>
            <a:noFill/>
            <a:ln w="9525" algn="ctr">
              <a:solidFill>
                <a:schemeClr val="tx1"/>
              </a:solidFill>
              <a:round/>
              <a:headEnd/>
              <a:tailEnd/>
            </a:ln>
            <a:effectLst/>
          </p:spPr>
          <p:txBody>
            <a:bodyPr wrap="none" anchor="ctr"/>
            <a:lstStyle/>
            <a:p>
              <a:pPr algn="ctr"/>
              <a:r>
                <a:rPr lang="en-US" altLang="zh-CN" b="0"/>
                <a:t>0</a:t>
              </a:r>
            </a:p>
          </p:txBody>
        </p:sp>
        <p:sp>
          <p:nvSpPr>
            <p:cNvPr id="9" name="Oval 7"/>
            <p:cNvSpPr>
              <a:spLocks noChangeArrowheads="1"/>
            </p:cNvSpPr>
            <p:nvPr/>
          </p:nvSpPr>
          <p:spPr bwMode="auto">
            <a:xfrm>
              <a:off x="1872" y="1798"/>
              <a:ext cx="240" cy="240"/>
            </a:xfrm>
            <a:prstGeom prst="ellipse">
              <a:avLst/>
            </a:prstGeom>
            <a:noFill/>
            <a:ln w="9525" algn="ctr">
              <a:solidFill>
                <a:schemeClr val="tx1"/>
              </a:solidFill>
              <a:round/>
              <a:headEnd/>
              <a:tailEnd/>
            </a:ln>
            <a:effectLst/>
          </p:spPr>
          <p:txBody>
            <a:bodyPr wrap="none" anchor="ctr"/>
            <a:lstStyle/>
            <a:p>
              <a:pPr algn="ctr"/>
              <a:r>
                <a:rPr lang="en-US" altLang="zh-CN" b="0"/>
                <a:t>1</a:t>
              </a:r>
            </a:p>
          </p:txBody>
        </p:sp>
        <p:sp>
          <p:nvSpPr>
            <p:cNvPr id="10" name="Oval 8"/>
            <p:cNvSpPr>
              <a:spLocks noChangeArrowheads="1"/>
            </p:cNvSpPr>
            <p:nvPr/>
          </p:nvSpPr>
          <p:spPr bwMode="auto">
            <a:xfrm>
              <a:off x="1152" y="2400"/>
              <a:ext cx="240" cy="240"/>
            </a:xfrm>
            <a:prstGeom prst="ellipse">
              <a:avLst/>
            </a:prstGeom>
            <a:noFill/>
            <a:ln w="9525" algn="ctr">
              <a:solidFill>
                <a:schemeClr val="tx1"/>
              </a:solidFill>
              <a:round/>
              <a:headEnd/>
              <a:tailEnd/>
            </a:ln>
            <a:effectLst/>
          </p:spPr>
          <p:txBody>
            <a:bodyPr wrap="none" anchor="ctr"/>
            <a:lstStyle/>
            <a:p>
              <a:pPr algn="ctr"/>
              <a:r>
                <a:rPr lang="en-US" altLang="zh-CN" b="0"/>
                <a:t>5</a:t>
              </a:r>
            </a:p>
          </p:txBody>
        </p:sp>
        <p:sp>
          <p:nvSpPr>
            <p:cNvPr id="11" name="Oval 9"/>
            <p:cNvSpPr>
              <a:spLocks noChangeArrowheads="1"/>
            </p:cNvSpPr>
            <p:nvPr/>
          </p:nvSpPr>
          <p:spPr bwMode="auto">
            <a:xfrm>
              <a:off x="1872" y="2976"/>
              <a:ext cx="240" cy="240"/>
            </a:xfrm>
            <a:prstGeom prst="ellipse">
              <a:avLst/>
            </a:prstGeom>
            <a:noFill/>
            <a:ln w="9525" algn="ctr">
              <a:solidFill>
                <a:schemeClr val="tx1"/>
              </a:solidFill>
              <a:round/>
              <a:headEnd/>
              <a:tailEnd/>
            </a:ln>
            <a:effectLst/>
          </p:spPr>
          <p:txBody>
            <a:bodyPr wrap="none" anchor="ctr"/>
            <a:lstStyle/>
            <a:p>
              <a:pPr algn="ctr"/>
              <a:r>
                <a:rPr lang="en-US" altLang="zh-CN" b="0"/>
                <a:t>3</a:t>
              </a:r>
            </a:p>
          </p:txBody>
        </p:sp>
        <p:sp>
          <p:nvSpPr>
            <p:cNvPr id="12" name="Oval 10"/>
            <p:cNvSpPr>
              <a:spLocks noChangeArrowheads="1"/>
            </p:cNvSpPr>
            <p:nvPr/>
          </p:nvSpPr>
          <p:spPr bwMode="auto">
            <a:xfrm>
              <a:off x="432" y="2976"/>
              <a:ext cx="240" cy="240"/>
            </a:xfrm>
            <a:prstGeom prst="ellipse">
              <a:avLst/>
            </a:prstGeom>
            <a:noFill/>
            <a:ln w="9525" algn="ctr">
              <a:solidFill>
                <a:schemeClr val="tx1"/>
              </a:solidFill>
              <a:round/>
              <a:headEnd/>
              <a:tailEnd/>
            </a:ln>
            <a:effectLst/>
          </p:spPr>
          <p:txBody>
            <a:bodyPr wrap="none" anchor="ctr"/>
            <a:lstStyle/>
            <a:p>
              <a:pPr algn="ctr"/>
              <a:r>
                <a:rPr lang="en-US" altLang="zh-CN" b="0"/>
                <a:t>4</a:t>
              </a:r>
            </a:p>
          </p:txBody>
        </p:sp>
        <p:sp>
          <p:nvSpPr>
            <p:cNvPr id="13" name="Line 11"/>
            <p:cNvSpPr>
              <a:spLocks noChangeShapeType="1"/>
            </p:cNvSpPr>
            <p:nvPr/>
          </p:nvSpPr>
          <p:spPr bwMode="auto">
            <a:xfrm flipH="1">
              <a:off x="2112" y="2640"/>
              <a:ext cx="480" cy="432"/>
            </a:xfrm>
            <a:prstGeom prst="line">
              <a:avLst/>
            </a:prstGeom>
            <a:noFill/>
            <a:ln w="9525">
              <a:solidFill>
                <a:schemeClr val="tx1"/>
              </a:solidFill>
              <a:round/>
              <a:headEnd/>
              <a:tailEnd/>
            </a:ln>
            <a:effectLst/>
          </p:spPr>
          <p:txBody>
            <a:bodyPr/>
            <a:lstStyle/>
            <a:p>
              <a:endParaRPr lang="zh-CN" altLang="en-US"/>
            </a:p>
          </p:txBody>
        </p:sp>
        <p:sp>
          <p:nvSpPr>
            <p:cNvPr id="14" name="Line 12"/>
            <p:cNvSpPr>
              <a:spLocks noChangeShapeType="1"/>
            </p:cNvSpPr>
            <p:nvPr/>
          </p:nvSpPr>
          <p:spPr bwMode="auto">
            <a:xfrm>
              <a:off x="2112" y="1968"/>
              <a:ext cx="432" cy="432"/>
            </a:xfrm>
            <a:prstGeom prst="line">
              <a:avLst/>
            </a:prstGeom>
            <a:noFill/>
            <a:ln w="9525">
              <a:solidFill>
                <a:schemeClr val="tx1"/>
              </a:solidFill>
              <a:round/>
              <a:headEnd/>
              <a:tailEnd/>
            </a:ln>
            <a:effectLst/>
          </p:spPr>
          <p:txBody>
            <a:bodyPr/>
            <a:lstStyle/>
            <a:p>
              <a:endParaRPr lang="zh-CN" altLang="en-US"/>
            </a:p>
          </p:txBody>
        </p:sp>
        <p:sp>
          <p:nvSpPr>
            <p:cNvPr id="15" name="Line 13"/>
            <p:cNvSpPr>
              <a:spLocks noChangeShapeType="1"/>
            </p:cNvSpPr>
            <p:nvPr/>
          </p:nvSpPr>
          <p:spPr bwMode="auto">
            <a:xfrm>
              <a:off x="1344" y="2592"/>
              <a:ext cx="528" cy="480"/>
            </a:xfrm>
            <a:prstGeom prst="line">
              <a:avLst/>
            </a:prstGeom>
            <a:noFill/>
            <a:ln w="9525">
              <a:solidFill>
                <a:schemeClr val="tx1"/>
              </a:solidFill>
              <a:round/>
              <a:headEnd/>
              <a:tailEnd/>
            </a:ln>
            <a:effectLst/>
          </p:spPr>
          <p:txBody>
            <a:bodyPr/>
            <a:lstStyle/>
            <a:p>
              <a:endParaRPr lang="zh-CN" altLang="en-US"/>
            </a:p>
          </p:txBody>
        </p:sp>
        <p:sp>
          <p:nvSpPr>
            <p:cNvPr id="16" name="Line 14"/>
            <p:cNvSpPr>
              <a:spLocks noChangeShapeType="1"/>
            </p:cNvSpPr>
            <p:nvPr/>
          </p:nvSpPr>
          <p:spPr bwMode="auto">
            <a:xfrm flipV="1">
              <a:off x="672" y="2592"/>
              <a:ext cx="528" cy="480"/>
            </a:xfrm>
            <a:prstGeom prst="line">
              <a:avLst/>
            </a:prstGeom>
            <a:noFill/>
            <a:ln w="9525">
              <a:solidFill>
                <a:schemeClr val="tx1"/>
              </a:solidFill>
              <a:round/>
              <a:headEnd/>
              <a:tailEnd/>
            </a:ln>
            <a:effectLst/>
          </p:spPr>
          <p:txBody>
            <a:bodyPr/>
            <a:lstStyle/>
            <a:p>
              <a:endParaRPr lang="zh-CN" altLang="en-US"/>
            </a:p>
          </p:txBody>
        </p:sp>
        <p:sp>
          <p:nvSpPr>
            <p:cNvPr id="17" name="Line 15"/>
            <p:cNvSpPr>
              <a:spLocks noChangeShapeType="1"/>
            </p:cNvSpPr>
            <p:nvPr/>
          </p:nvSpPr>
          <p:spPr bwMode="auto">
            <a:xfrm flipV="1">
              <a:off x="1353" y="1968"/>
              <a:ext cx="528" cy="480"/>
            </a:xfrm>
            <a:prstGeom prst="line">
              <a:avLst/>
            </a:prstGeom>
            <a:noFill/>
            <a:ln w="9525">
              <a:solidFill>
                <a:schemeClr val="tx1"/>
              </a:solidFill>
              <a:round/>
              <a:headEnd/>
              <a:tailEnd/>
            </a:ln>
            <a:effectLst/>
          </p:spPr>
          <p:txBody>
            <a:bodyPr/>
            <a:lstStyle/>
            <a:p>
              <a:endParaRPr lang="zh-CN" altLang="en-US"/>
            </a:p>
          </p:txBody>
        </p:sp>
        <p:sp>
          <p:nvSpPr>
            <p:cNvPr id="18" name="Line 16"/>
            <p:cNvSpPr>
              <a:spLocks noChangeShapeType="1"/>
            </p:cNvSpPr>
            <p:nvPr/>
          </p:nvSpPr>
          <p:spPr bwMode="auto">
            <a:xfrm>
              <a:off x="720" y="1968"/>
              <a:ext cx="456" cy="462"/>
            </a:xfrm>
            <a:prstGeom prst="line">
              <a:avLst/>
            </a:prstGeom>
            <a:noFill/>
            <a:ln w="9525">
              <a:solidFill>
                <a:schemeClr val="tx1"/>
              </a:solidFill>
              <a:round/>
              <a:headEnd/>
              <a:tailEnd/>
            </a:ln>
            <a:effectLst/>
          </p:spPr>
          <p:txBody>
            <a:bodyPr/>
            <a:lstStyle/>
            <a:p>
              <a:endParaRPr lang="zh-CN" altLang="en-US"/>
            </a:p>
          </p:txBody>
        </p:sp>
        <p:sp>
          <p:nvSpPr>
            <p:cNvPr id="19" name="Line 17"/>
            <p:cNvSpPr>
              <a:spLocks noChangeShapeType="1"/>
            </p:cNvSpPr>
            <p:nvPr/>
          </p:nvSpPr>
          <p:spPr bwMode="auto">
            <a:xfrm flipV="1">
              <a:off x="576" y="2016"/>
              <a:ext cx="0" cy="960"/>
            </a:xfrm>
            <a:prstGeom prst="line">
              <a:avLst/>
            </a:prstGeom>
            <a:noFill/>
            <a:ln w="9525">
              <a:solidFill>
                <a:schemeClr val="tx1"/>
              </a:solidFill>
              <a:round/>
              <a:headEnd/>
              <a:tailEnd/>
            </a:ln>
            <a:effectLst/>
          </p:spPr>
          <p:txBody>
            <a:bodyPr/>
            <a:lstStyle/>
            <a:p>
              <a:endParaRPr lang="zh-CN" altLang="en-US"/>
            </a:p>
          </p:txBody>
        </p:sp>
        <p:sp>
          <p:nvSpPr>
            <p:cNvPr id="20" name="Line 18"/>
            <p:cNvSpPr>
              <a:spLocks noChangeShapeType="1"/>
            </p:cNvSpPr>
            <p:nvPr/>
          </p:nvSpPr>
          <p:spPr bwMode="auto">
            <a:xfrm>
              <a:off x="720" y="1872"/>
              <a:ext cx="1152" cy="0"/>
            </a:xfrm>
            <a:prstGeom prst="line">
              <a:avLst/>
            </a:prstGeom>
            <a:noFill/>
            <a:ln w="9525">
              <a:solidFill>
                <a:schemeClr val="tx1"/>
              </a:solidFill>
              <a:round/>
              <a:headEnd/>
              <a:tailEnd/>
            </a:ln>
            <a:effectLst/>
          </p:spPr>
          <p:txBody>
            <a:bodyPr/>
            <a:lstStyle/>
            <a:p>
              <a:endParaRPr lang="zh-CN" altLang="en-US"/>
            </a:p>
          </p:txBody>
        </p:sp>
        <p:sp>
          <p:nvSpPr>
            <p:cNvPr id="21" name="Line 19"/>
            <p:cNvSpPr>
              <a:spLocks noChangeShapeType="1"/>
            </p:cNvSpPr>
            <p:nvPr/>
          </p:nvSpPr>
          <p:spPr bwMode="auto">
            <a:xfrm>
              <a:off x="672" y="3120"/>
              <a:ext cx="1200" cy="0"/>
            </a:xfrm>
            <a:prstGeom prst="line">
              <a:avLst/>
            </a:prstGeom>
            <a:noFill/>
            <a:ln w="9525">
              <a:solidFill>
                <a:schemeClr val="tx1"/>
              </a:solidFill>
              <a:round/>
              <a:headEnd/>
              <a:tailEnd/>
            </a:ln>
            <a:effectLst/>
          </p:spPr>
          <p:txBody>
            <a:bodyPr/>
            <a:lstStyle/>
            <a:p>
              <a:endParaRPr lang="zh-CN" altLang="en-US"/>
            </a:p>
          </p:txBody>
        </p:sp>
        <p:sp>
          <p:nvSpPr>
            <p:cNvPr id="22" name="Line 20"/>
            <p:cNvSpPr>
              <a:spLocks noChangeShapeType="1"/>
            </p:cNvSpPr>
            <p:nvPr/>
          </p:nvSpPr>
          <p:spPr bwMode="auto">
            <a:xfrm flipV="1">
              <a:off x="2016" y="2016"/>
              <a:ext cx="0" cy="960"/>
            </a:xfrm>
            <a:prstGeom prst="line">
              <a:avLst/>
            </a:prstGeom>
            <a:noFill/>
            <a:ln w="9525">
              <a:solidFill>
                <a:schemeClr val="tx1"/>
              </a:solidFill>
              <a:round/>
              <a:headEnd/>
              <a:tailEnd/>
            </a:ln>
            <a:effectLst/>
          </p:spPr>
          <p:txBody>
            <a:bodyPr/>
            <a:lstStyle/>
            <a:p>
              <a:endParaRPr lang="zh-CN" altLang="en-US"/>
            </a:p>
          </p:txBody>
        </p:sp>
        <p:sp>
          <p:nvSpPr>
            <p:cNvPr id="23" name="Text Box 21"/>
            <p:cNvSpPr txBox="1">
              <a:spLocks noChangeArrowheads="1"/>
            </p:cNvSpPr>
            <p:nvPr/>
          </p:nvSpPr>
          <p:spPr bwMode="auto">
            <a:xfrm>
              <a:off x="1142" y="1562"/>
              <a:ext cx="308" cy="288"/>
            </a:xfrm>
            <a:prstGeom prst="rect">
              <a:avLst/>
            </a:prstGeom>
            <a:noFill/>
            <a:ln w="9525" algn="ctr">
              <a:noFill/>
              <a:miter lim="800000"/>
              <a:headEnd/>
              <a:tailEnd/>
            </a:ln>
            <a:effectLst/>
          </p:spPr>
          <p:txBody>
            <a:bodyPr wrap="none">
              <a:spAutoFit/>
            </a:bodyPr>
            <a:lstStyle/>
            <a:p>
              <a:r>
                <a:rPr lang="en-US" altLang="zh-CN" sz="2400" b="0"/>
                <a:t>18</a:t>
              </a:r>
            </a:p>
          </p:txBody>
        </p:sp>
        <p:sp>
          <p:nvSpPr>
            <p:cNvPr id="24" name="Text Box 22"/>
            <p:cNvSpPr txBox="1">
              <a:spLocks noChangeArrowheads="1"/>
            </p:cNvSpPr>
            <p:nvPr/>
          </p:nvSpPr>
          <p:spPr bwMode="auto">
            <a:xfrm>
              <a:off x="940" y="1994"/>
              <a:ext cx="308" cy="288"/>
            </a:xfrm>
            <a:prstGeom prst="rect">
              <a:avLst/>
            </a:prstGeom>
            <a:noFill/>
            <a:ln w="9525" algn="ctr">
              <a:noFill/>
              <a:miter lim="800000"/>
              <a:headEnd/>
              <a:tailEnd/>
            </a:ln>
            <a:effectLst/>
          </p:spPr>
          <p:txBody>
            <a:bodyPr wrap="none">
              <a:spAutoFit/>
            </a:bodyPr>
            <a:lstStyle/>
            <a:p>
              <a:r>
                <a:rPr lang="en-US" altLang="zh-CN" sz="2400" b="0"/>
                <a:t>23</a:t>
              </a:r>
            </a:p>
          </p:txBody>
        </p:sp>
        <p:sp>
          <p:nvSpPr>
            <p:cNvPr id="25" name="Text Box 23"/>
            <p:cNvSpPr txBox="1">
              <a:spLocks noChangeArrowheads="1"/>
            </p:cNvSpPr>
            <p:nvPr/>
          </p:nvSpPr>
          <p:spPr bwMode="auto">
            <a:xfrm>
              <a:off x="336" y="2378"/>
              <a:ext cx="212" cy="288"/>
            </a:xfrm>
            <a:prstGeom prst="rect">
              <a:avLst/>
            </a:prstGeom>
            <a:noFill/>
            <a:ln w="9525" algn="ctr">
              <a:noFill/>
              <a:miter lim="800000"/>
              <a:headEnd/>
              <a:tailEnd/>
            </a:ln>
            <a:effectLst/>
          </p:spPr>
          <p:txBody>
            <a:bodyPr wrap="none">
              <a:spAutoFit/>
            </a:bodyPr>
            <a:lstStyle/>
            <a:p>
              <a:r>
                <a:rPr lang="en-US" altLang="zh-CN" sz="2400" b="0"/>
                <a:t>4</a:t>
              </a:r>
            </a:p>
          </p:txBody>
        </p:sp>
        <p:sp>
          <p:nvSpPr>
            <p:cNvPr id="26" name="Text Box 24"/>
            <p:cNvSpPr txBox="1">
              <a:spLocks noChangeArrowheads="1"/>
            </p:cNvSpPr>
            <p:nvPr/>
          </p:nvSpPr>
          <p:spPr bwMode="auto">
            <a:xfrm>
              <a:off x="768" y="2544"/>
              <a:ext cx="308" cy="288"/>
            </a:xfrm>
            <a:prstGeom prst="rect">
              <a:avLst/>
            </a:prstGeom>
            <a:noFill/>
            <a:ln w="9525" algn="ctr">
              <a:noFill/>
              <a:miter lim="800000"/>
              <a:headEnd/>
              <a:tailEnd/>
            </a:ln>
            <a:effectLst/>
          </p:spPr>
          <p:txBody>
            <a:bodyPr wrap="none">
              <a:spAutoFit/>
            </a:bodyPr>
            <a:lstStyle/>
            <a:p>
              <a:r>
                <a:rPr lang="en-US" altLang="zh-CN" sz="2400" b="0"/>
                <a:t>25</a:t>
              </a:r>
            </a:p>
          </p:txBody>
        </p:sp>
        <p:sp>
          <p:nvSpPr>
            <p:cNvPr id="27" name="Text Box 25"/>
            <p:cNvSpPr txBox="1">
              <a:spLocks noChangeArrowheads="1"/>
            </p:cNvSpPr>
            <p:nvPr/>
          </p:nvSpPr>
          <p:spPr bwMode="auto">
            <a:xfrm>
              <a:off x="1190" y="3072"/>
              <a:ext cx="308" cy="288"/>
            </a:xfrm>
            <a:prstGeom prst="rect">
              <a:avLst/>
            </a:prstGeom>
            <a:noFill/>
            <a:ln w="9525" algn="ctr">
              <a:noFill/>
              <a:miter lim="800000"/>
              <a:headEnd/>
              <a:tailEnd/>
            </a:ln>
            <a:effectLst/>
          </p:spPr>
          <p:txBody>
            <a:bodyPr wrap="none">
              <a:spAutoFit/>
            </a:bodyPr>
            <a:lstStyle/>
            <a:p>
              <a:r>
                <a:rPr lang="en-US" altLang="zh-CN" sz="2400" b="0"/>
                <a:t>20</a:t>
              </a:r>
            </a:p>
          </p:txBody>
        </p:sp>
        <p:sp>
          <p:nvSpPr>
            <p:cNvPr id="28" name="Text Box 26"/>
            <p:cNvSpPr txBox="1">
              <a:spLocks noChangeArrowheads="1"/>
            </p:cNvSpPr>
            <p:nvPr/>
          </p:nvSpPr>
          <p:spPr bwMode="auto">
            <a:xfrm>
              <a:off x="1324" y="2736"/>
              <a:ext cx="308" cy="288"/>
            </a:xfrm>
            <a:prstGeom prst="rect">
              <a:avLst/>
            </a:prstGeom>
            <a:noFill/>
            <a:ln w="9525" algn="ctr">
              <a:noFill/>
              <a:miter lim="800000"/>
              <a:headEnd/>
              <a:tailEnd/>
            </a:ln>
            <a:effectLst/>
          </p:spPr>
          <p:txBody>
            <a:bodyPr wrap="none">
              <a:spAutoFit/>
            </a:bodyPr>
            <a:lstStyle/>
            <a:p>
              <a:r>
                <a:rPr lang="en-US" altLang="zh-CN" sz="2400" b="0"/>
                <a:t>15</a:t>
              </a:r>
            </a:p>
          </p:txBody>
        </p:sp>
        <p:sp>
          <p:nvSpPr>
            <p:cNvPr id="29" name="Text Box 27"/>
            <p:cNvSpPr txBox="1">
              <a:spLocks noChangeArrowheads="1"/>
            </p:cNvSpPr>
            <p:nvPr/>
          </p:nvSpPr>
          <p:spPr bwMode="auto">
            <a:xfrm>
              <a:off x="1564" y="2112"/>
              <a:ext cx="308" cy="288"/>
            </a:xfrm>
            <a:prstGeom prst="rect">
              <a:avLst/>
            </a:prstGeom>
            <a:noFill/>
            <a:ln w="9525" algn="ctr">
              <a:noFill/>
              <a:miter lim="800000"/>
              <a:headEnd/>
              <a:tailEnd/>
            </a:ln>
            <a:effectLst/>
          </p:spPr>
          <p:txBody>
            <a:bodyPr wrap="none">
              <a:spAutoFit/>
            </a:bodyPr>
            <a:lstStyle/>
            <a:p>
              <a:r>
                <a:rPr lang="en-US" altLang="zh-CN" sz="2400" b="0"/>
                <a:t>12</a:t>
              </a:r>
            </a:p>
          </p:txBody>
        </p:sp>
        <p:sp>
          <p:nvSpPr>
            <p:cNvPr id="30" name="Text Box 28"/>
            <p:cNvSpPr txBox="1">
              <a:spLocks noChangeArrowheads="1"/>
            </p:cNvSpPr>
            <p:nvPr/>
          </p:nvSpPr>
          <p:spPr bwMode="auto">
            <a:xfrm>
              <a:off x="2236" y="1946"/>
              <a:ext cx="212" cy="288"/>
            </a:xfrm>
            <a:prstGeom prst="rect">
              <a:avLst/>
            </a:prstGeom>
            <a:noFill/>
            <a:ln w="9525" algn="ctr">
              <a:noFill/>
              <a:miter lim="800000"/>
              <a:headEnd/>
              <a:tailEnd/>
            </a:ln>
            <a:effectLst/>
          </p:spPr>
          <p:txBody>
            <a:bodyPr wrap="none">
              <a:spAutoFit/>
            </a:bodyPr>
            <a:lstStyle/>
            <a:p>
              <a:r>
                <a:rPr lang="en-US" altLang="zh-CN" sz="2400" b="0"/>
                <a:t>5</a:t>
              </a:r>
            </a:p>
          </p:txBody>
        </p:sp>
        <p:sp>
          <p:nvSpPr>
            <p:cNvPr id="31" name="Text Box 29"/>
            <p:cNvSpPr txBox="1">
              <a:spLocks noChangeArrowheads="1"/>
            </p:cNvSpPr>
            <p:nvPr/>
          </p:nvSpPr>
          <p:spPr bwMode="auto">
            <a:xfrm>
              <a:off x="1996" y="2352"/>
              <a:ext cx="212" cy="288"/>
            </a:xfrm>
            <a:prstGeom prst="rect">
              <a:avLst/>
            </a:prstGeom>
            <a:noFill/>
            <a:ln w="9525" algn="ctr">
              <a:noFill/>
              <a:miter lim="800000"/>
              <a:headEnd/>
              <a:tailEnd/>
            </a:ln>
            <a:effectLst/>
          </p:spPr>
          <p:txBody>
            <a:bodyPr wrap="none">
              <a:spAutoFit/>
            </a:bodyPr>
            <a:lstStyle/>
            <a:p>
              <a:r>
                <a:rPr lang="en-US" altLang="zh-CN" sz="2400" b="0"/>
                <a:t>8</a:t>
              </a:r>
            </a:p>
          </p:txBody>
        </p:sp>
        <p:sp>
          <p:nvSpPr>
            <p:cNvPr id="32" name="Text Box 30"/>
            <p:cNvSpPr txBox="1">
              <a:spLocks noChangeArrowheads="1"/>
            </p:cNvSpPr>
            <p:nvPr/>
          </p:nvSpPr>
          <p:spPr bwMode="auto">
            <a:xfrm>
              <a:off x="2332" y="2784"/>
              <a:ext cx="308" cy="288"/>
            </a:xfrm>
            <a:prstGeom prst="rect">
              <a:avLst/>
            </a:prstGeom>
            <a:noFill/>
            <a:ln w="9525" algn="ctr">
              <a:noFill/>
              <a:miter lim="800000"/>
              <a:headEnd/>
              <a:tailEnd/>
            </a:ln>
            <a:effectLst/>
          </p:spPr>
          <p:txBody>
            <a:bodyPr wrap="none">
              <a:spAutoFit/>
            </a:bodyPr>
            <a:lstStyle/>
            <a:p>
              <a:r>
                <a:rPr lang="en-US" altLang="zh-CN" sz="2400" b="0"/>
                <a:t>10</a:t>
              </a:r>
            </a:p>
          </p:txBody>
        </p:sp>
      </p:grpSp>
      <p:sp>
        <p:nvSpPr>
          <p:cNvPr id="33" name="Text Box 31"/>
          <p:cNvSpPr txBox="1">
            <a:spLocks noChangeArrowheads="1"/>
          </p:cNvSpPr>
          <p:nvPr/>
        </p:nvSpPr>
        <p:spPr bwMode="auto">
          <a:xfrm>
            <a:off x="1660525" y="785192"/>
            <a:ext cx="488950" cy="457200"/>
          </a:xfrm>
          <a:prstGeom prst="rect">
            <a:avLst/>
          </a:prstGeom>
          <a:noFill/>
          <a:ln w="9525" algn="ctr">
            <a:noFill/>
            <a:miter lim="800000"/>
            <a:headEnd/>
            <a:tailEnd/>
          </a:ln>
          <a:effectLst/>
        </p:spPr>
        <p:txBody>
          <a:bodyPr wrap="none">
            <a:spAutoFit/>
          </a:bodyPr>
          <a:lstStyle/>
          <a:p>
            <a:r>
              <a:rPr lang="en-US" altLang="zh-CN" sz="2400" b="0"/>
              <a:t>18</a:t>
            </a:r>
          </a:p>
        </p:txBody>
      </p:sp>
      <p:sp>
        <p:nvSpPr>
          <p:cNvPr id="34" name="Text Box 32"/>
          <p:cNvSpPr txBox="1">
            <a:spLocks noChangeArrowheads="1"/>
          </p:cNvSpPr>
          <p:nvPr/>
        </p:nvSpPr>
        <p:spPr bwMode="auto">
          <a:xfrm>
            <a:off x="381000" y="2080592"/>
            <a:ext cx="336550" cy="457200"/>
          </a:xfrm>
          <a:prstGeom prst="rect">
            <a:avLst/>
          </a:prstGeom>
          <a:noFill/>
          <a:ln w="9525" algn="ctr">
            <a:noFill/>
            <a:miter lim="800000"/>
            <a:headEnd/>
            <a:tailEnd/>
          </a:ln>
          <a:effectLst/>
        </p:spPr>
        <p:txBody>
          <a:bodyPr wrap="none">
            <a:spAutoFit/>
          </a:bodyPr>
          <a:lstStyle/>
          <a:p>
            <a:r>
              <a:rPr lang="en-US" altLang="zh-CN" sz="2400" b="0"/>
              <a:t>4</a:t>
            </a:r>
          </a:p>
        </p:txBody>
      </p:sp>
      <p:sp>
        <p:nvSpPr>
          <p:cNvPr id="35" name="Text Box 33"/>
          <p:cNvSpPr txBox="1">
            <a:spLocks noChangeArrowheads="1"/>
          </p:cNvSpPr>
          <p:nvPr/>
        </p:nvSpPr>
        <p:spPr bwMode="auto">
          <a:xfrm>
            <a:off x="2330450" y="1658317"/>
            <a:ext cx="488950" cy="457200"/>
          </a:xfrm>
          <a:prstGeom prst="rect">
            <a:avLst/>
          </a:prstGeom>
          <a:noFill/>
          <a:ln w="9525" algn="ctr">
            <a:noFill/>
            <a:miter lim="800000"/>
            <a:headEnd/>
            <a:tailEnd/>
          </a:ln>
          <a:effectLst/>
        </p:spPr>
        <p:txBody>
          <a:bodyPr wrap="none">
            <a:spAutoFit/>
          </a:bodyPr>
          <a:lstStyle/>
          <a:p>
            <a:r>
              <a:rPr lang="en-US" altLang="zh-CN" sz="2400" b="0"/>
              <a:t>12</a:t>
            </a:r>
          </a:p>
        </p:txBody>
      </p:sp>
      <p:sp>
        <p:nvSpPr>
          <p:cNvPr id="36" name="Text Box 34"/>
          <p:cNvSpPr txBox="1">
            <a:spLocks noChangeArrowheads="1"/>
          </p:cNvSpPr>
          <p:nvPr/>
        </p:nvSpPr>
        <p:spPr bwMode="auto">
          <a:xfrm>
            <a:off x="3397250" y="1394792"/>
            <a:ext cx="336550" cy="457200"/>
          </a:xfrm>
          <a:prstGeom prst="rect">
            <a:avLst/>
          </a:prstGeom>
          <a:noFill/>
          <a:ln w="9525" algn="ctr">
            <a:noFill/>
            <a:miter lim="800000"/>
            <a:headEnd/>
            <a:tailEnd/>
          </a:ln>
          <a:effectLst/>
        </p:spPr>
        <p:txBody>
          <a:bodyPr wrap="none">
            <a:spAutoFit/>
          </a:bodyPr>
          <a:lstStyle/>
          <a:p>
            <a:r>
              <a:rPr lang="en-US" altLang="zh-CN" sz="2400" b="0"/>
              <a:t>5</a:t>
            </a:r>
          </a:p>
        </p:txBody>
      </p:sp>
      <p:sp>
        <p:nvSpPr>
          <p:cNvPr id="37" name="Text Box 35"/>
          <p:cNvSpPr txBox="1">
            <a:spLocks noChangeArrowheads="1"/>
          </p:cNvSpPr>
          <p:nvPr/>
        </p:nvSpPr>
        <p:spPr bwMode="auto">
          <a:xfrm>
            <a:off x="3016250" y="2039317"/>
            <a:ext cx="336550" cy="457200"/>
          </a:xfrm>
          <a:prstGeom prst="rect">
            <a:avLst/>
          </a:prstGeom>
          <a:noFill/>
          <a:ln w="9525" algn="ctr">
            <a:noFill/>
            <a:miter lim="800000"/>
            <a:headEnd/>
            <a:tailEnd/>
          </a:ln>
          <a:effectLst/>
        </p:spPr>
        <p:txBody>
          <a:bodyPr wrap="none">
            <a:spAutoFit/>
          </a:bodyPr>
          <a:lstStyle/>
          <a:p>
            <a:r>
              <a:rPr lang="en-US" altLang="zh-CN" sz="2400" b="0"/>
              <a:t>8</a:t>
            </a:r>
          </a:p>
        </p:txBody>
      </p:sp>
      <p:graphicFrame>
        <p:nvGraphicFramePr>
          <p:cNvPr id="38" name="Group 36"/>
          <p:cNvGraphicFramePr>
            <a:graphicFrameLocks noGrp="1"/>
          </p:cNvGraphicFramePr>
          <p:nvPr>
            <p:extLst>
              <p:ext uri="{D42A27DB-BD31-4B8C-83A1-F6EECF244321}">
                <p14:modId xmlns:p14="http://schemas.microsoft.com/office/powerpoint/2010/main" val="214856447"/>
              </p:ext>
            </p:extLst>
          </p:nvPr>
        </p:nvGraphicFramePr>
        <p:xfrm>
          <a:off x="457200" y="4747592"/>
          <a:ext cx="7086600" cy="1828800"/>
        </p:xfrm>
        <a:graphic>
          <a:graphicData uri="http://schemas.openxmlformats.org/drawingml/2006/table">
            <a:tbl>
              <a:tblPr/>
              <a:tblGrid>
                <a:gridCol w="1376363"/>
                <a:gridCol w="519112"/>
                <a:gridCol w="576263"/>
                <a:gridCol w="576262"/>
                <a:gridCol w="576263"/>
                <a:gridCol w="566737"/>
                <a:gridCol w="588963"/>
                <a:gridCol w="577850"/>
                <a:gridCol w="574675"/>
                <a:gridCol w="577850"/>
                <a:gridCol w="576262"/>
              </a:tblGrid>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400" b="1" i="0" u="none" strike="noStrike" cap="none" normalizeH="0" baseline="0" smtClean="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6</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7</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8</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9</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fromvex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endvex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weight</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9" name="Group 113"/>
          <p:cNvGraphicFramePr>
            <a:graphicFrameLocks noGrp="1"/>
          </p:cNvGraphicFramePr>
          <p:nvPr>
            <p:extLst>
              <p:ext uri="{D42A27DB-BD31-4B8C-83A1-F6EECF244321}">
                <p14:modId xmlns:p14="http://schemas.microsoft.com/office/powerpoint/2010/main" val="1172294122"/>
              </p:ext>
            </p:extLst>
          </p:nvPr>
        </p:nvGraphicFramePr>
        <p:xfrm>
          <a:off x="4876800" y="937592"/>
          <a:ext cx="3505200" cy="3560765"/>
        </p:xfrm>
        <a:graphic>
          <a:graphicData uri="http://schemas.openxmlformats.org/drawingml/2006/table">
            <a:tbl>
              <a:tblPr/>
              <a:tblGrid>
                <a:gridCol w="501650"/>
                <a:gridCol w="498475"/>
                <a:gridCol w="523875"/>
                <a:gridCol w="479425"/>
                <a:gridCol w="501650"/>
                <a:gridCol w="498475"/>
                <a:gridCol w="501650"/>
              </a:tblGrid>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600" b="0" i="0" u="none" strike="noStrike" cap="none" normalizeH="0" baseline="0" smtClean="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5</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0</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641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1</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2</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3</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4</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5</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0" name="Line 193"/>
          <p:cNvSpPr>
            <a:spLocks noChangeShapeType="1"/>
          </p:cNvSpPr>
          <p:nvPr/>
        </p:nvSpPr>
        <p:spPr bwMode="auto">
          <a:xfrm flipV="1">
            <a:off x="3200400" y="6576392"/>
            <a:ext cx="0" cy="381000"/>
          </a:xfrm>
          <a:prstGeom prst="line">
            <a:avLst/>
          </a:prstGeom>
          <a:noFill/>
          <a:ln w="38100">
            <a:solidFill>
              <a:srgbClr val="CC0000"/>
            </a:solidFill>
            <a:round/>
            <a:headEnd/>
            <a:tailEnd type="stealth" w="lg" len="lg"/>
          </a:ln>
          <a:effectLst/>
        </p:spPr>
        <p:txBody>
          <a:bodyPr wrap="none" anchor="ctr"/>
          <a:lstStyle/>
          <a:p>
            <a:endParaRPr lang="zh-CN" altLang="en-US"/>
          </a:p>
        </p:txBody>
      </p:sp>
      <p:grpSp>
        <p:nvGrpSpPr>
          <p:cNvPr id="41" name="Group 194"/>
          <p:cNvGrpSpPr>
            <a:grpSpLocks/>
          </p:cNvGrpSpPr>
          <p:nvPr/>
        </p:nvGrpSpPr>
        <p:grpSpPr bwMode="auto">
          <a:xfrm>
            <a:off x="4286250" y="1775792"/>
            <a:ext cx="666750" cy="457200"/>
            <a:chOff x="2652" y="480"/>
            <a:chExt cx="420" cy="288"/>
          </a:xfrm>
        </p:grpSpPr>
        <p:sp>
          <p:nvSpPr>
            <p:cNvPr id="42" name="Line 195"/>
            <p:cNvSpPr>
              <a:spLocks noChangeShapeType="1"/>
            </p:cNvSpPr>
            <p:nvPr/>
          </p:nvSpPr>
          <p:spPr bwMode="auto">
            <a:xfrm flipV="1">
              <a:off x="2652" y="720"/>
              <a:ext cx="420" cy="0"/>
            </a:xfrm>
            <a:prstGeom prst="line">
              <a:avLst/>
            </a:prstGeom>
            <a:noFill/>
            <a:ln w="38100">
              <a:solidFill>
                <a:srgbClr val="CC0000"/>
              </a:solidFill>
              <a:round/>
              <a:headEnd/>
              <a:tailEnd type="stealth" w="lg" len="lg"/>
            </a:ln>
            <a:effectLst/>
          </p:spPr>
          <p:txBody>
            <a:bodyPr wrap="none" anchor="ctr"/>
            <a:lstStyle/>
            <a:p>
              <a:endParaRPr lang="zh-CN" altLang="en-US"/>
            </a:p>
          </p:txBody>
        </p:sp>
        <p:sp>
          <p:nvSpPr>
            <p:cNvPr id="43" name="Text Box 196"/>
            <p:cNvSpPr txBox="1">
              <a:spLocks noChangeArrowheads="1"/>
            </p:cNvSpPr>
            <p:nvPr/>
          </p:nvSpPr>
          <p:spPr bwMode="auto">
            <a:xfrm>
              <a:off x="2652" y="480"/>
              <a:ext cx="372" cy="288"/>
            </a:xfrm>
            <a:prstGeom prst="rect">
              <a:avLst/>
            </a:prstGeom>
            <a:noFill/>
            <a:ln w="19050" algn="ctr">
              <a:noFill/>
              <a:miter lim="800000"/>
              <a:headEnd/>
              <a:tailEnd/>
            </a:ln>
            <a:effectLst/>
          </p:spPr>
          <p:txBody>
            <a:bodyPr wrap="none">
              <a:spAutoFit/>
            </a:bodyPr>
            <a:lstStyle/>
            <a:p>
              <a:r>
                <a:rPr lang="en-US" altLang="zh-CN" sz="2400"/>
                <a:t>m1</a:t>
              </a:r>
            </a:p>
          </p:txBody>
        </p:sp>
      </p:grpSp>
      <p:grpSp>
        <p:nvGrpSpPr>
          <p:cNvPr id="44" name="Group 197"/>
          <p:cNvGrpSpPr>
            <a:grpSpLocks/>
          </p:cNvGrpSpPr>
          <p:nvPr/>
        </p:nvGrpSpPr>
        <p:grpSpPr bwMode="auto">
          <a:xfrm>
            <a:off x="8382000" y="2766392"/>
            <a:ext cx="685800" cy="457200"/>
            <a:chOff x="2688" y="1344"/>
            <a:chExt cx="432" cy="288"/>
          </a:xfrm>
        </p:grpSpPr>
        <p:sp>
          <p:nvSpPr>
            <p:cNvPr id="45" name="Line 198"/>
            <p:cNvSpPr>
              <a:spLocks noChangeShapeType="1"/>
            </p:cNvSpPr>
            <p:nvPr/>
          </p:nvSpPr>
          <p:spPr bwMode="auto">
            <a:xfrm flipV="1">
              <a:off x="2688" y="1584"/>
              <a:ext cx="432" cy="0"/>
            </a:xfrm>
            <a:prstGeom prst="line">
              <a:avLst/>
            </a:prstGeom>
            <a:noFill/>
            <a:ln w="38100">
              <a:solidFill>
                <a:srgbClr val="CC0000"/>
              </a:solidFill>
              <a:round/>
              <a:headEnd type="stealth" w="lg" len="lg"/>
              <a:tailEnd type="none" w="lg" len="lg"/>
            </a:ln>
            <a:effectLst/>
          </p:spPr>
          <p:txBody>
            <a:bodyPr wrap="none" anchor="ctr"/>
            <a:lstStyle/>
            <a:p>
              <a:endParaRPr lang="zh-CN" altLang="en-US"/>
            </a:p>
          </p:txBody>
        </p:sp>
        <p:sp>
          <p:nvSpPr>
            <p:cNvPr id="46" name="Text Box 199"/>
            <p:cNvSpPr txBox="1">
              <a:spLocks noChangeArrowheads="1"/>
            </p:cNvSpPr>
            <p:nvPr/>
          </p:nvSpPr>
          <p:spPr bwMode="auto">
            <a:xfrm>
              <a:off x="2748" y="1344"/>
              <a:ext cx="372" cy="288"/>
            </a:xfrm>
            <a:prstGeom prst="rect">
              <a:avLst/>
            </a:prstGeom>
            <a:noFill/>
            <a:ln w="19050" algn="ctr">
              <a:noFill/>
              <a:miter lim="800000"/>
              <a:headEnd/>
              <a:tailEnd/>
            </a:ln>
            <a:effectLst/>
          </p:spPr>
          <p:txBody>
            <a:bodyPr wrap="none">
              <a:spAutoFit/>
            </a:bodyPr>
            <a:lstStyle/>
            <a:p>
              <a:r>
                <a:rPr lang="en-US" altLang="zh-CN" sz="2400"/>
                <a:t>m2</a:t>
              </a:r>
            </a:p>
          </p:txBody>
        </p:sp>
      </p:grpSp>
      <p:sp>
        <p:nvSpPr>
          <p:cNvPr id="47" name="Oval 200"/>
          <p:cNvSpPr>
            <a:spLocks noChangeArrowheads="1"/>
          </p:cNvSpPr>
          <p:nvPr/>
        </p:nvSpPr>
        <p:spPr bwMode="auto">
          <a:xfrm>
            <a:off x="609600" y="116619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0</a:t>
            </a:r>
          </a:p>
        </p:txBody>
      </p:sp>
      <p:sp>
        <p:nvSpPr>
          <p:cNvPr id="48" name="Line 201"/>
          <p:cNvSpPr>
            <a:spLocks noChangeShapeType="1"/>
          </p:cNvSpPr>
          <p:nvPr/>
        </p:nvSpPr>
        <p:spPr bwMode="auto">
          <a:xfrm>
            <a:off x="762000" y="1547192"/>
            <a:ext cx="0" cy="1447800"/>
          </a:xfrm>
          <a:prstGeom prst="line">
            <a:avLst/>
          </a:prstGeom>
          <a:noFill/>
          <a:ln w="38100">
            <a:solidFill>
              <a:srgbClr val="CC0000"/>
            </a:solidFill>
            <a:round/>
            <a:headEnd/>
            <a:tailEnd/>
          </a:ln>
          <a:effectLst/>
        </p:spPr>
        <p:txBody>
          <a:bodyPr/>
          <a:lstStyle/>
          <a:p>
            <a:endParaRPr lang="zh-CN" altLang="en-US"/>
          </a:p>
        </p:txBody>
      </p:sp>
      <p:sp>
        <p:nvSpPr>
          <p:cNvPr id="49" name="Oval 202"/>
          <p:cNvSpPr>
            <a:spLocks noChangeArrowheads="1"/>
          </p:cNvSpPr>
          <p:nvPr/>
        </p:nvSpPr>
        <p:spPr bwMode="auto">
          <a:xfrm>
            <a:off x="533400" y="3028330"/>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4</a:t>
            </a:r>
          </a:p>
        </p:txBody>
      </p:sp>
      <p:sp>
        <p:nvSpPr>
          <p:cNvPr id="50" name="Oval 206"/>
          <p:cNvSpPr>
            <a:spLocks noChangeArrowheads="1"/>
          </p:cNvSpPr>
          <p:nvPr/>
        </p:nvSpPr>
        <p:spPr bwMode="auto">
          <a:xfrm>
            <a:off x="3733800" y="2113930"/>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2</a:t>
            </a:r>
          </a:p>
        </p:txBody>
      </p:sp>
      <p:sp>
        <p:nvSpPr>
          <p:cNvPr id="51" name="Oval 207"/>
          <p:cNvSpPr>
            <a:spLocks noChangeArrowheads="1"/>
          </p:cNvSpPr>
          <p:nvPr/>
        </p:nvSpPr>
        <p:spPr bwMode="auto">
          <a:xfrm>
            <a:off x="2819400" y="116619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1</a:t>
            </a:r>
          </a:p>
        </p:txBody>
      </p:sp>
      <p:sp>
        <p:nvSpPr>
          <p:cNvPr id="52" name="Line 208"/>
          <p:cNvSpPr>
            <a:spLocks noChangeShapeType="1"/>
          </p:cNvSpPr>
          <p:nvPr/>
        </p:nvSpPr>
        <p:spPr bwMode="auto">
          <a:xfrm>
            <a:off x="3186113" y="1409080"/>
            <a:ext cx="685800" cy="685800"/>
          </a:xfrm>
          <a:prstGeom prst="line">
            <a:avLst/>
          </a:prstGeom>
          <a:noFill/>
          <a:ln w="38100">
            <a:solidFill>
              <a:srgbClr val="CC0000"/>
            </a:solidFill>
            <a:round/>
            <a:headEnd/>
            <a:tailEnd/>
          </a:ln>
          <a:effectLst/>
        </p:spPr>
        <p:txBody>
          <a:bodyPr wrap="none" anchor="ctr"/>
          <a:lstStyle/>
          <a:p>
            <a:endParaRPr lang="zh-CN" altLang="en-US"/>
          </a:p>
        </p:txBody>
      </p:sp>
      <p:sp>
        <p:nvSpPr>
          <p:cNvPr id="53" name="文本框 52"/>
          <p:cNvSpPr txBox="1"/>
          <p:nvPr/>
        </p:nvSpPr>
        <p:spPr>
          <a:xfrm>
            <a:off x="1091101" y="3952552"/>
            <a:ext cx="2460930" cy="461665"/>
          </a:xfrm>
          <a:prstGeom prst="rect">
            <a:avLst/>
          </a:prstGeom>
          <a:noFill/>
        </p:spPr>
        <p:txBody>
          <a:bodyPr wrap="none" rtlCol="0">
            <a:spAutoFit/>
          </a:bodyPr>
          <a:lstStyle/>
          <a:p>
            <a:r>
              <a:rPr kumimoji="1" lang="en-US" altLang="zh-CN" sz="2400" dirty="0" smtClean="0">
                <a:latin typeface="Microsoft YaHei" charset="-122"/>
                <a:ea typeface="Microsoft YaHei" charset="-122"/>
                <a:cs typeface="Microsoft YaHei" charset="-122"/>
              </a:rPr>
              <a:t>{0,4</a:t>
            </a:r>
            <a:r>
              <a:rPr kumimoji="1" lang="en-US" altLang="zh-CN" sz="2400" smtClean="0">
                <a:latin typeface="Microsoft YaHei" charset="-122"/>
                <a:ea typeface="Microsoft YaHei" charset="-122"/>
                <a:cs typeface="Microsoft YaHei" charset="-122"/>
              </a:rPr>
              <a:t>},{1,2</a:t>
            </a:r>
            <a:r>
              <a:rPr kumimoji="1" lang="en-US" altLang="zh-CN" sz="2400" dirty="0" smtClean="0">
                <a:latin typeface="Microsoft YaHei" charset="-122"/>
                <a:ea typeface="Microsoft YaHei" charset="-122"/>
                <a:cs typeface="Microsoft YaHei" charset="-122"/>
              </a:rPr>
              <a:t>},{3},{5}</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7383733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克鲁斯卡尔</a:t>
            </a:r>
            <a:r>
              <a:rPr kumimoji="1" lang="en-US" altLang="zh-CN" dirty="0"/>
              <a:t>(</a:t>
            </a:r>
            <a:r>
              <a:rPr kumimoji="1" lang="en-US" altLang="zh-CN" dirty="0" err="1"/>
              <a:t>Kruskal</a:t>
            </a:r>
            <a:r>
              <a:rPr kumimoji="1" lang="en-US" altLang="zh-CN" dirty="0"/>
              <a:t>)</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smtClean="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6" name="Group 4"/>
          <p:cNvGrpSpPr>
            <a:grpSpLocks/>
          </p:cNvGrpSpPr>
          <p:nvPr/>
        </p:nvGrpSpPr>
        <p:grpSpPr bwMode="auto">
          <a:xfrm>
            <a:off x="381000" y="785192"/>
            <a:ext cx="3733800" cy="2854325"/>
            <a:chOff x="336" y="1562"/>
            <a:chExt cx="2352" cy="1798"/>
          </a:xfrm>
        </p:grpSpPr>
        <p:sp>
          <p:nvSpPr>
            <p:cNvPr id="7" name="Oval 5"/>
            <p:cNvSpPr>
              <a:spLocks noChangeArrowheads="1"/>
            </p:cNvSpPr>
            <p:nvPr/>
          </p:nvSpPr>
          <p:spPr bwMode="auto">
            <a:xfrm>
              <a:off x="2448" y="2400"/>
              <a:ext cx="240" cy="240"/>
            </a:xfrm>
            <a:prstGeom prst="ellipse">
              <a:avLst/>
            </a:prstGeom>
            <a:noFill/>
            <a:ln w="9525" algn="ctr">
              <a:solidFill>
                <a:schemeClr val="tx1"/>
              </a:solidFill>
              <a:round/>
              <a:headEnd/>
              <a:tailEnd/>
            </a:ln>
            <a:effectLst/>
          </p:spPr>
          <p:txBody>
            <a:bodyPr wrap="none" anchor="ctr"/>
            <a:lstStyle/>
            <a:p>
              <a:pPr algn="ctr"/>
              <a:r>
                <a:rPr lang="en-US" altLang="zh-CN" b="0"/>
                <a:t>2</a:t>
              </a:r>
            </a:p>
          </p:txBody>
        </p:sp>
        <p:sp>
          <p:nvSpPr>
            <p:cNvPr id="8" name="Oval 6"/>
            <p:cNvSpPr>
              <a:spLocks noChangeArrowheads="1"/>
            </p:cNvSpPr>
            <p:nvPr/>
          </p:nvSpPr>
          <p:spPr bwMode="auto">
            <a:xfrm>
              <a:off x="480" y="1798"/>
              <a:ext cx="240" cy="240"/>
            </a:xfrm>
            <a:prstGeom prst="ellipse">
              <a:avLst/>
            </a:prstGeom>
            <a:noFill/>
            <a:ln w="9525" algn="ctr">
              <a:solidFill>
                <a:schemeClr val="tx1"/>
              </a:solidFill>
              <a:round/>
              <a:headEnd/>
              <a:tailEnd/>
            </a:ln>
            <a:effectLst/>
          </p:spPr>
          <p:txBody>
            <a:bodyPr wrap="none" anchor="ctr"/>
            <a:lstStyle/>
            <a:p>
              <a:pPr algn="ctr"/>
              <a:r>
                <a:rPr lang="en-US" altLang="zh-CN" b="0"/>
                <a:t>0</a:t>
              </a:r>
            </a:p>
          </p:txBody>
        </p:sp>
        <p:sp>
          <p:nvSpPr>
            <p:cNvPr id="9" name="Oval 7"/>
            <p:cNvSpPr>
              <a:spLocks noChangeArrowheads="1"/>
            </p:cNvSpPr>
            <p:nvPr/>
          </p:nvSpPr>
          <p:spPr bwMode="auto">
            <a:xfrm>
              <a:off x="1872" y="1798"/>
              <a:ext cx="240" cy="240"/>
            </a:xfrm>
            <a:prstGeom prst="ellipse">
              <a:avLst/>
            </a:prstGeom>
            <a:noFill/>
            <a:ln w="9525" algn="ctr">
              <a:solidFill>
                <a:schemeClr val="tx1"/>
              </a:solidFill>
              <a:round/>
              <a:headEnd/>
              <a:tailEnd/>
            </a:ln>
            <a:effectLst/>
          </p:spPr>
          <p:txBody>
            <a:bodyPr wrap="none" anchor="ctr"/>
            <a:lstStyle/>
            <a:p>
              <a:pPr algn="ctr"/>
              <a:r>
                <a:rPr lang="en-US" altLang="zh-CN" b="0"/>
                <a:t>1</a:t>
              </a:r>
            </a:p>
          </p:txBody>
        </p:sp>
        <p:sp>
          <p:nvSpPr>
            <p:cNvPr id="10" name="Oval 8"/>
            <p:cNvSpPr>
              <a:spLocks noChangeArrowheads="1"/>
            </p:cNvSpPr>
            <p:nvPr/>
          </p:nvSpPr>
          <p:spPr bwMode="auto">
            <a:xfrm>
              <a:off x="1152" y="2400"/>
              <a:ext cx="240" cy="240"/>
            </a:xfrm>
            <a:prstGeom prst="ellipse">
              <a:avLst/>
            </a:prstGeom>
            <a:noFill/>
            <a:ln w="9525" algn="ctr">
              <a:solidFill>
                <a:schemeClr val="tx1"/>
              </a:solidFill>
              <a:round/>
              <a:headEnd/>
              <a:tailEnd/>
            </a:ln>
            <a:effectLst/>
          </p:spPr>
          <p:txBody>
            <a:bodyPr wrap="none" anchor="ctr"/>
            <a:lstStyle/>
            <a:p>
              <a:pPr algn="ctr"/>
              <a:r>
                <a:rPr lang="en-US" altLang="zh-CN" b="0"/>
                <a:t>5</a:t>
              </a:r>
            </a:p>
          </p:txBody>
        </p:sp>
        <p:sp>
          <p:nvSpPr>
            <p:cNvPr id="11" name="Oval 9"/>
            <p:cNvSpPr>
              <a:spLocks noChangeArrowheads="1"/>
            </p:cNvSpPr>
            <p:nvPr/>
          </p:nvSpPr>
          <p:spPr bwMode="auto">
            <a:xfrm>
              <a:off x="1872" y="2976"/>
              <a:ext cx="240" cy="240"/>
            </a:xfrm>
            <a:prstGeom prst="ellipse">
              <a:avLst/>
            </a:prstGeom>
            <a:noFill/>
            <a:ln w="9525" algn="ctr">
              <a:solidFill>
                <a:schemeClr val="tx1"/>
              </a:solidFill>
              <a:round/>
              <a:headEnd/>
              <a:tailEnd/>
            </a:ln>
            <a:effectLst/>
          </p:spPr>
          <p:txBody>
            <a:bodyPr wrap="none" anchor="ctr"/>
            <a:lstStyle/>
            <a:p>
              <a:pPr algn="ctr"/>
              <a:r>
                <a:rPr lang="en-US" altLang="zh-CN" b="0"/>
                <a:t>3</a:t>
              </a:r>
            </a:p>
          </p:txBody>
        </p:sp>
        <p:sp>
          <p:nvSpPr>
            <p:cNvPr id="12" name="Oval 10"/>
            <p:cNvSpPr>
              <a:spLocks noChangeArrowheads="1"/>
            </p:cNvSpPr>
            <p:nvPr/>
          </p:nvSpPr>
          <p:spPr bwMode="auto">
            <a:xfrm>
              <a:off x="432" y="2976"/>
              <a:ext cx="240" cy="240"/>
            </a:xfrm>
            <a:prstGeom prst="ellipse">
              <a:avLst/>
            </a:prstGeom>
            <a:noFill/>
            <a:ln w="9525" algn="ctr">
              <a:solidFill>
                <a:schemeClr val="tx1"/>
              </a:solidFill>
              <a:round/>
              <a:headEnd/>
              <a:tailEnd/>
            </a:ln>
            <a:effectLst/>
          </p:spPr>
          <p:txBody>
            <a:bodyPr wrap="none" anchor="ctr"/>
            <a:lstStyle/>
            <a:p>
              <a:pPr algn="ctr"/>
              <a:r>
                <a:rPr lang="en-US" altLang="zh-CN" b="0"/>
                <a:t>4</a:t>
              </a:r>
            </a:p>
          </p:txBody>
        </p:sp>
        <p:sp>
          <p:nvSpPr>
            <p:cNvPr id="13" name="Line 11"/>
            <p:cNvSpPr>
              <a:spLocks noChangeShapeType="1"/>
            </p:cNvSpPr>
            <p:nvPr/>
          </p:nvSpPr>
          <p:spPr bwMode="auto">
            <a:xfrm flipH="1">
              <a:off x="2112" y="2640"/>
              <a:ext cx="480" cy="432"/>
            </a:xfrm>
            <a:prstGeom prst="line">
              <a:avLst/>
            </a:prstGeom>
            <a:noFill/>
            <a:ln w="9525">
              <a:solidFill>
                <a:schemeClr val="tx1"/>
              </a:solidFill>
              <a:round/>
              <a:headEnd/>
              <a:tailEnd/>
            </a:ln>
            <a:effectLst/>
          </p:spPr>
          <p:txBody>
            <a:bodyPr/>
            <a:lstStyle/>
            <a:p>
              <a:endParaRPr lang="zh-CN" altLang="en-US"/>
            </a:p>
          </p:txBody>
        </p:sp>
        <p:sp>
          <p:nvSpPr>
            <p:cNvPr id="14" name="Line 12"/>
            <p:cNvSpPr>
              <a:spLocks noChangeShapeType="1"/>
            </p:cNvSpPr>
            <p:nvPr/>
          </p:nvSpPr>
          <p:spPr bwMode="auto">
            <a:xfrm>
              <a:off x="2112" y="1968"/>
              <a:ext cx="432" cy="432"/>
            </a:xfrm>
            <a:prstGeom prst="line">
              <a:avLst/>
            </a:prstGeom>
            <a:noFill/>
            <a:ln w="9525">
              <a:solidFill>
                <a:schemeClr val="tx1"/>
              </a:solidFill>
              <a:round/>
              <a:headEnd/>
              <a:tailEnd/>
            </a:ln>
            <a:effectLst/>
          </p:spPr>
          <p:txBody>
            <a:bodyPr/>
            <a:lstStyle/>
            <a:p>
              <a:endParaRPr lang="zh-CN" altLang="en-US"/>
            </a:p>
          </p:txBody>
        </p:sp>
        <p:sp>
          <p:nvSpPr>
            <p:cNvPr id="15" name="Line 13"/>
            <p:cNvSpPr>
              <a:spLocks noChangeShapeType="1"/>
            </p:cNvSpPr>
            <p:nvPr/>
          </p:nvSpPr>
          <p:spPr bwMode="auto">
            <a:xfrm>
              <a:off x="1344" y="2592"/>
              <a:ext cx="528" cy="480"/>
            </a:xfrm>
            <a:prstGeom prst="line">
              <a:avLst/>
            </a:prstGeom>
            <a:noFill/>
            <a:ln w="9525">
              <a:solidFill>
                <a:schemeClr val="tx1"/>
              </a:solidFill>
              <a:round/>
              <a:headEnd/>
              <a:tailEnd/>
            </a:ln>
            <a:effectLst/>
          </p:spPr>
          <p:txBody>
            <a:bodyPr/>
            <a:lstStyle/>
            <a:p>
              <a:endParaRPr lang="zh-CN" altLang="en-US"/>
            </a:p>
          </p:txBody>
        </p:sp>
        <p:sp>
          <p:nvSpPr>
            <p:cNvPr id="16" name="Line 14"/>
            <p:cNvSpPr>
              <a:spLocks noChangeShapeType="1"/>
            </p:cNvSpPr>
            <p:nvPr/>
          </p:nvSpPr>
          <p:spPr bwMode="auto">
            <a:xfrm flipV="1">
              <a:off x="672" y="2592"/>
              <a:ext cx="528" cy="480"/>
            </a:xfrm>
            <a:prstGeom prst="line">
              <a:avLst/>
            </a:prstGeom>
            <a:noFill/>
            <a:ln w="9525">
              <a:solidFill>
                <a:schemeClr val="tx1"/>
              </a:solidFill>
              <a:round/>
              <a:headEnd/>
              <a:tailEnd/>
            </a:ln>
            <a:effectLst/>
          </p:spPr>
          <p:txBody>
            <a:bodyPr/>
            <a:lstStyle/>
            <a:p>
              <a:endParaRPr lang="zh-CN" altLang="en-US"/>
            </a:p>
          </p:txBody>
        </p:sp>
        <p:sp>
          <p:nvSpPr>
            <p:cNvPr id="17" name="Line 15"/>
            <p:cNvSpPr>
              <a:spLocks noChangeShapeType="1"/>
            </p:cNvSpPr>
            <p:nvPr/>
          </p:nvSpPr>
          <p:spPr bwMode="auto">
            <a:xfrm flipV="1">
              <a:off x="1353" y="1968"/>
              <a:ext cx="528" cy="480"/>
            </a:xfrm>
            <a:prstGeom prst="line">
              <a:avLst/>
            </a:prstGeom>
            <a:noFill/>
            <a:ln w="9525">
              <a:solidFill>
                <a:schemeClr val="tx1"/>
              </a:solidFill>
              <a:round/>
              <a:headEnd/>
              <a:tailEnd/>
            </a:ln>
            <a:effectLst/>
          </p:spPr>
          <p:txBody>
            <a:bodyPr/>
            <a:lstStyle/>
            <a:p>
              <a:endParaRPr lang="zh-CN" altLang="en-US"/>
            </a:p>
          </p:txBody>
        </p:sp>
        <p:sp>
          <p:nvSpPr>
            <p:cNvPr id="18" name="Line 16"/>
            <p:cNvSpPr>
              <a:spLocks noChangeShapeType="1"/>
            </p:cNvSpPr>
            <p:nvPr/>
          </p:nvSpPr>
          <p:spPr bwMode="auto">
            <a:xfrm>
              <a:off x="720" y="1968"/>
              <a:ext cx="456" cy="462"/>
            </a:xfrm>
            <a:prstGeom prst="line">
              <a:avLst/>
            </a:prstGeom>
            <a:noFill/>
            <a:ln w="9525">
              <a:solidFill>
                <a:schemeClr val="tx1"/>
              </a:solidFill>
              <a:round/>
              <a:headEnd/>
              <a:tailEnd/>
            </a:ln>
            <a:effectLst/>
          </p:spPr>
          <p:txBody>
            <a:bodyPr/>
            <a:lstStyle/>
            <a:p>
              <a:endParaRPr lang="zh-CN" altLang="en-US"/>
            </a:p>
          </p:txBody>
        </p:sp>
        <p:sp>
          <p:nvSpPr>
            <p:cNvPr id="19" name="Line 17"/>
            <p:cNvSpPr>
              <a:spLocks noChangeShapeType="1"/>
            </p:cNvSpPr>
            <p:nvPr/>
          </p:nvSpPr>
          <p:spPr bwMode="auto">
            <a:xfrm flipV="1">
              <a:off x="576" y="2016"/>
              <a:ext cx="0" cy="960"/>
            </a:xfrm>
            <a:prstGeom prst="line">
              <a:avLst/>
            </a:prstGeom>
            <a:noFill/>
            <a:ln w="9525">
              <a:solidFill>
                <a:schemeClr val="tx1"/>
              </a:solidFill>
              <a:round/>
              <a:headEnd/>
              <a:tailEnd/>
            </a:ln>
            <a:effectLst/>
          </p:spPr>
          <p:txBody>
            <a:bodyPr/>
            <a:lstStyle/>
            <a:p>
              <a:endParaRPr lang="zh-CN" altLang="en-US"/>
            </a:p>
          </p:txBody>
        </p:sp>
        <p:sp>
          <p:nvSpPr>
            <p:cNvPr id="20" name="Line 18"/>
            <p:cNvSpPr>
              <a:spLocks noChangeShapeType="1"/>
            </p:cNvSpPr>
            <p:nvPr/>
          </p:nvSpPr>
          <p:spPr bwMode="auto">
            <a:xfrm>
              <a:off x="720" y="1872"/>
              <a:ext cx="1152" cy="0"/>
            </a:xfrm>
            <a:prstGeom prst="line">
              <a:avLst/>
            </a:prstGeom>
            <a:noFill/>
            <a:ln w="9525">
              <a:solidFill>
                <a:schemeClr val="tx1"/>
              </a:solidFill>
              <a:round/>
              <a:headEnd/>
              <a:tailEnd/>
            </a:ln>
            <a:effectLst/>
          </p:spPr>
          <p:txBody>
            <a:bodyPr/>
            <a:lstStyle/>
            <a:p>
              <a:endParaRPr lang="zh-CN" altLang="en-US"/>
            </a:p>
          </p:txBody>
        </p:sp>
        <p:sp>
          <p:nvSpPr>
            <p:cNvPr id="21" name="Line 19"/>
            <p:cNvSpPr>
              <a:spLocks noChangeShapeType="1"/>
            </p:cNvSpPr>
            <p:nvPr/>
          </p:nvSpPr>
          <p:spPr bwMode="auto">
            <a:xfrm>
              <a:off x="672" y="3120"/>
              <a:ext cx="1200" cy="0"/>
            </a:xfrm>
            <a:prstGeom prst="line">
              <a:avLst/>
            </a:prstGeom>
            <a:noFill/>
            <a:ln w="9525">
              <a:solidFill>
                <a:schemeClr val="tx1"/>
              </a:solidFill>
              <a:round/>
              <a:headEnd/>
              <a:tailEnd/>
            </a:ln>
            <a:effectLst/>
          </p:spPr>
          <p:txBody>
            <a:bodyPr/>
            <a:lstStyle/>
            <a:p>
              <a:endParaRPr lang="zh-CN" altLang="en-US"/>
            </a:p>
          </p:txBody>
        </p:sp>
        <p:sp>
          <p:nvSpPr>
            <p:cNvPr id="22" name="Line 20"/>
            <p:cNvSpPr>
              <a:spLocks noChangeShapeType="1"/>
            </p:cNvSpPr>
            <p:nvPr/>
          </p:nvSpPr>
          <p:spPr bwMode="auto">
            <a:xfrm flipV="1">
              <a:off x="2016" y="2016"/>
              <a:ext cx="0" cy="960"/>
            </a:xfrm>
            <a:prstGeom prst="line">
              <a:avLst/>
            </a:prstGeom>
            <a:noFill/>
            <a:ln w="9525">
              <a:solidFill>
                <a:schemeClr val="tx1"/>
              </a:solidFill>
              <a:round/>
              <a:headEnd/>
              <a:tailEnd/>
            </a:ln>
            <a:effectLst/>
          </p:spPr>
          <p:txBody>
            <a:bodyPr/>
            <a:lstStyle/>
            <a:p>
              <a:endParaRPr lang="zh-CN" altLang="en-US"/>
            </a:p>
          </p:txBody>
        </p:sp>
        <p:sp>
          <p:nvSpPr>
            <p:cNvPr id="23" name="Text Box 21"/>
            <p:cNvSpPr txBox="1">
              <a:spLocks noChangeArrowheads="1"/>
            </p:cNvSpPr>
            <p:nvPr/>
          </p:nvSpPr>
          <p:spPr bwMode="auto">
            <a:xfrm>
              <a:off x="1142" y="1562"/>
              <a:ext cx="308" cy="288"/>
            </a:xfrm>
            <a:prstGeom prst="rect">
              <a:avLst/>
            </a:prstGeom>
            <a:noFill/>
            <a:ln w="9525" algn="ctr">
              <a:noFill/>
              <a:miter lim="800000"/>
              <a:headEnd/>
              <a:tailEnd/>
            </a:ln>
            <a:effectLst/>
          </p:spPr>
          <p:txBody>
            <a:bodyPr wrap="none">
              <a:spAutoFit/>
            </a:bodyPr>
            <a:lstStyle/>
            <a:p>
              <a:r>
                <a:rPr lang="en-US" altLang="zh-CN" sz="2400" b="0"/>
                <a:t>18</a:t>
              </a:r>
            </a:p>
          </p:txBody>
        </p:sp>
        <p:sp>
          <p:nvSpPr>
            <p:cNvPr id="24" name="Text Box 22"/>
            <p:cNvSpPr txBox="1">
              <a:spLocks noChangeArrowheads="1"/>
            </p:cNvSpPr>
            <p:nvPr/>
          </p:nvSpPr>
          <p:spPr bwMode="auto">
            <a:xfrm>
              <a:off x="940" y="1994"/>
              <a:ext cx="308" cy="288"/>
            </a:xfrm>
            <a:prstGeom prst="rect">
              <a:avLst/>
            </a:prstGeom>
            <a:noFill/>
            <a:ln w="9525" algn="ctr">
              <a:noFill/>
              <a:miter lim="800000"/>
              <a:headEnd/>
              <a:tailEnd/>
            </a:ln>
            <a:effectLst/>
          </p:spPr>
          <p:txBody>
            <a:bodyPr wrap="none">
              <a:spAutoFit/>
            </a:bodyPr>
            <a:lstStyle/>
            <a:p>
              <a:r>
                <a:rPr lang="en-US" altLang="zh-CN" sz="2400" b="0"/>
                <a:t>23</a:t>
              </a:r>
            </a:p>
          </p:txBody>
        </p:sp>
        <p:sp>
          <p:nvSpPr>
            <p:cNvPr id="25" name="Text Box 23"/>
            <p:cNvSpPr txBox="1">
              <a:spLocks noChangeArrowheads="1"/>
            </p:cNvSpPr>
            <p:nvPr/>
          </p:nvSpPr>
          <p:spPr bwMode="auto">
            <a:xfrm>
              <a:off x="336" y="2378"/>
              <a:ext cx="212" cy="288"/>
            </a:xfrm>
            <a:prstGeom prst="rect">
              <a:avLst/>
            </a:prstGeom>
            <a:noFill/>
            <a:ln w="9525" algn="ctr">
              <a:noFill/>
              <a:miter lim="800000"/>
              <a:headEnd/>
              <a:tailEnd/>
            </a:ln>
            <a:effectLst/>
          </p:spPr>
          <p:txBody>
            <a:bodyPr wrap="none">
              <a:spAutoFit/>
            </a:bodyPr>
            <a:lstStyle/>
            <a:p>
              <a:r>
                <a:rPr lang="en-US" altLang="zh-CN" sz="2400" b="0"/>
                <a:t>4</a:t>
              </a:r>
            </a:p>
          </p:txBody>
        </p:sp>
        <p:sp>
          <p:nvSpPr>
            <p:cNvPr id="26" name="Text Box 24"/>
            <p:cNvSpPr txBox="1">
              <a:spLocks noChangeArrowheads="1"/>
            </p:cNvSpPr>
            <p:nvPr/>
          </p:nvSpPr>
          <p:spPr bwMode="auto">
            <a:xfrm>
              <a:off x="768" y="2544"/>
              <a:ext cx="308" cy="288"/>
            </a:xfrm>
            <a:prstGeom prst="rect">
              <a:avLst/>
            </a:prstGeom>
            <a:noFill/>
            <a:ln w="9525" algn="ctr">
              <a:noFill/>
              <a:miter lim="800000"/>
              <a:headEnd/>
              <a:tailEnd/>
            </a:ln>
            <a:effectLst/>
          </p:spPr>
          <p:txBody>
            <a:bodyPr wrap="none">
              <a:spAutoFit/>
            </a:bodyPr>
            <a:lstStyle/>
            <a:p>
              <a:r>
                <a:rPr lang="en-US" altLang="zh-CN" sz="2400" b="0"/>
                <a:t>25</a:t>
              </a:r>
            </a:p>
          </p:txBody>
        </p:sp>
        <p:sp>
          <p:nvSpPr>
            <p:cNvPr id="27" name="Text Box 25"/>
            <p:cNvSpPr txBox="1">
              <a:spLocks noChangeArrowheads="1"/>
            </p:cNvSpPr>
            <p:nvPr/>
          </p:nvSpPr>
          <p:spPr bwMode="auto">
            <a:xfrm>
              <a:off x="1190" y="3072"/>
              <a:ext cx="308" cy="288"/>
            </a:xfrm>
            <a:prstGeom prst="rect">
              <a:avLst/>
            </a:prstGeom>
            <a:noFill/>
            <a:ln w="9525" algn="ctr">
              <a:noFill/>
              <a:miter lim="800000"/>
              <a:headEnd/>
              <a:tailEnd/>
            </a:ln>
            <a:effectLst/>
          </p:spPr>
          <p:txBody>
            <a:bodyPr wrap="none">
              <a:spAutoFit/>
            </a:bodyPr>
            <a:lstStyle/>
            <a:p>
              <a:r>
                <a:rPr lang="en-US" altLang="zh-CN" sz="2400" b="0"/>
                <a:t>20</a:t>
              </a:r>
            </a:p>
          </p:txBody>
        </p:sp>
        <p:sp>
          <p:nvSpPr>
            <p:cNvPr id="28" name="Text Box 26"/>
            <p:cNvSpPr txBox="1">
              <a:spLocks noChangeArrowheads="1"/>
            </p:cNvSpPr>
            <p:nvPr/>
          </p:nvSpPr>
          <p:spPr bwMode="auto">
            <a:xfrm>
              <a:off x="1324" y="2736"/>
              <a:ext cx="308" cy="288"/>
            </a:xfrm>
            <a:prstGeom prst="rect">
              <a:avLst/>
            </a:prstGeom>
            <a:noFill/>
            <a:ln w="9525" algn="ctr">
              <a:noFill/>
              <a:miter lim="800000"/>
              <a:headEnd/>
              <a:tailEnd/>
            </a:ln>
            <a:effectLst/>
          </p:spPr>
          <p:txBody>
            <a:bodyPr wrap="none">
              <a:spAutoFit/>
            </a:bodyPr>
            <a:lstStyle/>
            <a:p>
              <a:r>
                <a:rPr lang="en-US" altLang="zh-CN" sz="2400" b="0"/>
                <a:t>15</a:t>
              </a:r>
            </a:p>
          </p:txBody>
        </p:sp>
        <p:sp>
          <p:nvSpPr>
            <p:cNvPr id="29" name="Text Box 27"/>
            <p:cNvSpPr txBox="1">
              <a:spLocks noChangeArrowheads="1"/>
            </p:cNvSpPr>
            <p:nvPr/>
          </p:nvSpPr>
          <p:spPr bwMode="auto">
            <a:xfrm>
              <a:off x="1564" y="2112"/>
              <a:ext cx="308" cy="288"/>
            </a:xfrm>
            <a:prstGeom prst="rect">
              <a:avLst/>
            </a:prstGeom>
            <a:noFill/>
            <a:ln w="9525" algn="ctr">
              <a:noFill/>
              <a:miter lim="800000"/>
              <a:headEnd/>
              <a:tailEnd/>
            </a:ln>
            <a:effectLst/>
          </p:spPr>
          <p:txBody>
            <a:bodyPr wrap="none">
              <a:spAutoFit/>
            </a:bodyPr>
            <a:lstStyle/>
            <a:p>
              <a:r>
                <a:rPr lang="en-US" altLang="zh-CN" sz="2400" b="0"/>
                <a:t>12</a:t>
              </a:r>
            </a:p>
          </p:txBody>
        </p:sp>
        <p:sp>
          <p:nvSpPr>
            <p:cNvPr id="30" name="Text Box 28"/>
            <p:cNvSpPr txBox="1">
              <a:spLocks noChangeArrowheads="1"/>
            </p:cNvSpPr>
            <p:nvPr/>
          </p:nvSpPr>
          <p:spPr bwMode="auto">
            <a:xfrm>
              <a:off x="2236" y="1946"/>
              <a:ext cx="212" cy="288"/>
            </a:xfrm>
            <a:prstGeom prst="rect">
              <a:avLst/>
            </a:prstGeom>
            <a:noFill/>
            <a:ln w="9525" algn="ctr">
              <a:noFill/>
              <a:miter lim="800000"/>
              <a:headEnd/>
              <a:tailEnd/>
            </a:ln>
            <a:effectLst/>
          </p:spPr>
          <p:txBody>
            <a:bodyPr wrap="none">
              <a:spAutoFit/>
            </a:bodyPr>
            <a:lstStyle/>
            <a:p>
              <a:r>
                <a:rPr lang="en-US" altLang="zh-CN" sz="2400" b="0"/>
                <a:t>5</a:t>
              </a:r>
            </a:p>
          </p:txBody>
        </p:sp>
        <p:sp>
          <p:nvSpPr>
            <p:cNvPr id="31" name="Text Box 29"/>
            <p:cNvSpPr txBox="1">
              <a:spLocks noChangeArrowheads="1"/>
            </p:cNvSpPr>
            <p:nvPr/>
          </p:nvSpPr>
          <p:spPr bwMode="auto">
            <a:xfrm>
              <a:off x="1996" y="2352"/>
              <a:ext cx="212" cy="288"/>
            </a:xfrm>
            <a:prstGeom prst="rect">
              <a:avLst/>
            </a:prstGeom>
            <a:noFill/>
            <a:ln w="9525" algn="ctr">
              <a:noFill/>
              <a:miter lim="800000"/>
              <a:headEnd/>
              <a:tailEnd/>
            </a:ln>
            <a:effectLst/>
          </p:spPr>
          <p:txBody>
            <a:bodyPr wrap="none">
              <a:spAutoFit/>
            </a:bodyPr>
            <a:lstStyle/>
            <a:p>
              <a:r>
                <a:rPr lang="en-US" altLang="zh-CN" sz="2400" b="0"/>
                <a:t>8</a:t>
              </a:r>
            </a:p>
          </p:txBody>
        </p:sp>
        <p:sp>
          <p:nvSpPr>
            <p:cNvPr id="32" name="Text Box 30"/>
            <p:cNvSpPr txBox="1">
              <a:spLocks noChangeArrowheads="1"/>
            </p:cNvSpPr>
            <p:nvPr/>
          </p:nvSpPr>
          <p:spPr bwMode="auto">
            <a:xfrm>
              <a:off x="2332" y="2784"/>
              <a:ext cx="308" cy="288"/>
            </a:xfrm>
            <a:prstGeom prst="rect">
              <a:avLst/>
            </a:prstGeom>
            <a:noFill/>
            <a:ln w="9525" algn="ctr">
              <a:noFill/>
              <a:miter lim="800000"/>
              <a:headEnd/>
              <a:tailEnd/>
            </a:ln>
            <a:effectLst/>
          </p:spPr>
          <p:txBody>
            <a:bodyPr wrap="none">
              <a:spAutoFit/>
            </a:bodyPr>
            <a:lstStyle/>
            <a:p>
              <a:r>
                <a:rPr lang="en-US" altLang="zh-CN" sz="2400" b="0"/>
                <a:t>10</a:t>
              </a:r>
            </a:p>
          </p:txBody>
        </p:sp>
      </p:grpSp>
      <p:sp>
        <p:nvSpPr>
          <p:cNvPr id="33" name="Text Box 31"/>
          <p:cNvSpPr txBox="1">
            <a:spLocks noChangeArrowheads="1"/>
          </p:cNvSpPr>
          <p:nvPr/>
        </p:nvSpPr>
        <p:spPr bwMode="auto">
          <a:xfrm>
            <a:off x="1660525" y="785192"/>
            <a:ext cx="488950" cy="457200"/>
          </a:xfrm>
          <a:prstGeom prst="rect">
            <a:avLst/>
          </a:prstGeom>
          <a:noFill/>
          <a:ln w="9525" algn="ctr">
            <a:noFill/>
            <a:miter lim="800000"/>
            <a:headEnd/>
            <a:tailEnd/>
          </a:ln>
          <a:effectLst/>
        </p:spPr>
        <p:txBody>
          <a:bodyPr wrap="none">
            <a:spAutoFit/>
          </a:bodyPr>
          <a:lstStyle/>
          <a:p>
            <a:r>
              <a:rPr lang="en-US" altLang="zh-CN" sz="2400" b="0"/>
              <a:t>18</a:t>
            </a:r>
          </a:p>
        </p:txBody>
      </p:sp>
      <p:sp>
        <p:nvSpPr>
          <p:cNvPr id="34" name="Text Box 32"/>
          <p:cNvSpPr txBox="1">
            <a:spLocks noChangeArrowheads="1"/>
          </p:cNvSpPr>
          <p:nvPr/>
        </p:nvSpPr>
        <p:spPr bwMode="auto">
          <a:xfrm>
            <a:off x="381000" y="2080592"/>
            <a:ext cx="336550" cy="457200"/>
          </a:xfrm>
          <a:prstGeom prst="rect">
            <a:avLst/>
          </a:prstGeom>
          <a:noFill/>
          <a:ln w="9525" algn="ctr">
            <a:noFill/>
            <a:miter lim="800000"/>
            <a:headEnd/>
            <a:tailEnd/>
          </a:ln>
          <a:effectLst/>
        </p:spPr>
        <p:txBody>
          <a:bodyPr wrap="none">
            <a:spAutoFit/>
          </a:bodyPr>
          <a:lstStyle/>
          <a:p>
            <a:r>
              <a:rPr lang="en-US" altLang="zh-CN" sz="2400" b="0"/>
              <a:t>4</a:t>
            </a:r>
          </a:p>
        </p:txBody>
      </p:sp>
      <p:sp>
        <p:nvSpPr>
          <p:cNvPr id="35" name="Text Box 33"/>
          <p:cNvSpPr txBox="1">
            <a:spLocks noChangeArrowheads="1"/>
          </p:cNvSpPr>
          <p:nvPr/>
        </p:nvSpPr>
        <p:spPr bwMode="auto">
          <a:xfrm>
            <a:off x="2330450" y="1658317"/>
            <a:ext cx="488950" cy="457200"/>
          </a:xfrm>
          <a:prstGeom prst="rect">
            <a:avLst/>
          </a:prstGeom>
          <a:noFill/>
          <a:ln w="9525" algn="ctr">
            <a:noFill/>
            <a:miter lim="800000"/>
            <a:headEnd/>
            <a:tailEnd/>
          </a:ln>
          <a:effectLst/>
        </p:spPr>
        <p:txBody>
          <a:bodyPr wrap="none">
            <a:spAutoFit/>
          </a:bodyPr>
          <a:lstStyle/>
          <a:p>
            <a:r>
              <a:rPr lang="en-US" altLang="zh-CN" sz="2400" b="0"/>
              <a:t>12</a:t>
            </a:r>
          </a:p>
        </p:txBody>
      </p:sp>
      <p:sp>
        <p:nvSpPr>
          <p:cNvPr id="36" name="Text Box 34"/>
          <p:cNvSpPr txBox="1">
            <a:spLocks noChangeArrowheads="1"/>
          </p:cNvSpPr>
          <p:nvPr/>
        </p:nvSpPr>
        <p:spPr bwMode="auto">
          <a:xfrm>
            <a:off x="3397250" y="1394792"/>
            <a:ext cx="336550" cy="457200"/>
          </a:xfrm>
          <a:prstGeom prst="rect">
            <a:avLst/>
          </a:prstGeom>
          <a:noFill/>
          <a:ln w="9525" algn="ctr">
            <a:noFill/>
            <a:miter lim="800000"/>
            <a:headEnd/>
            <a:tailEnd/>
          </a:ln>
          <a:effectLst/>
        </p:spPr>
        <p:txBody>
          <a:bodyPr wrap="none">
            <a:spAutoFit/>
          </a:bodyPr>
          <a:lstStyle/>
          <a:p>
            <a:r>
              <a:rPr lang="en-US" altLang="zh-CN" sz="2400" b="0"/>
              <a:t>5</a:t>
            </a:r>
          </a:p>
        </p:txBody>
      </p:sp>
      <p:sp>
        <p:nvSpPr>
          <p:cNvPr id="37" name="Text Box 35"/>
          <p:cNvSpPr txBox="1">
            <a:spLocks noChangeArrowheads="1"/>
          </p:cNvSpPr>
          <p:nvPr/>
        </p:nvSpPr>
        <p:spPr bwMode="auto">
          <a:xfrm>
            <a:off x="3016250" y="2039317"/>
            <a:ext cx="336550" cy="457200"/>
          </a:xfrm>
          <a:prstGeom prst="rect">
            <a:avLst/>
          </a:prstGeom>
          <a:noFill/>
          <a:ln w="9525" algn="ctr">
            <a:noFill/>
            <a:miter lim="800000"/>
            <a:headEnd/>
            <a:tailEnd/>
          </a:ln>
          <a:effectLst/>
        </p:spPr>
        <p:txBody>
          <a:bodyPr wrap="none">
            <a:spAutoFit/>
          </a:bodyPr>
          <a:lstStyle/>
          <a:p>
            <a:r>
              <a:rPr lang="en-US" altLang="zh-CN" sz="2400" b="0"/>
              <a:t>8</a:t>
            </a:r>
          </a:p>
        </p:txBody>
      </p:sp>
      <p:graphicFrame>
        <p:nvGraphicFramePr>
          <p:cNvPr id="38" name="Group 36"/>
          <p:cNvGraphicFramePr>
            <a:graphicFrameLocks noGrp="1"/>
          </p:cNvGraphicFramePr>
          <p:nvPr>
            <p:extLst>
              <p:ext uri="{D42A27DB-BD31-4B8C-83A1-F6EECF244321}">
                <p14:modId xmlns:p14="http://schemas.microsoft.com/office/powerpoint/2010/main" val="1858558778"/>
              </p:ext>
            </p:extLst>
          </p:nvPr>
        </p:nvGraphicFramePr>
        <p:xfrm>
          <a:off x="457200" y="4747592"/>
          <a:ext cx="7086600" cy="1828800"/>
        </p:xfrm>
        <a:graphic>
          <a:graphicData uri="http://schemas.openxmlformats.org/drawingml/2006/table">
            <a:tbl>
              <a:tblPr/>
              <a:tblGrid>
                <a:gridCol w="1376363"/>
                <a:gridCol w="519112"/>
                <a:gridCol w="576263"/>
                <a:gridCol w="576262"/>
                <a:gridCol w="576263"/>
                <a:gridCol w="566737"/>
                <a:gridCol w="588963"/>
                <a:gridCol w="577850"/>
                <a:gridCol w="574675"/>
                <a:gridCol w="577850"/>
                <a:gridCol w="576262"/>
              </a:tblGrid>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400" b="1" i="0" u="none" strike="noStrike" cap="none" normalizeH="0" baseline="0" smtClean="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6</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7</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8</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9</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fromvex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endvex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weight</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dirty="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dirty="0" smtClean="0">
                          <a:ln>
                            <a:noFill/>
                          </a:ln>
                          <a:solidFill>
                            <a:schemeClr val="tx1"/>
                          </a:solidFill>
                          <a:effectLst/>
                          <a:latin typeface="Arial" charset="0"/>
                          <a:ea typeface="宋体" pitchFamily="2" charset="-122"/>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9" name="Group 113"/>
          <p:cNvGraphicFramePr>
            <a:graphicFrameLocks noGrp="1"/>
          </p:cNvGraphicFramePr>
          <p:nvPr>
            <p:extLst>
              <p:ext uri="{D42A27DB-BD31-4B8C-83A1-F6EECF244321}">
                <p14:modId xmlns:p14="http://schemas.microsoft.com/office/powerpoint/2010/main" val="1647736231"/>
              </p:ext>
            </p:extLst>
          </p:nvPr>
        </p:nvGraphicFramePr>
        <p:xfrm>
          <a:off x="4876800" y="937592"/>
          <a:ext cx="3505200" cy="3560765"/>
        </p:xfrm>
        <a:graphic>
          <a:graphicData uri="http://schemas.openxmlformats.org/drawingml/2006/table">
            <a:tbl>
              <a:tblPr/>
              <a:tblGrid>
                <a:gridCol w="501650"/>
                <a:gridCol w="498475"/>
                <a:gridCol w="523875"/>
                <a:gridCol w="479425"/>
                <a:gridCol w="501650"/>
                <a:gridCol w="498475"/>
                <a:gridCol w="501650"/>
              </a:tblGrid>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600" b="0" i="0" u="none" strike="noStrike" cap="none" normalizeH="0" baseline="0" smtClean="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5</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0</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641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1</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2</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3</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4</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5</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0" name="Line 193"/>
          <p:cNvSpPr>
            <a:spLocks noChangeShapeType="1"/>
          </p:cNvSpPr>
          <p:nvPr/>
        </p:nvSpPr>
        <p:spPr bwMode="auto">
          <a:xfrm flipV="1">
            <a:off x="3810000" y="6576392"/>
            <a:ext cx="0" cy="381000"/>
          </a:xfrm>
          <a:prstGeom prst="line">
            <a:avLst/>
          </a:prstGeom>
          <a:noFill/>
          <a:ln w="38100">
            <a:solidFill>
              <a:srgbClr val="CC0000"/>
            </a:solidFill>
            <a:round/>
            <a:headEnd/>
            <a:tailEnd type="stealth" w="lg" len="lg"/>
          </a:ln>
          <a:effectLst/>
        </p:spPr>
        <p:txBody>
          <a:bodyPr wrap="none" anchor="ctr"/>
          <a:lstStyle/>
          <a:p>
            <a:endParaRPr lang="zh-CN" altLang="en-US"/>
          </a:p>
        </p:txBody>
      </p:sp>
      <p:grpSp>
        <p:nvGrpSpPr>
          <p:cNvPr id="41" name="Group 194"/>
          <p:cNvGrpSpPr>
            <a:grpSpLocks/>
          </p:cNvGrpSpPr>
          <p:nvPr/>
        </p:nvGrpSpPr>
        <p:grpSpPr bwMode="auto">
          <a:xfrm>
            <a:off x="4286250" y="1851992"/>
            <a:ext cx="666750" cy="457200"/>
            <a:chOff x="2652" y="480"/>
            <a:chExt cx="420" cy="288"/>
          </a:xfrm>
        </p:grpSpPr>
        <p:sp>
          <p:nvSpPr>
            <p:cNvPr id="42" name="Line 195"/>
            <p:cNvSpPr>
              <a:spLocks noChangeShapeType="1"/>
            </p:cNvSpPr>
            <p:nvPr/>
          </p:nvSpPr>
          <p:spPr bwMode="auto">
            <a:xfrm flipV="1">
              <a:off x="2652" y="720"/>
              <a:ext cx="420" cy="0"/>
            </a:xfrm>
            <a:prstGeom prst="line">
              <a:avLst/>
            </a:prstGeom>
            <a:noFill/>
            <a:ln w="38100">
              <a:solidFill>
                <a:srgbClr val="CC0000"/>
              </a:solidFill>
              <a:round/>
              <a:headEnd/>
              <a:tailEnd type="stealth" w="lg" len="lg"/>
            </a:ln>
            <a:effectLst/>
          </p:spPr>
          <p:txBody>
            <a:bodyPr wrap="none" anchor="ctr"/>
            <a:lstStyle/>
            <a:p>
              <a:endParaRPr lang="zh-CN" altLang="en-US"/>
            </a:p>
          </p:txBody>
        </p:sp>
        <p:sp>
          <p:nvSpPr>
            <p:cNvPr id="43" name="Text Box 196"/>
            <p:cNvSpPr txBox="1">
              <a:spLocks noChangeArrowheads="1"/>
            </p:cNvSpPr>
            <p:nvPr/>
          </p:nvSpPr>
          <p:spPr bwMode="auto">
            <a:xfrm>
              <a:off x="2652" y="480"/>
              <a:ext cx="372" cy="288"/>
            </a:xfrm>
            <a:prstGeom prst="rect">
              <a:avLst/>
            </a:prstGeom>
            <a:noFill/>
            <a:ln w="19050" algn="ctr">
              <a:noFill/>
              <a:miter lim="800000"/>
              <a:headEnd/>
              <a:tailEnd/>
            </a:ln>
            <a:effectLst/>
          </p:spPr>
          <p:txBody>
            <a:bodyPr wrap="none">
              <a:spAutoFit/>
            </a:bodyPr>
            <a:lstStyle/>
            <a:p>
              <a:r>
                <a:rPr lang="en-US" altLang="zh-CN" sz="2400"/>
                <a:t>m1</a:t>
              </a:r>
            </a:p>
          </p:txBody>
        </p:sp>
      </p:grpSp>
      <p:grpSp>
        <p:nvGrpSpPr>
          <p:cNvPr id="44" name="Group 197"/>
          <p:cNvGrpSpPr>
            <a:grpSpLocks/>
          </p:cNvGrpSpPr>
          <p:nvPr/>
        </p:nvGrpSpPr>
        <p:grpSpPr bwMode="auto">
          <a:xfrm>
            <a:off x="8382000" y="1851992"/>
            <a:ext cx="685800" cy="457200"/>
            <a:chOff x="2688" y="1344"/>
            <a:chExt cx="432" cy="288"/>
          </a:xfrm>
        </p:grpSpPr>
        <p:sp>
          <p:nvSpPr>
            <p:cNvPr id="45" name="Line 198"/>
            <p:cNvSpPr>
              <a:spLocks noChangeShapeType="1"/>
            </p:cNvSpPr>
            <p:nvPr/>
          </p:nvSpPr>
          <p:spPr bwMode="auto">
            <a:xfrm flipV="1">
              <a:off x="2688" y="1584"/>
              <a:ext cx="432" cy="0"/>
            </a:xfrm>
            <a:prstGeom prst="line">
              <a:avLst/>
            </a:prstGeom>
            <a:noFill/>
            <a:ln w="38100">
              <a:solidFill>
                <a:srgbClr val="CC0000"/>
              </a:solidFill>
              <a:round/>
              <a:headEnd type="stealth" w="lg" len="lg"/>
              <a:tailEnd type="none" w="lg" len="lg"/>
            </a:ln>
            <a:effectLst/>
          </p:spPr>
          <p:txBody>
            <a:bodyPr wrap="none" anchor="ctr"/>
            <a:lstStyle/>
            <a:p>
              <a:endParaRPr lang="zh-CN" altLang="en-US"/>
            </a:p>
          </p:txBody>
        </p:sp>
        <p:sp>
          <p:nvSpPr>
            <p:cNvPr id="46" name="Text Box 199"/>
            <p:cNvSpPr txBox="1">
              <a:spLocks noChangeArrowheads="1"/>
            </p:cNvSpPr>
            <p:nvPr/>
          </p:nvSpPr>
          <p:spPr bwMode="auto">
            <a:xfrm>
              <a:off x="2748" y="1344"/>
              <a:ext cx="372" cy="288"/>
            </a:xfrm>
            <a:prstGeom prst="rect">
              <a:avLst/>
            </a:prstGeom>
            <a:noFill/>
            <a:ln w="19050" algn="ctr">
              <a:noFill/>
              <a:miter lim="800000"/>
              <a:headEnd/>
              <a:tailEnd/>
            </a:ln>
            <a:effectLst/>
          </p:spPr>
          <p:txBody>
            <a:bodyPr wrap="none">
              <a:spAutoFit/>
            </a:bodyPr>
            <a:lstStyle/>
            <a:p>
              <a:r>
                <a:rPr lang="en-US" altLang="zh-CN" sz="2400"/>
                <a:t>m2</a:t>
              </a:r>
            </a:p>
          </p:txBody>
        </p:sp>
      </p:grpSp>
      <p:sp>
        <p:nvSpPr>
          <p:cNvPr id="47" name="Oval 200"/>
          <p:cNvSpPr>
            <a:spLocks noChangeArrowheads="1"/>
          </p:cNvSpPr>
          <p:nvPr/>
        </p:nvSpPr>
        <p:spPr bwMode="auto">
          <a:xfrm>
            <a:off x="609600" y="116619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0</a:t>
            </a:r>
          </a:p>
        </p:txBody>
      </p:sp>
      <p:sp>
        <p:nvSpPr>
          <p:cNvPr id="48" name="Line 201"/>
          <p:cNvSpPr>
            <a:spLocks noChangeShapeType="1"/>
          </p:cNvSpPr>
          <p:nvPr/>
        </p:nvSpPr>
        <p:spPr bwMode="auto">
          <a:xfrm>
            <a:off x="762000" y="1547192"/>
            <a:ext cx="0" cy="1447800"/>
          </a:xfrm>
          <a:prstGeom prst="line">
            <a:avLst/>
          </a:prstGeom>
          <a:noFill/>
          <a:ln w="38100">
            <a:solidFill>
              <a:srgbClr val="CC0000"/>
            </a:solidFill>
            <a:round/>
            <a:headEnd/>
            <a:tailEnd/>
          </a:ln>
          <a:effectLst/>
        </p:spPr>
        <p:txBody>
          <a:bodyPr/>
          <a:lstStyle/>
          <a:p>
            <a:endParaRPr lang="zh-CN" altLang="en-US"/>
          </a:p>
        </p:txBody>
      </p:sp>
      <p:sp>
        <p:nvSpPr>
          <p:cNvPr id="49" name="Oval 202"/>
          <p:cNvSpPr>
            <a:spLocks noChangeArrowheads="1"/>
          </p:cNvSpPr>
          <p:nvPr/>
        </p:nvSpPr>
        <p:spPr bwMode="auto">
          <a:xfrm>
            <a:off x="533400" y="3028330"/>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4</a:t>
            </a:r>
          </a:p>
        </p:txBody>
      </p:sp>
      <p:sp>
        <p:nvSpPr>
          <p:cNvPr id="50" name="Oval 203"/>
          <p:cNvSpPr>
            <a:spLocks noChangeArrowheads="1"/>
          </p:cNvSpPr>
          <p:nvPr/>
        </p:nvSpPr>
        <p:spPr bwMode="auto">
          <a:xfrm>
            <a:off x="3733800" y="2113930"/>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2</a:t>
            </a:r>
          </a:p>
        </p:txBody>
      </p:sp>
      <p:sp>
        <p:nvSpPr>
          <p:cNvPr id="51" name="Oval 204"/>
          <p:cNvSpPr>
            <a:spLocks noChangeArrowheads="1"/>
          </p:cNvSpPr>
          <p:nvPr/>
        </p:nvSpPr>
        <p:spPr bwMode="auto">
          <a:xfrm>
            <a:off x="2819400" y="116619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1</a:t>
            </a:r>
          </a:p>
        </p:txBody>
      </p:sp>
      <p:sp>
        <p:nvSpPr>
          <p:cNvPr id="52" name="Line 205"/>
          <p:cNvSpPr>
            <a:spLocks noChangeShapeType="1"/>
          </p:cNvSpPr>
          <p:nvPr/>
        </p:nvSpPr>
        <p:spPr bwMode="auto">
          <a:xfrm>
            <a:off x="3186113" y="1409080"/>
            <a:ext cx="685800" cy="685800"/>
          </a:xfrm>
          <a:prstGeom prst="line">
            <a:avLst/>
          </a:prstGeom>
          <a:noFill/>
          <a:ln w="38100">
            <a:solidFill>
              <a:srgbClr val="CC0000"/>
            </a:solidFill>
            <a:round/>
            <a:headEnd/>
            <a:tailEnd/>
          </a:ln>
          <a:effectLst/>
        </p:spPr>
        <p:txBody>
          <a:bodyPr wrap="none" anchor="ctr"/>
          <a:lstStyle/>
          <a:p>
            <a:endParaRPr lang="zh-CN" altLang="en-US"/>
          </a:p>
        </p:txBody>
      </p:sp>
      <p:sp>
        <p:nvSpPr>
          <p:cNvPr id="53" name="Oval 206"/>
          <p:cNvSpPr>
            <a:spLocks noChangeArrowheads="1"/>
          </p:cNvSpPr>
          <p:nvPr/>
        </p:nvSpPr>
        <p:spPr bwMode="auto">
          <a:xfrm>
            <a:off x="2819400" y="3037855"/>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3</a:t>
            </a:r>
          </a:p>
        </p:txBody>
      </p:sp>
      <p:sp>
        <p:nvSpPr>
          <p:cNvPr id="54" name="Line 207"/>
          <p:cNvSpPr>
            <a:spLocks noChangeShapeType="1"/>
          </p:cNvSpPr>
          <p:nvPr/>
        </p:nvSpPr>
        <p:spPr bwMode="auto">
          <a:xfrm>
            <a:off x="3048000" y="1547192"/>
            <a:ext cx="0" cy="1447800"/>
          </a:xfrm>
          <a:prstGeom prst="line">
            <a:avLst/>
          </a:prstGeom>
          <a:noFill/>
          <a:ln w="38100">
            <a:solidFill>
              <a:srgbClr val="CC0000"/>
            </a:solidFill>
            <a:round/>
            <a:headEnd/>
            <a:tailEnd/>
          </a:ln>
          <a:effectLst/>
        </p:spPr>
        <p:txBody>
          <a:bodyPr wrap="none" anchor="ctr"/>
          <a:lstStyle/>
          <a:p>
            <a:endParaRPr lang="zh-CN" altLang="en-US"/>
          </a:p>
        </p:txBody>
      </p:sp>
      <p:sp>
        <p:nvSpPr>
          <p:cNvPr id="55" name="文本框 54"/>
          <p:cNvSpPr txBox="1"/>
          <p:nvPr/>
        </p:nvSpPr>
        <p:spPr>
          <a:xfrm>
            <a:off x="1076614" y="3691556"/>
            <a:ext cx="2255746" cy="461665"/>
          </a:xfrm>
          <a:prstGeom prst="rect">
            <a:avLst/>
          </a:prstGeom>
          <a:noFill/>
        </p:spPr>
        <p:txBody>
          <a:bodyPr wrap="none" rtlCol="0">
            <a:spAutoFit/>
          </a:bodyPr>
          <a:lstStyle/>
          <a:p>
            <a:r>
              <a:rPr kumimoji="1" lang="en-US" altLang="zh-CN" sz="2400" dirty="0" smtClean="0">
                <a:latin typeface="Microsoft YaHei" charset="-122"/>
                <a:ea typeface="Microsoft YaHei" charset="-122"/>
                <a:cs typeface="Microsoft YaHei" charset="-122"/>
              </a:rPr>
              <a:t>{0,4},{1,2,3},{5}</a:t>
            </a:r>
            <a:endParaRPr kumimoji="1" lang="zh-CN" altLang="en-US" sz="2400" dirty="0">
              <a:latin typeface="Microsoft YaHei" charset="-122"/>
              <a:ea typeface="Microsoft YaHei" charset="-122"/>
              <a:cs typeface="Microsoft YaHei" charset="-122"/>
            </a:endParaRPr>
          </a:p>
        </p:txBody>
      </p:sp>
      <p:sp>
        <p:nvSpPr>
          <p:cNvPr id="56" name="文本框 55"/>
          <p:cNvSpPr txBox="1"/>
          <p:nvPr/>
        </p:nvSpPr>
        <p:spPr>
          <a:xfrm>
            <a:off x="1076614" y="4185079"/>
            <a:ext cx="2326278" cy="461665"/>
          </a:xfrm>
          <a:prstGeom prst="rect">
            <a:avLst/>
          </a:prstGeom>
          <a:noFill/>
        </p:spPr>
        <p:txBody>
          <a:bodyPr wrap="none" rtlCol="0">
            <a:spAutoFit/>
          </a:bodyPr>
          <a:lstStyle/>
          <a:p>
            <a:r>
              <a:rPr kumimoji="1" lang="en-US" altLang="zh-CN" sz="2400" b="1" dirty="0" smtClean="0">
                <a:solidFill>
                  <a:srgbClr val="4F81BD"/>
                </a:solidFill>
                <a:latin typeface="Microsoft YaHei" charset="-122"/>
                <a:ea typeface="Microsoft YaHei" charset="-122"/>
                <a:cs typeface="Microsoft YaHei" charset="-122"/>
              </a:rPr>
              <a:t>m1=m2</a:t>
            </a:r>
            <a:r>
              <a:rPr kumimoji="1" lang="zh-CN" altLang="en-US" sz="2400" b="1" dirty="0" smtClean="0">
                <a:solidFill>
                  <a:srgbClr val="4F81BD"/>
                </a:solidFill>
                <a:latin typeface="Microsoft YaHei" charset="-122"/>
                <a:ea typeface="Microsoft YaHei" charset="-122"/>
                <a:cs typeface="Microsoft YaHei" charset="-122"/>
              </a:rPr>
              <a:t>，跳过</a:t>
            </a:r>
            <a:endParaRPr kumimoji="1" lang="zh-CN" altLang="en-US" sz="2400" b="1" dirty="0">
              <a:solidFill>
                <a:srgbClr val="4F81BD"/>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32661701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克鲁斯卡尔</a:t>
            </a:r>
            <a:r>
              <a:rPr kumimoji="1" lang="en-US" altLang="zh-CN" dirty="0"/>
              <a:t>(</a:t>
            </a:r>
            <a:r>
              <a:rPr kumimoji="1" lang="en-US" altLang="zh-CN" dirty="0" err="1"/>
              <a:t>Kruskal</a:t>
            </a:r>
            <a:r>
              <a:rPr kumimoji="1" lang="en-US" altLang="zh-CN" dirty="0"/>
              <a:t>)</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smtClean="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6" name="Group 4"/>
          <p:cNvGrpSpPr>
            <a:grpSpLocks/>
          </p:cNvGrpSpPr>
          <p:nvPr/>
        </p:nvGrpSpPr>
        <p:grpSpPr bwMode="auto">
          <a:xfrm>
            <a:off x="381000" y="764704"/>
            <a:ext cx="3733800" cy="2854325"/>
            <a:chOff x="336" y="1562"/>
            <a:chExt cx="2352" cy="1798"/>
          </a:xfrm>
        </p:grpSpPr>
        <p:sp>
          <p:nvSpPr>
            <p:cNvPr id="7" name="Oval 5"/>
            <p:cNvSpPr>
              <a:spLocks noChangeArrowheads="1"/>
            </p:cNvSpPr>
            <p:nvPr/>
          </p:nvSpPr>
          <p:spPr bwMode="auto">
            <a:xfrm>
              <a:off x="2448" y="2400"/>
              <a:ext cx="240" cy="240"/>
            </a:xfrm>
            <a:prstGeom prst="ellipse">
              <a:avLst/>
            </a:prstGeom>
            <a:noFill/>
            <a:ln w="9525" algn="ctr">
              <a:solidFill>
                <a:schemeClr val="tx1"/>
              </a:solidFill>
              <a:round/>
              <a:headEnd/>
              <a:tailEnd/>
            </a:ln>
            <a:effectLst/>
          </p:spPr>
          <p:txBody>
            <a:bodyPr wrap="none" anchor="ctr"/>
            <a:lstStyle/>
            <a:p>
              <a:pPr algn="ctr"/>
              <a:r>
                <a:rPr lang="en-US" altLang="zh-CN" b="0"/>
                <a:t>2</a:t>
              </a:r>
            </a:p>
          </p:txBody>
        </p:sp>
        <p:sp>
          <p:nvSpPr>
            <p:cNvPr id="8" name="Oval 6"/>
            <p:cNvSpPr>
              <a:spLocks noChangeArrowheads="1"/>
            </p:cNvSpPr>
            <p:nvPr/>
          </p:nvSpPr>
          <p:spPr bwMode="auto">
            <a:xfrm>
              <a:off x="480" y="1798"/>
              <a:ext cx="240" cy="240"/>
            </a:xfrm>
            <a:prstGeom prst="ellipse">
              <a:avLst/>
            </a:prstGeom>
            <a:noFill/>
            <a:ln w="9525" algn="ctr">
              <a:solidFill>
                <a:schemeClr val="tx1"/>
              </a:solidFill>
              <a:round/>
              <a:headEnd/>
              <a:tailEnd/>
            </a:ln>
            <a:effectLst/>
          </p:spPr>
          <p:txBody>
            <a:bodyPr wrap="none" anchor="ctr"/>
            <a:lstStyle/>
            <a:p>
              <a:pPr algn="ctr"/>
              <a:r>
                <a:rPr lang="en-US" altLang="zh-CN" b="0"/>
                <a:t>0</a:t>
              </a:r>
            </a:p>
          </p:txBody>
        </p:sp>
        <p:sp>
          <p:nvSpPr>
            <p:cNvPr id="9" name="Oval 7"/>
            <p:cNvSpPr>
              <a:spLocks noChangeArrowheads="1"/>
            </p:cNvSpPr>
            <p:nvPr/>
          </p:nvSpPr>
          <p:spPr bwMode="auto">
            <a:xfrm>
              <a:off x="1872" y="1798"/>
              <a:ext cx="240" cy="240"/>
            </a:xfrm>
            <a:prstGeom prst="ellipse">
              <a:avLst/>
            </a:prstGeom>
            <a:noFill/>
            <a:ln w="9525" algn="ctr">
              <a:solidFill>
                <a:schemeClr val="tx1"/>
              </a:solidFill>
              <a:round/>
              <a:headEnd/>
              <a:tailEnd/>
            </a:ln>
            <a:effectLst/>
          </p:spPr>
          <p:txBody>
            <a:bodyPr wrap="none" anchor="ctr"/>
            <a:lstStyle/>
            <a:p>
              <a:pPr algn="ctr"/>
              <a:r>
                <a:rPr lang="en-US" altLang="zh-CN" b="0"/>
                <a:t>1</a:t>
              </a:r>
            </a:p>
          </p:txBody>
        </p:sp>
        <p:sp>
          <p:nvSpPr>
            <p:cNvPr id="10" name="Oval 8"/>
            <p:cNvSpPr>
              <a:spLocks noChangeArrowheads="1"/>
            </p:cNvSpPr>
            <p:nvPr/>
          </p:nvSpPr>
          <p:spPr bwMode="auto">
            <a:xfrm>
              <a:off x="1152" y="2400"/>
              <a:ext cx="240" cy="240"/>
            </a:xfrm>
            <a:prstGeom prst="ellipse">
              <a:avLst/>
            </a:prstGeom>
            <a:noFill/>
            <a:ln w="9525" algn="ctr">
              <a:solidFill>
                <a:schemeClr val="tx1"/>
              </a:solidFill>
              <a:round/>
              <a:headEnd/>
              <a:tailEnd/>
            </a:ln>
            <a:effectLst/>
          </p:spPr>
          <p:txBody>
            <a:bodyPr wrap="none" anchor="ctr"/>
            <a:lstStyle/>
            <a:p>
              <a:pPr algn="ctr"/>
              <a:r>
                <a:rPr lang="en-US" altLang="zh-CN" b="0"/>
                <a:t>5</a:t>
              </a:r>
            </a:p>
          </p:txBody>
        </p:sp>
        <p:sp>
          <p:nvSpPr>
            <p:cNvPr id="11" name="Oval 9"/>
            <p:cNvSpPr>
              <a:spLocks noChangeArrowheads="1"/>
            </p:cNvSpPr>
            <p:nvPr/>
          </p:nvSpPr>
          <p:spPr bwMode="auto">
            <a:xfrm>
              <a:off x="1872" y="2976"/>
              <a:ext cx="240" cy="240"/>
            </a:xfrm>
            <a:prstGeom prst="ellipse">
              <a:avLst/>
            </a:prstGeom>
            <a:noFill/>
            <a:ln w="9525" algn="ctr">
              <a:solidFill>
                <a:schemeClr val="tx1"/>
              </a:solidFill>
              <a:round/>
              <a:headEnd/>
              <a:tailEnd/>
            </a:ln>
            <a:effectLst/>
          </p:spPr>
          <p:txBody>
            <a:bodyPr wrap="none" anchor="ctr"/>
            <a:lstStyle/>
            <a:p>
              <a:pPr algn="ctr"/>
              <a:r>
                <a:rPr lang="en-US" altLang="zh-CN" b="0"/>
                <a:t>3</a:t>
              </a:r>
            </a:p>
          </p:txBody>
        </p:sp>
        <p:sp>
          <p:nvSpPr>
            <p:cNvPr id="12" name="Oval 10"/>
            <p:cNvSpPr>
              <a:spLocks noChangeArrowheads="1"/>
            </p:cNvSpPr>
            <p:nvPr/>
          </p:nvSpPr>
          <p:spPr bwMode="auto">
            <a:xfrm>
              <a:off x="432" y="2976"/>
              <a:ext cx="240" cy="240"/>
            </a:xfrm>
            <a:prstGeom prst="ellipse">
              <a:avLst/>
            </a:prstGeom>
            <a:noFill/>
            <a:ln w="9525" algn="ctr">
              <a:solidFill>
                <a:schemeClr val="tx1"/>
              </a:solidFill>
              <a:round/>
              <a:headEnd/>
              <a:tailEnd/>
            </a:ln>
            <a:effectLst/>
          </p:spPr>
          <p:txBody>
            <a:bodyPr wrap="none" anchor="ctr"/>
            <a:lstStyle/>
            <a:p>
              <a:pPr algn="ctr"/>
              <a:r>
                <a:rPr lang="en-US" altLang="zh-CN" b="0"/>
                <a:t>4</a:t>
              </a:r>
            </a:p>
          </p:txBody>
        </p:sp>
        <p:sp>
          <p:nvSpPr>
            <p:cNvPr id="13" name="Line 11"/>
            <p:cNvSpPr>
              <a:spLocks noChangeShapeType="1"/>
            </p:cNvSpPr>
            <p:nvPr/>
          </p:nvSpPr>
          <p:spPr bwMode="auto">
            <a:xfrm flipH="1">
              <a:off x="2112" y="2640"/>
              <a:ext cx="480" cy="432"/>
            </a:xfrm>
            <a:prstGeom prst="line">
              <a:avLst/>
            </a:prstGeom>
            <a:noFill/>
            <a:ln w="9525">
              <a:solidFill>
                <a:schemeClr val="tx1"/>
              </a:solidFill>
              <a:round/>
              <a:headEnd/>
              <a:tailEnd/>
            </a:ln>
            <a:effectLst/>
          </p:spPr>
          <p:txBody>
            <a:bodyPr/>
            <a:lstStyle/>
            <a:p>
              <a:endParaRPr lang="zh-CN" altLang="en-US"/>
            </a:p>
          </p:txBody>
        </p:sp>
        <p:sp>
          <p:nvSpPr>
            <p:cNvPr id="14" name="Line 12"/>
            <p:cNvSpPr>
              <a:spLocks noChangeShapeType="1"/>
            </p:cNvSpPr>
            <p:nvPr/>
          </p:nvSpPr>
          <p:spPr bwMode="auto">
            <a:xfrm>
              <a:off x="2112" y="1968"/>
              <a:ext cx="432" cy="432"/>
            </a:xfrm>
            <a:prstGeom prst="line">
              <a:avLst/>
            </a:prstGeom>
            <a:noFill/>
            <a:ln w="9525">
              <a:solidFill>
                <a:schemeClr val="tx1"/>
              </a:solidFill>
              <a:round/>
              <a:headEnd/>
              <a:tailEnd/>
            </a:ln>
            <a:effectLst/>
          </p:spPr>
          <p:txBody>
            <a:bodyPr/>
            <a:lstStyle/>
            <a:p>
              <a:endParaRPr lang="zh-CN" altLang="en-US"/>
            </a:p>
          </p:txBody>
        </p:sp>
        <p:sp>
          <p:nvSpPr>
            <p:cNvPr id="15" name="Line 13"/>
            <p:cNvSpPr>
              <a:spLocks noChangeShapeType="1"/>
            </p:cNvSpPr>
            <p:nvPr/>
          </p:nvSpPr>
          <p:spPr bwMode="auto">
            <a:xfrm>
              <a:off x="1344" y="2592"/>
              <a:ext cx="528" cy="480"/>
            </a:xfrm>
            <a:prstGeom prst="line">
              <a:avLst/>
            </a:prstGeom>
            <a:noFill/>
            <a:ln w="9525">
              <a:solidFill>
                <a:schemeClr val="tx1"/>
              </a:solidFill>
              <a:round/>
              <a:headEnd/>
              <a:tailEnd/>
            </a:ln>
            <a:effectLst/>
          </p:spPr>
          <p:txBody>
            <a:bodyPr/>
            <a:lstStyle/>
            <a:p>
              <a:endParaRPr lang="zh-CN" altLang="en-US"/>
            </a:p>
          </p:txBody>
        </p:sp>
        <p:sp>
          <p:nvSpPr>
            <p:cNvPr id="16" name="Line 14"/>
            <p:cNvSpPr>
              <a:spLocks noChangeShapeType="1"/>
            </p:cNvSpPr>
            <p:nvPr/>
          </p:nvSpPr>
          <p:spPr bwMode="auto">
            <a:xfrm flipV="1">
              <a:off x="672" y="2592"/>
              <a:ext cx="528" cy="480"/>
            </a:xfrm>
            <a:prstGeom prst="line">
              <a:avLst/>
            </a:prstGeom>
            <a:noFill/>
            <a:ln w="9525">
              <a:solidFill>
                <a:schemeClr val="tx1"/>
              </a:solidFill>
              <a:round/>
              <a:headEnd/>
              <a:tailEnd/>
            </a:ln>
            <a:effectLst/>
          </p:spPr>
          <p:txBody>
            <a:bodyPr/>
            <a:lstStyle/>
            <a:p>
              <a:endParaRPr lang="zh-CN" altLang="en-US"/>
            </a:p>
          </p:txBody>
        </p:sp>
        <p:sp>
          <p:nvSpPr>
            <p:cNvPr id="17" name="Line 15"/>
            <p:cNvSpPr>
              <a:spLocks noChangeShapeType="1"/>
            </p:cNvSpPr>
            <p:nvPr/>
          </p:nvSpPr>
          <p:spPr bwMode="auto">
            <a:xfrm flipV="1">
              <a:off x="1353" y="1968"/>
              <a:ext cx="528" cy="480"/>
            </a:xfrm>
            <a:prstGeom prst="line">
              <a:avLst/>
            </a:prstGeom>
            <a:noFill/>
            <a:ln w="9525">
              <a:solidFill>
                <a:schemeClr val="tx1"/>
              </a:solidFill>
              <a:round/>
              <a:headEnd/>
              <a:tailEnd/>
            </a:ln>
            <a:effectLst/>
          </p:spPr>
          <p:txBody>
            <a:bodyPr/>
            <a:lstStyle/>
            <a:p>
              <a:endParaRPr lang="zh-CN" altLang="en-US"/>
            </a:p>
          </p:txBody>
        </p:sp>
        <p:sp>
          <p:nvSpPr>
            <p:cNvPr id="18" name="Line 16"/>
            <p:cNvSpPr>
              <a:spLocks noChangeShapeType="1"/>
            </p:cNvSpPr>
            <p:nvPr/>
          </p:nvSpPr>
          <p:spPr bwMode="auto">
            <a:xfrm>
              <a:off x="720" y="1968"/>
              <a:ext cx="456" cy="462"/>
            </a:xfrm>
            <a:prstGeom prst="line">
              <a:avLst/>
            </a:prstGeom>
            <a:noFill/>
            <a:ln w="9525">
              <a:solidFill>
                <a:schemeClr val="tx1"/>
              </a:solidFill>
              <a:round/>
              <a:headEnd/>
              <a:tailEnd/>
            </a:ln>
            <a:effectLst/>
          </p:spPr>
          <p:txBody>
            <a:bodyPr/>
            <a:lstStyle/>
            <a:p>
              <a:endParaRPr lang="zh-CN" altLang="en-US"/>
            </a:p>
          </p:txBody>
        </p:sp>
        <p:sp>
          <p:nvSpPr>
            <p:cNvPr id="19" name="Line 17"/>
            <p:cNvSpPr>
              <a:spLocks noChangeShapeType="1"/>
            </p:cNvSpPr>
            <p:nvPr/>
          </p:nvSpPr>
          <p:spPr bwMode="auto">
            <a:xfrm flipV="1">
              <a:off x="576" y="2016"/>
              <a:ext cx="0" cy="960"/>
            </a:xfrm>
            <a:prstGeom prst="line">
              <a:avLst/>
            </a:prstGeom>
            <a:noFill/>
            <a:ln w="9525">
              <a:solidFill>
                <a:schemeClr val="tx1"/>
              </a:solidFill>
              <a:round/>
              <a:headEnd/>
              <a:tailEnd/>
            </a:ln>
            <a:effectLst/>
          </p:spPr>
          <p:txBody>
            <a:bodyPr/>
            <a:lstStyle/>
            <a:p>
              <a:endParaRPr lang="zh-CN" altLang="en-US"/>
            </a:p>
          </p:txBody>
        </p:sp>
        <p:sp>
          <p:nvSpPr>
            <p:cNvPr id="20" name="Line 18"/>
            <p:cNvSpPr>
              <a:spLocks noChangeShapeType="1"/>
            </p:cNvSpPr>
            <p:nvPr/>
          </p:nvSpPr>
          <p:spPr bwMode="auto">
            <a:xfrm>
              <a:off x="720" y="1872"/>
              <a:ext cx="1152" cy="0"/>
            </a:xfrm>
            <a:prstGeom prst="line">
              <a:avLst/>
            </a:prstGeom>
            <a:noFill/>
            <a:ln w="9525">
              <a:solidFill>
                <a:schemeClr val="tx1"/>
              </a:solidFill>
              <a:round/>
              <a:headEnd/>
              <a:tailEnd/>
            </a:ln>
            <a:effectLst/>
          </p:spPr>
          <p:txBody>
            <a:bodyPr/>
            <a:lstStyle/>
            <a:p>
              <a:endParaRPr lang="zh-CN" altLang="en-US"/>
            </a:p>
          </p:txBody>
        </p:sp>
        <p:sp>
          <p:nvSpPr>
            <p:cNvPr id="21" name="Line 19"/>
            <p:cNvSpPr>
              <a:spLocks noChangeShapeType="1"/>
            </p:cNvSpPr>
            <p:nvPr/>
          </p:nvSpPr>
          <p:spPr bwMode="auto">
            <a:xfrm>
              <a:off x="672" y="3120"/>
              <a:ext cx="1200" cy="0"/>
            </a:xfrm>
            <a:prstGeom prst="line">
              <a:avLst/>
            </a:prstGeom>
            <a:noFill/>
            <a:ln w="9525">
              <a:solidFill>
                <a:schemeClr val="tx1"/>
              </a:solidFill>
              <a:round/>
              <a:headEnd/>
              <a:tailEnd/>
            </a:ln>
            <a:effectLst/>
          </p:spPr>
          <p:txBody>
            <a:bodyPr/>
            <a:lstStyle/>
            <a:p>
              <a:endParaRPr lang="zh-CN" altLang="en-US"/>
            </a:p>
          </p:txBody>
        </p:sp>
        <p:sp>
          <p:nvSpPr>
            <p:cNvPr id="22" name="Line 20"/>
            <p:cNvSpPr>
              <a:spLocks noChangeShapeType="1"/>
            </p:cNvSpPr>
            <p:nvPr/>
          </p:nvSpPr>
          <p:spPr bwMode="auto">
            <a:xfrm flipV="1">
              <a:off x="2016" y="2016"/>
              <a:ext cx="0" cy="960"/>
            </a:xfrm>
            <a:prstGeom prst="line">
              <a:avLst/>
            </a:prstGeom>
            <a:noFill/>
            <a:ln w="9525">
              <a:solidFill>
                <a:schemeClr val="tx1"/>
              </a:solidFill>
              <a:round/>
              <a:headEnd/>
              <a:tailEnd/>
            </a:ln>
            <a:effectLst/>
          </p:spPr>
          <p:txBody>
            <a:bodyPr/>
            <a:lstStyle/>
            <a:p>
              <a:endParaRPr lang="zh-CN" altLang="en-US"/>
            </a:p>
          </p:txBody>
        </p:sp>
        <p:sp>
          <p:nvSpPr>
            <p:cNvPr id="23" name="Text Box 21"/>
            <p:cNvSpPr txBox="1">
              <a:spLocks noChangeArrowheads="1"/>
            </p:cNvSpPr>
            <p:nvPr/>
          </p:nvSpPr>
          <p:spPr bwMode="auto">
            <a:xfrm>
              <a:off x="1142" y="1562"/>
              <a:ext cx="308" cy="288"/>
            </a:xfrm>
            <a:prstGeom prst="rect">
              <a:avLst/>
            </a:prstGeom>
            <a:noFill/>
            <a:ln w="9525" algn="ctr">
              <a:noFill/>
              <a:miter lim="800000"/>
              <a:headEnd/>
              <a:tailEnd/>
            </a:ln>
            <a:effectLst/>
          </p:spPr>
          <p:txBody>
            <a:bodyPr wrap="none">
              <a:spAutoFit/>
            </a:bodyPr>
            <a:lstStyle/>
            <a:p>
              <a:r>
                <a:rPr lang="en-US" altLang="zh-CN" sz="2400" b="0"/>
                <a:t>18</a:t>
              </a:r>
            </a:p>
          </p:txBody>
        </p:sp>
        <p:sp>
          <p:nvSpPr>
            <p:cNvPr id="24" name="Text Box 22"/>
            <p:cNvSpPr txBox="1">
              <a:spLocks noChangeArrowheads="1"/>
            </p:cNvSpPr>
            <p:nvPr/>
          </p:nvSpPr>
          <p:spPr bwMode="auto">
            <a:xfrm>
              <a:off x="940" y="1994"/>
              <a:ext cx="308" cy="288"/>
            </a:xfrm>
            <a:prstGeom prst="rect">
              <a:avLst/>
            </a:prstGeom>
            <a:noFill/>
            <a:ln w="9525" algn="ctr">
              <a:noFill/>
              <a:miter lim="800000"/>
              <a:headEnd/>
              <a:tailEnd/>
            </a:ln>
            <a:effectLst/>
          </p:spPr>
          <p:txBody>
            <a:bodyPr wrap="none">
              <a:spAutoFit/>
            </a:bodyPr>
            <a:lstStyle/>
            <a:p>
              <a:r>
                <a:rPr lang="en-US" altLang="zh-CN" sz="2400" b="0"/>
                <a:t>23</a:t>
              </a:r>
            </a:p>
          </p:txBody>
        </p:sp>
        <p:sp>
          <p:nvSpPr>
            <p:cNvPr id="25" name="Text Box 23"/>
            <p:cNvSpPr txBox="1">
              <a:spLocks noChangeArrowheads="1"/>
            </p:cNvSpPr>
            <p:nvPr/>
          </p:nvSpPr>
          <p:spPr bwMode="auto">
            <a:xfrm>
              <a:off x="336" y="2378"/>
              <a:ext cx="212" cy="288"/>
            </a:xfrm>
            <a:prstGeom prst="rect">
              <a:avLst/>
            </a:prstGeom>
            <a:noFill/>
            <a:ln w="9525" algn="ctr">
              <a:noFill/>
              <a:miter lim="800000"/>
              <a:headEnd/>
              <a:tailEnd/>
            </a:ln>
            <a:effectLst/>
          </p:spPr>
          <p:txBody>
            <a:bodyPr wrap="none">
              <a:spAutoFit/>
            </a:bodyPr>
            <a:lstStyle/>
            <a:p>
              <a:r>
                <a:rPr lang="en-US" altLang="zh-CN" sz="2400" b="0"/>
                <a:t>4</a:t>
              </a:r>
            </a:p>
          </p:txBody>
        </p:sp>
        <p:sp>
          <p:nvSpPr>
            <p:cNvPr id="26" name="Text Box 24"/>
            <p:cNvSpPr txBox="1">
              <a:spLocks noChangeArrowheads="1"/>
            </p:cNvSpPr>
            <p:nvPr/>
          </p:nvSpPr>
          <p:spPr bwMode="auto">
            <a:xfrm>
              <a:off x="768" y="2544"/>
              <a:ext cx="308" cy="288"/>
            </a:xfrm>
            <a:prstGeom prst="rect">
              <a:avLst/>
            </a:prstGeom>
            <a:noFill/>
            <a:ln w="9525" algn="ctr">
              <a:noFill/>
              <a:miter lim="800000"/>
              <a:headEnd/>
              <a:tailEnd/>
            </a:ln>
            <a:effectLst/>
          </p:spPr>
          <p:txBody>
            <a:bodyPr wrap="none">
              <a:spAutoFit/>
            </a:bodyPr>
            <a:lstStyle/>
            <a:p>
              <a:r>
                <a:rPr lang="en-US" altLang="zh-CN" sz="2400" b="0"/>
                <a:t>25</a:t>
              </a:r>
            </a:p>
          </p:txBody>
        </p:sp>
        <p:sp>
          <p:nvSpPr>
            <p:cNvPr id="27" name="Text Box 25"/>
            <p:cNvSpPr txBox="1">
              <a:spLocks noChangeArrowheads="1"/>
            </p:cNvSpPr>
            <p:nvPr/>
          </p:nvSpPr>
          <p:spPr bwMode="auto">
            <a:xfrm>
              <a:off x="1190" y="3072"/>
              <a:ext cx="308" cy="288"/>
            </a:xfrm>
            <a:prstGeom prst="rect">
              <a:avLst/>
            </a:prstGeom>
            <a:noFill/>
            <a:ln w="9525" algn="ctr">
              <a:noFill/>
              <a:miter lim="800000"/>
              <a:headEnd/>
              <a:tailEnd/>
            </a:ln>
            <a:effectLst/>
          </p:spPr>
          <p:txBody>
            <a:bodyPr wrap="none">
              <a:spAutoFit/>
            </a:bodyPr>
            <a:lstStyle/>
            <a:p>
              <a:r>
                <a:rPr lang="en-US" altLang="zh-CN" sz="2400" b="0"/>
                <a:t>20</a:t>
              </a:r>
            </a:p>
          </p:txBody>
        </p:sp>
        <p:sp>
          <p:nvSpPr>
            <p:cNvPr id="28" name="Text Box 26"/>
            <p:cNvSpPr txBox="1">
              <a:spLocks noChangeArrowheads="1"/>
            </p:cNvSpPr>
            <p:nvPr/>
          </p:nvSpPr>
          <p:spPr bwMode="auto">
            <a:xfrm>
              <a:off x="1324" y="2736"/>
              <a:ext cx="308" cy="288"/>
            </a:xfrm>
            <a:prstGeom prst="rect">
              <a:avLst/>
            </a:prstGeom>
            <a:noFill/>
            <a:ln w="9525" algn="ctr">
              <a:noFill/>
              <a:miter lim="800000"/>
              <a:headEnd/>
              <a:tailEnd/>
            </a:ln>
            <a:effectLst/>
          </p:spPr>
          <p:txBody>
            <a:bodyPr wrap="none">
              <a:spAutoFit/>
            </a:bodyPr>
            <a:lstStyle/>
            <a:p>
              <a:r>
                <a:rPr lang="en-US" altLang="zh-CN" sz="2400" b="0"/>
                <a:t>15</a:t>
              </a:r>
            </a:p>
          </p:txBody>
        </p:sp>
        <p:sp>
          <p:nvSpPr>
            <p:cNvPr id="29" name="Text Box 27"/>
            <p:cNvSpPr txBox="1">
              <a:spLocks noChangeArrowheads="1"/>
            </p:cNvSpPr>
            <p:nvPr/>
          </p:nvSpPr>
          <p:spPr bwMode="auto">
            <a:xfrm>
              <a:off x="1564" y="2112"/>
              <a:ext cx="308" cy="288"/>
            </a:xfrm>
            <a:prstGeom prst="rect">
              <a:avLst/>
            </a:prstGeom>
            <a:noFill/>
            <a:ln w="9525" algn="ctr">
              <a:noFill/>
              <a:miter lim="800000"/>
              <a:headEnd/>
              <a:tailEnd/>
            </a:ln>
            <a:effectLst/>
          </p:spPr>
          <p:txBody>
            <a:bodyPr wrap="none">
              <a:spAutoFit/>
            </a:bodyPr>
            <a:lstStyle/>
            <a:p>
              <a:r>
                <a:rPr lang="en-US" altLang="zh-CN" sz="2400" b="0"/>
                <a:t>12</a:t>
              </a:r>
            </a:p>
          </p:txBody>
        </p:sp>
        <p:sp>
          <p:nvSpPr>
            <p:cNvPr id="30" name="Text Box 28"/>
            <p:cNvSpPr txBox="1">
              <a:spLocks noChangeArrowheads="1"/>
            </p:cNvSpPr>
            <p:nvPr/>
          </p:nvSpPr>
          <p:spPr bwMode="auto">
            <a:xfrm>
              <a:off x="2236" y="1946"/>
              <a:ext cx="212" cy="288"/>
            </a:xfrm>
            <a:prstGeom prst="rect">
              <a:avLst/>
            </a:prstGeom>
            <a:noFill/>
            <a:ln w="9525" algn="ctr">
              <a:noFill/>
              <a:miter lim="800000"/>
              <a:headEnd/>
              <a:tailEnd/>
            </a:ln>
            <a:effectLst/>
          </p:spPr>
          <p:txBody>
            <a:bodyPr wrap="none">
              <a:spAutoFit/>
            </a:bodyPr>
            <a:lstStyle/>
            <a:p>
              <a:r>
                <a:rPr lang="en-US" altLang="zh-CN" sz="2400" b="0"/>
                <a:t>5</a:t>
              </a:r>
            </a:p>
          </p:txBody>
        </p:sp>
        <p:sp>
          <p:nvSpPr>
            <p:cNvPr id="31" name="Text Box 29"/>
            <p:cNvSpPr txBox="1">
              <a:spLocks noChangeArrowheads="1"/>
            </p:cNvSpPr>
            <p:nvPr/>
          </p:nvSpPr>
          <p:spPr bwMode="auto">
            <a:xfrm>
              <a:off x="1996" y="2352"/>
              <a:ext cx="212" cy="288"/>
            </a:xfrm>
            <a:prstGeom prst="rect">
              <a:avLst/>
            </a:prstGeom>
            <a:noFill/>
            <a:ln w="9525" algn="ctr">
              <a:noFill/>
              <a:miter lim="800000"/>
              <a:headEnd/>
              <a:tailEnd/>
            </a:ln>
            <a:effectLst/>
          </p:spPr>
          <p:txBody>
            <a:bodyPr wrap="none">
              <a:spAutoFit/>
            </a:bodyPr>
            <a:lstStyle/>
            <a:p>
              <a:r>
                <a:rPr lang="en-US" altLang="zh-CN" sz="2400" b="0"/>
                <a:t>8</a:t>
              </a:r>
            </a:p>
          </p:txBody>
        </p:sp>
        <p:sp>
          <p:nvSpPr>
            <p:cNvPr id="32" name="Text Box 30"/>
            <p:cNvSpPr txBox="1">
              <a:spLocks noChangeArrowheads="1"/>
            </p:cNvSpPr>
            <p:nvPr/>
          </p:nvSpPr>
          <p:spPr bwMode="auto">
            <a:xfrm>
              <a:off x="2332" y="2784"/>
              <a:ext cx="308" cy="288"/>
            </a:xfrm>
            <a:prstGeom prst="rect">
              <a:avLst/>
            </a:prstGeom>
            <a:noFill/>
            <a:ln w="9525" algn="ctr">
              <a:noFill/>
              <a:miter lim="800000"/>
              <a:headEnd/>
              <a:tailEnd/>
            </a:ln>
            <a:effectLst/>
          </p:spPr>
          <p:txBody>
            <a:bodyPr wrap="none">
              <a:spAutoFit/>
            </a:bodyPr>
            <a:lstStyle/>
            <a:p>
              <a:r>
                <a:rPr lang="en-US" altLang="zh-CN" sz="2400" b="0"/>
                <a:t>10</a:t>
              </a:r>
            </a:p>
          </p:txBody>
        </p:sp>
      </p:grpSp>
      <p:sp>
        <p:nvSpPr>
          <p:cNvPr id="33" name="Text Box 31"/>
          <p:cNvSpPr txBox="1">
            <a:spLocks noChangeArrowheads="1"/>
          </p:cNvSpPr>
          <p:nvPr/>
        </p:nvSpPr>
        <p:spPr bwMode="auto">
          <a:xfrm>
            <a:off x="1660525" y="764704"/>
            <a:ext cx="488950" cy="457200"/>
          </a:xfrm>
          <a:prstGeom prst="rect">
            <a:avLst/>
          </a:prstGeom>
          <a:noFill/>
          <a:ln w="9525" algn="ctr">
            <a:noFill/>
            <a:miter lim="800000"/>
            <a:headEnd/>
            <a:tailEnd/>
          </a:ln>
          <a:effectLst/>
        </p:spPr>
        <p:txBody>
          <a:bodyPr wrap="none">
            <a:spAutoFit/>
          </a:bodyPr>
          <a:lstStyle/>
          <a:p>
            <a:r>
              <a:rPr lang="en-US" altLang="zh-CN" sz="2400" b="0"/>
              <a:t>18</a:t>
            </a:r>
          </a:p>
        </p:txBody>
      </p:sp>
      <p:sp>
        <p:nvSpPr>
          <p:cNvPr id="34" name="Text Box 32"/>
          <p:cNvSpPr txBox="1">
            <a:spLocks noChangeArrowheads="1"/>
          </p:cNvSpPr>
          <p:nvPr/>
        </p:nvSpPr>
        <p:spPr bwMode="auto">
          <a:xfrm>
            <a:off x="381000" y="2060104"/>
            <a:ext cx="336550" cy="457200"/>
          </a:xfrm>
          <a:prstGeom prst="rect">
            <a:avLst/>
          </a:prstGeom>
          <a:noFill/>
          <a:ln w="9525" algn="ctr">
            <a:noFill/>
            <a:miter lim="800000"/>
            <a:headEnd/>
            <a:tailEnd/>
          </a:ln>
          <a:effectLst/>
        </p:spPr>
        <p:txBody>
          <a:bodyPr wrap="none">
            <a:spAutoFit/>
          </a:bodyPr>
          <a:lstStyle/>
          <a:p>
            <a:r>
              <a:rPr lang="en-US" altLang="zh-CN" sz="2400" b="0"/>
              <a:t>4</a:t>
            </a:r>
          </a:p>
        </p:txBody>
      </p:sp>
      <p:sp>
        <p:nvSpPr>
          <p:cNvPr id="35" name="Text Box 33"/>
          <p:cNvSpPr txBox="1">
            <a:spLocks noChangeArrowheads="1"/>
          </p:cNvSpPr>
          <p:nvPr/>
        </p:nvSpPr>
        <p:spPr bwMode="auto">
          <a:xfrm>
            <a:off x="2330450" y="1637829"/>
            <a:ext cx="488950" cy="457200"/>
          </a:xfrm>
          <a:prstGeom prst="rect">
            <a:avLst/>
          </a:prstGeom>
          <a:noFill/>
          <a:ln w="9525" algn="ctr">
            <a:noFill/>
            <a:miter lim="800000"/>
            <a:headEnd/>
            <a:tailEnd/>
          </a:ln>
          <a:effectLst/>
        </p:spPr>
        <p:txBody>
          <a:bodyPr wrap="none">
            <a:spAutoFit/>
          </a:bodyPr>
          <a:lstStyle/>
          <a:p>
            <a:r>
              <a:rPr lang="en-US" altLang="zh-CN" sz="2400" b="0"/>
              <a:t>12</a:t>
            </a:r>
          </a:p>
        </p:txBody>
      </p:sp>
      <p:sp>
        <p:nvSpPr>
          <p:cNvPr id="36" name="Text Box 34"/>
          <p:cNvSpPr txBox="1">
            <a:spLocks noChangeArrowheads="1"/>
          </p:cNvSpPr>
          <p:nvPr/>
        </p:nvSpPr>
        <p:spPr bwMode="auto">
          <a:xfrm>
            <a:off x="3397250" y="1374304"/>
            <a:ext cx="336550" cy="457200"/>
          </a:xfrm>
          <a:prstGeom prst="rect">
            <a:avLst/>
          </a:prstGeom>
          <a:noFill/>
          <a:ln w="9525" algn="ctr">
            <a:noFill/>
            <a:miter lim="800000"/>
            <a:headEnd/>
            <a:tailEnd/>
          </a:ln>
          <a:effectLst/>
        </p:spPr>
        <p:txBody>
          <a:bodyPr wrap="none">
            <a:spAutoFit/>
          </a:bodyPr>
          <a:lstStyle/>
          <a:p>
            <a:r>
              <a:rPr lang="en-US" altLang="zh-CN" sz="2400" b="0"/>
              <a:t>5</a:t>
            </a:r>
          </a:p>
        </p:txBody>
      </p:sp>
      <p:sp>
        <p:nvSpPr>
          <p:cNvPr id="37" name="Text Box 35"/>
          <p:cNvSpPr txBox="1">
            <a:spLocks noChangeArrowheads="1"/>
          </p:cNvSpPr>
          <p:nvPr/>
        </p:nvSpPr>
        <p:spPr bwMode="auto">
          <a:xfrm>
            <a:off x="3016250" y="2018829"/>
            <a:ext cx="336550" cy="457200"/>
          </a:xfrm>
          <a:prstGeom prst="rect">
            <a:avLst/>
          </a:prstGeom>
          <a:noFill/>
          <a:ln w="9525" algn="ctr">
            <a:noFill/>
            <a:miter lim="800000"/>
            <a:headEnd/>
            <a:tailEnd/>
          </a:ln>
          <a:effectLst/>
        </p:spPr>
        <p:txBody>
          <a:bodyPr wrap="none">
            <a:spAutoFit/>
          </a:bodyPr>
          <a:lstStyle/>
          <a:p>
            <a:r>
              <a:rPr lang="en-US" altLang="zh-CN" sz="2400" b="0"/>
              <a:t>8</a:t>
            </a:r>
          </a:p>
        </p:txBody>
      </p:sp>
      <p:graphicFrame>
        <p:nvGraphicFramePr>
          <p:cNvPr id="38" name="Group 36"/>
          <p:cNvGraphicFramePr>
            <a:graphicFrameLocks noGrp="1"/>
          </p:cNvGraphicFramePr>
          <p:nvPr>
            <p:extLst>
              <p:ext uri="{D42A27DB-BD31-4B8C-83A1-F6EECF244321}">
                <p14:modId xmlns:p14="http://schemas.microsoft.com/office/powerpoint/2010/main" val="1033342215"/>
              </p:ext>
            </p:extLst>
          </p:nvPr>
        </p:nvGraphicFramePr>
        <p:xfrm>
          <a:off x="457200" y="4727104"/>
          <a:ext cx="7086600" cy="1828800"/>
        </p:xfrm>
        <a:graphic>
          <a:graphicData uri="http://schemas.openxmlformats.org/drawingml/2006/table">
            <a:tbl>
              <a:tblPr/>
              <a:tblGrid>
                <a:gridCol w="1376363"/>
                <a:gridCol w="519112"/>
                <a:gridCol w="576263"/>
                <a:gridCol w="576262"/>
                <a:gridCol w="576263"/>
                <a:gridCol w="566737"/>
                <a:gridCol w="588963"/>
                <a:gridCol w="577850"/>
                <a:gridCol w="574675"/>
                <a:gridCol w="577850"/>
                <a:gridCol w="576262"/>
              </a:tblGrid>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400" b="1" i="0" u="none" strike="noStrike" cap="none" normalizeH="0" baseline="0" smtClean="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6</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7</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8</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9</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fromvex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endvex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weight</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9" name="Group 113"/>
          <p:cNvGraphicFramePr>
            <a:graphicFrameLocks noGrp="1"/>
          </p:cNvGraphicFramePr>
          <p:nvPr>
            <p:extLst>
              <p:ext uri="{D42A27DB-BD31-4B8C-83A1-F6EECF244321}">
                <p14:modId xmlns:p14="http://schemas.microsoft.com/office/powerpoint/2010/main" val="682354216"/>
              </p:ext>
            </p:extLst>
          </p:nvPr>
        </p:nvGraphicFramePr>
        <p:xfrm>
          <a:off x="4876800" y="917104"/>
          <a:ext cx="3505200" cy="3560765"/>
        </p:xfrm>
        <a:graphic>
          <a:graphicData uri="http://schemas.openxmlformats.org/drawingml/2006/table">
            <a:tbl>
              <a:tblPr/>
              <a:tblGrid>
                <a:gridCol w="501650"/>
                <a:gridCol w="498475"/>
                <a:gridCol w="523875"/>
                <a:gridCol w="479425"/>
                <a:gridCol w="501650"/>
                <a:gridCol w="498475"/>
                <a:gridCol w="501650"/>
              </a:tblGrid>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600" b="0" i="0" u="none" strike="noStrike" cap="none" normalizeH="0" baseline="0" smtClean="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5</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0</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641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1</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2</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3</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4</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5</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0" name="Line 193"/>
          <p:cNvSpPr>
            <a:spLocks noChangeShapeType="1"/>
          </p:cNvSpPr>
          <p:nvPr/>
        </p:nvSpPr>
        <p:spPr bwMode="auto">
          <a:xfrm flipV="1">
            <a:off x="4343400" y="6555904"/>
            <a:ext cx="0" cy="381000"/>
          </a:xfrm>
          <a:prstGeom prst="line">
            <a:avLst/>
          </a:prstGeom>
          <a:noFill/>
          <a:ln w="38100">
            <a:solidFill>
              <a:srgbClr val="CC0000"/>
            </a:solidFill>
            <a:round/>
            <a:headEnd/>
            <a:tailEnd type="stealth" w="lg" len="lg"/>
          </a:ln>
          <a:effectLst/>
        </p:spPr>
        <p:txBody>
          <a:bodyPr wrap="none" anchor="ctr"/>
          <a:lstStyle/>
          <a:p>
            <a:endParaRPr lang="zh-CN" altLang="en-US"/>
          </a:p>
        </p:txBody>
      </p:sp>
      <p:grpSp>
        <p:nvGrpSpPr>
          <p:cNvPr id="41" name="Group 194"/>
          <p:cNvGrpSpPr>
            <a:grpSpLocks/>
          </p:cNvGrpSpPr>
          <p:nvPr/>
        </p:nvGrpSpPr>
        <p:grpSpPr bwMode="auto">
          <a:xfrm>
            <a:off x="4286250" y="1831504"/>
            <a:ext cx="666750" cy="457200"/>
            <a:chOff x="2652" y="480"/>
            <a:chExt cx="420" cy="288"/>
          </a:xfrm>
        </p:grpSpPr>
        <p:sp>
          <p:nvSpPr>
            <p:cNvPr id="42" name="Line 195"/>
            <p:cNvSpPr>
              <a:spLocks noChangeShapeType="1"/>
            </p:cNvSpPr>
            <p:nvPr/>
          </p:nvSpPr>
          <p:spPr bwMode="auto">
            <a:xfrm flipV="1">
              <a:off x="2652" y="720"/>
              <a:ext cx="420" cy="0"/>
            </a:xfrm>
            <a:prstGeom prst="line">
              <a:avLst/>
            </a:prstGeom>
            <a:noFill/>
            <a:ln w="38100">
              <a:solidFill>
                <a:srgbClr val="CC0000"/>
              </a:solidFill>
              <a:round/>
              <a:headEnd/>
              <a:tailEnd type="stealth" w="lg" len="lg"/>
            </a:ln>
            <a:effectLst/>
          </p:spPr>
          <p:txBody>
            <a:bodyPr wrap="none" anchor="ctr"/>
            <a:lstStyle/>
            <a:p>
              <a:endParaRPr lang="zh-CN" altLang="en-US"/>
            </a:p>
          </p:txBody>
        </p:sp>
        <p:sp>
          <p:nvSpPr>
            <p:cNvPr id="43" name="Text Box 196"/>
            <p:cNvSpPr txBox="1">
              <a:spLocks noChangeArrowheads="1"/>
            </p:cNvSpPr>
            <p:nvPr/>
          </p:nvSpPr>
          <p:spPr bwMode="auto">
            <a:xfrm>
              <a:off x="2652" y="480"/>
              <a:ext cx="372" cy="288"/>
            </a:xfrm>
            <a:prstGeom prst="rect">
              <a:avLst/>
            </a:prstGeom>
            <a:noFill/>
            <a:ln w="19050" algn="ctr">
              <a:noFill/>
              <a:miter lim="800000"/>
              <a:headEnd/>
              <a:tailEnd/>
            </a:ln>
            <a:effectLst/>
          </p:spPr>
          <p:txBody>
            <a:bodyPr wrap="none">
              <a:spAutoFit/>
            </a:bodyPr>
            <a:lstStyle/>
            <a:p>
              <a:r>
                <a:rPr lang="en-US" altLang="zh-CN" sz="2400"/>
                <a:t>m1</a:t>
              </a:r>
            </a:p>
          </p:txBody>
        </p:sp>
      </p:grpSp>
      <p:grpSp>
        <p:nvGrpSpPr>
          <p:cNvPr id="44" name="Group 197"/>
          <p:cNvGrpSpPr>
            <a:grpSpLocks/>
          </p:cNvGrpSpPr>
          <p:nvPr/>
        </p:nvGrpSpPr>
        <p:grpSpPr bwMode="auto">
          <a:xfrm>
            <a:off x="8382000" y="3812704"/>
            <a:ext cx="685800" cy="457200"/>
            <a:chOff x="2688" y="1344"/>
            <a:chExt cx="432" cy="288"/>
          </a:xfrm>
        </p:grpSpPr>
        <p:sp>
          <p:nvSpPr>
            <p:cNvPr id="45" name="Line 198"/>
            <p:cNvSpPr>
              <a:spLocks noChangeShapeType="1"/>
            </p:cNvSpPr>
            <p:nvPr/>
          </p:nvSpPr>
          <p:spPr bwMode="auto">
            <a:xfrm flipV="1">
              <a:off x="2688" y="1584"/>
              <a:ext cx="432" cy="0"/>
            </a:xfrm>
            <a:prstGeom prst="line">
              <a:avLst/>
            </a:prstGeom>
            <a:noFill/>
            <a:ln w="38100">
              <a:solidFill>
                <a:srgbClr val="CC0000"/>
              </a:solidFill>
              <a:round/>
              <a:headEnd type="stealth" w="lg" len="lg"/>
              <a:tailEnd type="none" w="lg" len="lg"/>
            </a:ln>
            <a:effectLst/>
          </p:spPr>
          <p:txBody>
            <a:bodyPr wrap="none" anchor="ctr"/>
            <a:lstStyle/>
            <a:p>
              <a:endParaRPr lang="zh-CN" altLang="en-US"/>
            </a:p>
          </p:txBody>
        </p:sp>
        <p:sp>
          <p:nvSpPr>
            <p:cNvPr id="46" name="Text Box 199"/>
            <p:cNvSpPr txBox="1">
              <a:spLocks noChangeArrowheads="1"/>
            </p:cNvSpPr>
            <p:nvPr/>
          </p:nvSpPr>
          <p:spPr bwMode="auto">
            <a:xfrm>
              <a:off x="2748" y="1344"/>
              <a:ext cx="372" cy="288"/>
            </a:xfrm>
            <a:prstGeom prst="rect">
              <a:avLst/>
            </a:prstGeom>
            <a:noFill/>
            <a:ln w="19050" algn="ctr">
              <a:noFill/>
              <a:miter lim="800000"/>
              <a:headEnd/>
              <a:tailEnd/>
            </a:ln>
            <a:effectLst/>
          </p:spPr>
          <p:txBody>
            <a:bodyPr wrap="none">
              <a:spAutoFit/>
            </a:bodyPr>
            <a:lstStyle/>
            <a:p>
              <a:r>
                <a:rPr lang="en-US" altLang="zh-CN" sz="2400"/>
                <a:t>m2</a:t>
              </a:r>
            </a:p>
          </p:txBody>
        </p:sp>
      </p:grpSp>
      <p:sp>
        <p:nvSpPr>
          <p:cNvPr id="47" name="Oval 200"/>
          <p:cNvSpPr>
            <a:spLocks noChangeArrowheads="1"/>
          </p:cNvSpPr>
          <p:nvPr/>
        </p:nvSpPr>
        <p:spPr bwMode="auto">
          <a:xfrm>
            <a:off x="609600" y="1145704"/>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0</a:t>
            </a:r>
          </a:p>
        </p:txBody>
      </p:sp>
      <p:sp>
        <p:nvSpPr>
          <p:cNvPr id="48" name="Line 201"/>
          <p:cNvSpPr>
            <a:spLocks noChangeShapeType="1"/>
          </p:cNvSpPr>
          <p:nvPr/>
        </p:nvSpPr>
        <p:spPr bwMode="auto">
          <a:xfrm>
            <a:off x="762000" y="1526704"/>
            <a:ext cx="0" cy="1447800"/>
          </a:xfrm>
          <a:prstGeom prst="line">
            <a:avLst/>
          </a:prstGeom>
          <a:noFill/>
          <a:ln w="38100">
            <a:solidFill>
              <a:srgbClr val="CC0000"/>
            </a:solidFill>
            <a:round/>
            <a:headEnd/>
            <a:tailEnd/>
          </a:ln>
          <a:effectLst/>
        </p:spPr>
        <p:txBody>
          <a:bodyPr/>
          <a:lstStyle/>
          <a:p>
            <a:endParaRPr lang="zh-CN" altLang="en-US"/>
          </a:p>
        </p:txBody>
      </p:sp>
      <p:sp>
        <p:nvSpPr>
          <p:cNvPr id="49" name="Oval 202"/>
          <p:cNvSpPr>
            <a:spLocks noChangeArrowheads="1"/>
          </p:cNvSpPr>
          <p:nvPr/>
        </p:nvSpPr>
        <p:spPr bwMode="auto">
          <a:xfrm>
            <a:off x="533400" y="300784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4</a:t>
            </a:r>
          </a:p>
        </p:txBody>
      </p:sp>
      <p:sp>
        <p:nvSpPr>
          <p:cNvPr id="50" name="Oval 203"/>
          <p:cNvSpPr>
            <a:spLocks noChangeArrowheads="1"/>
          </p:cNvSpPr>
          <p:nvPr/>
        </p:nvSpPr>
        <p:spPr bwMode="auto">
          <a:xfrm>
            <a:off x="3733800" y="209344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2</a:t>
            </a:r>
          </a:p>
        </p:txBody>
      </p:sp>
      <p:sp>
        <p:nvSpPr>
          <p:cNvPr id="51" name="Oval 204"/>
          <p:cNvSpPr>
            <a:spLocks noChangeArrowheads="1"/>
          </p:cNvSpPr>
          <p:nvPr/>
        </p:nvSpPr>
        <p:spPr bwMode="auto">
          <a:xfrm>
            <a:off x="2819400" y="1145704"/>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1</a:t>
            </a:r>
          </a:p>
        </p:txBody>
      </p:sp>
      <p:sp>
        <p:nvSpPr>
          <p:cNvPr id="52" name="Line 205"/>
          <p:cNvSpPr>
            <a:spLocks noChangeShapeType="1"/>
          </p:cNvSpPr>
          <p:nvPr/>
        </p:nvSpPr>
        <p:spPr bwMode="auto">
          <a:xfrm>
            <a:off x="3186113" y="1388592"/>
            <a:ext cx="685800" cy="685800"/>
          </a:xfrm>
          <a:prstGeom prst="line">
            <a:avLst/>
          </a:prstGeom>
          <a:noFill/>
          <a:ln w="38100">
            <a:solidFill>
              <a:srgbClr val="CC0000"/>
            </a:solidFill>
            <a:round/>
            <a:headEnd/>
            <a:tailEnd/>
          </a:ln>
          <a:effectLst/>
        </p:spPr>
        <p:txBody>
          <a:bodyPr wrap="none" anchor="ctr"/>
          <a:lstStyle/>
          <a:p>
            <a:endParaRPr lang="zh-CN" altLang="en-US"/>
          </a:p>
        </p:txBody>
      </p:sp>
      <p:sp>
        <p:nvSpPr>
          <p:cNvPr id="53" name="Oval 206"/>
          <p:cNvSpPr>
            <a:spLocks noChangeArrowheads="1"/>
          </p:cNvSpPr>
          <p:nvPr/>
        </p:nvSpPr>
        <p:spPr bwMode="auto">
          <a:xfrm>
            <a:off x="2819400" y="3017367"/>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3</a:t>
            </a:r>
          </a:p>
        </p:txBody>
      </p:sp>
      <p:sp>
        <p:nvSpPr>
          <p:cNvPr id="54" name="Line 207"/>
          <p:cNvSpPr>
            <a:spLocks noChangeShapeType="1"/>
          </p:cNvSpPr>
          <p:nvPr/>
        </p:nvSpPr>
        <p:spPr bwMode="auto">
          <a:xfrm>
            <a:off x="3048000" y="1526704"/>
            <a:ext cx="0" cy="1447800"/>
          </a:xfrm>
          <a:prstGeom prst="line">
            <a:avLst/>
          </a:prstGeom>
          <a:noFill/>
          <a:ln w="38100">
            <a:solidFill>
              <a:srgbClr val="CC0000"/>
            </a:solidFill>
            <a:round/>
            <a:headEnd/>
            <a:tailEnd/>
          </a:ln>
          <a:effectLst/>
        </p:spPr>
        <p:txBody>
          <a:bodyPr wrap="none" anchor="ctr"/>
          <a:lstStyle/>
          <a:p>
            <a:endParaRPr lang="zh-CN" altLang="en-US"/>
          </a:p>
        </p:txBody>
      </p:sp>
      <p:sp>
        <p:nvSpPr>
          <p:cNvPr id="55" name="文本框 54"/>
          <p:cNvSpPr txBox="1"/>
          <p:nvPr/>
        </p:nvSpPr>
        <p:spPr>
          <a:xfrm>
            <a:off x="1091101" y="3952552"/>
            <a:ext cx="2255746" cy="461665"/>
          </a:xfrm>
          <a:prstGeom prst="rect">
            <a:avLst/>
          </a:prstGeom>
          <a:noFill/>
        </p:spPr>
        <p:txBody>
          <a:bodyPr wrap="none" rtlCol="0">
            <a:spAutoFit/>
          </a:bodyPr>
          <a:lstStyle/>
          <a:p>
            <a:r>
              <a:rPr kumimoji="1" lang="en-US" altLang="zh-CN" sz="2400" dirty="0" smtClean="0">
                <a:latin typeface="Microsoft YaHei" charset="-122"/>
                <a:ea typeface="Microsoft YaHei" charset="-122"/>
                <a:cs typeface="Microsoft YaHei" charset="-122"/>
              </a:rPr>
              <a:t>{0,4</a:t>
            </a:r>
            <a:r>
              <a:rPr kumimoji="1" lang="en-US" altLang="zh-CN" sz="2400" smtClean="0">
                <a:latin typeface="Microsoft YaHei" charset="-122"/>
                <a:ea typeface="Microsoft YaHei" charset="-122"/>
                <a:cs typeface="Microsoft YaHei" charset="-122"/>
              </a:rPr>
              <a:t>},{1,2,3</a:t>
            </a:r>
            <a:r>
              <a:rPr kumimoji="1" lang="en-US" altLang="zh-CN" sz="2400" dirty="0" smtClean="0">
                <a:latin typeface="Microsoft YaHei" charset="-122"/>
                <a:ea typeface="Microsoft YaHei" charset="-122"/>
                <a:cs typeface="Microsoft YaHei" charset="-122"/>
              </a:rPr>
              <a:t>},{5}</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48400298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克鲁斯卡尔</a:t>
            </a:r>
            <a:r>
              <a:rPr kumimoji="1" lang="en-US" altLang="zh-CN" dirty="0"/>
              <a:t>(</a:t>
            </a:r>
            <a:r>
              <a:rPr kumimoji="1" lang="en-US" altLang="zh-CN" dirty="0" err="1"/>
              <a:t>Kruskal</a:t>
            </a:r>
            <a:r>
              <a:rPr kumimoji="1" lang="en-US" altLang="zh-CN" dirty="0"/>
              <a:t>)</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smtClean="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6" name="Group 6"/>
          <p:cNvGrpSpPr>
            <a:grpSpLocks/>
          </p:cNvGrpSpPr>
          <p:nvPr/>
        </p:nvGrpSpPr>
        <p:grpSpPr bwMode="auto">
          <a:xfrm>
            <a:off x="381000" y="764704"/>
            <a:ext cx="3733800" cy="2854325"/>
            <a:chOff x="336" y="1562"/>
            <a:chExt cx="2352" cy="1798"/>
          </a:xfrm>
        </p:grpSpPr>
        <p:sp>
          <p:nvSpPr>
            <p:cNvPr id="7" name="Oval 7"/>
            <p:cNvSpPr>
              <a:spLocks noChangeArrowheads="1"/>
            </p:cNvSpPr>
            <p:nvPr/>
          </p:nvSpPr>
          <p:spPr bwMode="auto">
            <a:xfrm>
              <a:off x="2448" y="2400"/>
              <a:ext cx="240" cy="240"/>
            </a:xfrm>
            <a:prstGeom prst="ellipse">
              <a:avLst/>
            </a:prstGeom>
            <a:noFill/>
            <a:ln w="9525" algn="ctr">
              <a:solidFill>
                <a:schemeClr val="tx1"/>
              </a:solidFill>
              <a:round/>
              <a:headEnd/>
              <a:tailEnd/>
            </a:ln>
            <a:effectLst/>
          </p:spPr>
          <p:txBody>
            <a:bodyPr wrap="none" anchor="ctr"/>
            <a:lstStyle/>
            <a:p>
              <a:pPr algn="ctr"/>
              <a:r>
                <a:rPr lang="en-US" altLang="zh-CN" b="0"/>
                <a:t>2</a:t>
              </a:r>
            </a:p>
          </p:txBody>
        </p:sp>
        <p:sp>
          <p:nvSpPr>
            <p:cNvPr id="8" name="Oval 8"/>
            <p:cNvSpPr>
              <a:spLocks noChangeArrowheads="1"/>
            </p:cNvSpPr>
            <p:nvPr/>
          </p:nvSpPr>
          <p:spPr bwMode="auto">
            <a:xfrm>
              <a:off x="480" y="1798"/>
              <a:ext cx="240" cy="240"/>
            </a:xfrm>
            <a:prstGeom prst="ellipse">
              <a:avLst/>
            </a:prstGeom>
            <a:noFill/>
            <a:ln w="9525" algn="ctr">
              <a:solidFill>
                <a:schemeClr val="tx1"/>
              </a:solidFill>
              <a:round/>
              <a:headEnd/>
              <a:tailEnd/>
            </a:ln>
            <a:effectLst/>
          </p:spPr>
          <p:txBody>
            <a:bodyPr wrap="none" anchor="ctr"/>
            <a:lstStyle/>
            <a:p>
              <a:pPr algn="ctr"/>
              <a:r>
                <a:rPr lang="en-US" altLang="zh-CN" b="0"/>
                <a:t>0</a:t>
              </a:r>
            </a:p>
          </p:txBody>
        </p:sp>
        <p:sp>
          <p:nvSpPr>
            <p:cNvPr id="9" name="Oval 9"/>
            <p:cNvSpPr>
              <a:spLocks noChangeArrowheads="1"/>
            </p:cNvSpPr>
            <p:nvPr/>
          </p:nvSpPr>
          <p:spPr bwMode="auto">
            <a:xfrm>
              <a:off x="1872" y="1798"/>
              <a:ext cx="240" cy="240"/>
            </a:xfrm>
            <a:prstGeom prst="ellipse">
              <a:avLst/>
            </a:prstGeom>
            <a:noFill/>
            <a:ln w="9525" algn="ctr">
              <a:solidFill>
                <a:schemeClr val="tx1"/>
              </a:solidFill>
              <a:round/>
              <a:headEnd/>
              <a:tailEnd/>
            </a:ln>
            <a:effectLst/>
          </p:spPr>
          <p:txBody>
            <a:bodyPr wrap="none" anchor="ctr"/>
            <a:lstStyle/>
            <a:p>
              <a:pPr algn="ctr"/>
              <a:r>
                <a:rPr lang="en-US" altLang="zh-CN" b="0"/>
                <a:t>1</a:t>
              </a:r>
            </a:p>
          </p:txBody>
        </p:sp>
        <p:sp>
          <p:nvSpPr>
            <p:cNvPr id="10" name="Oval 10"/>
            <p:cNvSpPr>
              <a:spLocks noChangeArrowheads="1"/>
            </p:cNvSpPr>
            <p:nvPr/>
          </p:nvSpPr>
          <p:spPr bwMode="auto">
            <a:xfrm>
              <a:off x="1152" y="2400"/>
              <a:ext cx="240" cy="240"/>
            </a:xfrm>
            <a:prstGeom prst="ellipse">
              <a:avLst/>
            </a:prstGeom>
            <a:noFill/>
            <a:ln w="9525" algn="ctr">
              <a:solidFill>
                <a:schemeClr val="tx1"/>
              </a:solidFill>
              <a:round/>
              <a:headEnd/>
              <a:tailEnd/>
            </a:ln>
            <a:effectLst/>
          </p:spPr>
          <p:txBody>
            <a:bodyPr wrap="none" anchor="ctr"/>
            <a:lstStyle/>
            <a:p>
              <a:pPr algn="ctr"/>
              <a:r>
                <a:rPr lang="en-US" altLang="zh-CN" b="0"/>
                <a:t>5</a:t>
              </a:r>
            </a:p>
          </p:txBody>
        </p:sp>
        <p:sp>
          <p:nvSpPr>
            <p:cNvPr id="11" name="Oval 11"/>
            <p:cNvSpPr>
              <a:spLocks noChangeArrowheads="1"/>
            </p:cNvSpPr>
            <p:nvPr/>
          </p:nvSpPr>
          <p:spPr bwMode="auto">
            <a:xfrm>
              <a:off x="1872" y="2976"/>
              <a:ext cx="240" cy="240"/>
            </a:xfrm>
            <a:prstGeom prst="ellipse">
              <a:avLst/>
            </a:prstGeom>
            <a:noFill/>
            <a:ln w="9525" algn="ctr">
              <a:solidFill>
                <a:schemeClr val="tx1"/>
              </a:solidFill>
              <a:round/>
              <a:headEnd/>
              <a:tailEnd/>
            </a:ln>
            <a:effectLst/>
          </p:spPr>
          <p:txBody>
            <a:bodyPr wrap="none" anchor="ctr"/>
            <a:lstStyle/>
            <a:p>
              <a:pPr algn="ctr"/>
              <a:r>
                <a:rPr lang="en-US" altLang="zh-CN" b="0"/>
                <a:t>3</a:t>
              </a:r>
            </a:p>
          </p:txBody>
        </p:sp>
        <p:sp>
          <p:nvSpPr>
            <p:cNvPr id="12" name="Oval 12"/>
            <p:cNvSpPr>
              <a:spLocks noChangeArrowheads="1"/>
            </p:cNvSpPr>
            <p:nvPr/>
          </p:nvSpPr>
          <p:spPr bwMode="auto">
            <a:xfrm>
              <a:off x="432" y="2976"/>
              <a:ext cx="240" cy="240"/>
            </a:xfrm>
            <a:prstGeom prst="ellipse">
              <a:avLst/>
            </a:prstGeom>
            <a:noFill/>
            <a:ln w="9525" algn="ctr">
              <a:solidFill>
                <a:schemeClr val="tx1"/>
              </a:solidFill>
              <a:round/>
              <a:headEnd/>
              <a:tailEnd/>
            </a:ln>
            <a:effectLst/>
          </p:spPr>
          <p:txBody>
            <a:bodyPr wrap="none" anchor="ctr"/>
            <a:lstStyle/>
            <a:p>
              <a:pPr algn="ctr"/>
              <a:r>
                <a:rPr lang="en-US" altLang="zh-CN" b="0"/>
                <a:t>4</a:t>
              </a:r>
            </a:p>
          </p:txBody>
        </p:sp>
        <p:sp>
          <p:nvSpPr>
            <p:cNvPr id="13" name="Line 13"/>
            <p:cNvSpPr>
              <a:spLocks noChangeShapeType="1"/>
            </p:cNvSpPr>
            <p:nvPr/>
          </p:nvSpPr>
          <p:spPr bwMode="auto">
            <a:xfrm flipH="1">
              <a:off x="2112" y="2640"/>
              <a:ext cx="480" cy="432"/>
            </a:xfrm>
            <a:prstGeom prst="line">
              <a:avLst/>
            </a:prstGeom>
            <a:noFill/>
            <a:ln w="9525">
              <a:solidFill>
                <a:schemeClr val="tx1"/>
              </a:solidFill>
              <a:round/>
              <a:headEnd/>
              <a:tailEnd/>
            </a:ln>
            <a:effectLst/>
          </p:spPr>
          <p:txBody>
            <a:bodyPr/>
            <a:lstStyle/>
            <a:p>
              <a:endParaRPr lang="zh-CN" altLang="en-US"/>
            </a:p>
          </p:txBody>
        </p:sp>
        <p:sp>
          <p:nvSpPr>
            <p:cNvPr id="14" name="Line 14"/>
            <p:cNvSpPr>
              <a:spLocks noChangeShapeType="1"/>
            </p:cNvSpPr>
            <p:nvPr/>
          </p:nvSpPr>
          <p:spPr bwMode="auto">
            <a:xfrm>
              <a:off x="2112" y="1968"/>
              <a:ext cx="432" cy="432"/>
            </a:xfrm>
            <a:prstGeom prst="line">
              <a:avLst/>
            </a:prstGeom>
            <a:noFill/>
            <a:ln w="9525">
              <a:solidFill>
                <a:schemeClr val="tx1"/>
              </a:solidFill>
              <a:round/>
              <a:headEnd/>
              <a:tailEnd/>
            </a:ln>
            <a:effectLst/>
          </p:spPr>
          <p:txBody>
            <a:bodyPr/>
            <a:lstStyle/>
            <a:p>
              <a:endParaRPr lang="zh-CN" altLang="en-US"/>
            </a:p>
          </p:txBody>
        </p:sp>
        <p:sp>
          <p:nvSpPr>
            <p:cNvPr id="15" name="Line 15"/>
            <p:cNvSpPr>
              <a:spLocks noChangeShapeType="1"/>
            </p:cNvSpPr>
            <p:nvPr/>
          </p:nvSpPr>
          <p:spPr bwMode="auto">
            <a:xfrm>
              <a:off x="1344" y="2592"/>
              <a:ext cx="528" cy="480"/>
            </a:xfrm>
            <a:prstGeom prst="line">
              <a:avLst/>
            </a:prstGeom>
            <a:noFill/>
            <a:ln w="9525">
              <a:solidFill>
                <a:schemeClr val="tx1"/>
              </a:solidFill>
              <a:round/>
              <a:headEnd/>
              <a:tailEnd/>
            </a:ln>
            <a:effectLst/>
          </p:spPr>
          <p:txBody>
            <a:bodyPr/>
            <a:lstStyle/>
            <a:p>
              <a:endParaRPr lang="zh-CN" altLang="en-US"/>
            </a:p>
          </p:txBody>
        </p:sp>
        <p:sp>
          <p:nvSpPr>
            <p:cNvPr id="16" name="Line 16"/>
            <p:cNvSpPr>
              <a:spLocks noChangeShapeType="1"/>
            </p:cNvSpPr>
            <p:nvPr/>
          </p:nvSpPr>
          <p:spPr bwMode="auto">
            <a:xfrm flipV="1">
              <a:off x="672" y="2592"/>
              <a:ext cx="528" cy="480"/>
            </a:xfrm>
            <a:prstGeom prst="line">
              <a:avLst/>
            </a:prstGeom>
            <a:noFill/>
            <a:ln w="9525">
              <a:solidFill>
                <a:schemeClr val="tx1"/>
              </a:solidFill>
              <a:round/>
              <a:headEnd/>
              <a:tailEnd/>
            </a:ln>
            <a:effectLst/>
          </p:spPr>
          <p:txBody>
            <a:bodyPr/>
            <a:lstStyle/>
            <a:p>
              <a:endParaRPr lang="zh-CN" altLang="en-US"/>
            </a:p>
          </p:txBody>
        </p:sp>
        <p:sp>
          <p:nvSpPr>
            <p:cNvPr id="17" name="Line 17"/>
            <p:cNvSpPr>
              <a:spLocks noChangeShapeType="1"/>
            </p:cNvSpPr>
            <p:nvPr/>
          </p:nvSpPr>
          <p:spPr bwMode="auto">
            <a:xfrm flipV="1">
              <a:off x="1353" y="1968"/>
              <a:ext cx="528" cy="480"/>
            </a:xfrm>
            <a:prstGeom prst="line">
              <a:avLst/>
            </a:prstGeom>
            <a:noFill/>
            <a:ln w="9525">
              <a:solidFill>
                <a:schemeClr val="tx1"/>
              </a:solidFill>
              <a:round/>
              <a:headEnd/>
              <a:tailEnd/>
            </a:ln>
            <a:effectLst/>
          </p:spPr>
          <p:txBody>
            <a:bodyPr/>
            <a:lstStyle/>
            <a:p>
              <a:endParaRPr lang="zh-CN" altLang="en-US"/>
            </a:p>
          </p:txBody>
        </p:sp>
        <p:sp>
          <p:nvSpPr>
            <p:cNvPr id="18" name="Line 18"/>
            <p:cNvSpPr>
              <a:spLocks noChangeShapeType="1"/>
            </p:cNvSpPr>
            <p:nvPr/>
          </p:nvSpPr>
          <p:spPr bwMode="auto">
            <a:xfrm>
              <a:off x="720" y="1968"/>
              <a:ext cx="456" cy="462"/>
            </a:xfrm>
            <a:prstGeom prst="line">
              <a:avLst/>
            </a:prstGeom>
            <a:noFill/>
            <a:ln w="9525">
              <a:solidFill>
                <a:schemeClr val="tx1"/>
              </a:solidFill>
              <a:round/>
              <a:headEnd/>
              <a:tailEnd/>
            </a:ln>
            <a:effectLst/>
          </p:spPr>
          <p:txBody>
            <a:bodyPr/>
            <a:lstStyle/>
            <a:p>
              <a:endParaRPr lang="zh-CN" altLang="en-US"/>
            </a:p>
          </p:txBody>
        </p:sp>
        <p:sp>
          <p:nvSpPr>
            <p:cNvPr id="19" name="Line 19"/>
            <p:cNvSpPr>
              <a:spLocks noChangeShapeType="1"/>
            </p:cNvSpPr>
            <p:nvPr/>
          </p:nvSpPr>
          <p:spPr bwMode="auto">
            <a:xfrm flipV="1">
              <a:off x="576" y="2016"/>
              <a:ext cx="0" cy="960"/>
            </a:xfrm>
            <a:prstGeom prst="line">
              <a:avLst/>
            </a:prstGeom>
            <a:noFill/>
            <a:ln w="9525">
              <a:solidFill>
                <a:schemeClr val="tx1"/>
              </a:solidFill>
              <a:round/>
              <a:headEnd/>
              <a:tailEnd/>
            </a:ln>
            <a:effectLst/>
          </p:spPr>
          <p:txBody>
            <a:bodyPr/>
            <a:lstStyle/>
            <a:p>
              <a:endParaRPr lang="zh-CN" altLang="en-US"/>
            </a:p>
          </p:txBody>
        </p:sp>
        <p:sp>
          <p:nvSpPr>
            <p:cNvPr id="20" name="Line 20"/>
            <p:cNvSpPr>
              <a:spLocks noChangeShapeType="1"/>
            </p:cNvSpPr>
            <p:nvPr/>
          </p:nvSpPr>
          <p:spPr bwMode="auto">
            <a:xfrm>
              <a:off x="720" y="1872"/>
              <a:ext cx="1152" cy="0"/>
            </a:xfrm>
            <a:prstGeom prst="line">
              <a:avLst/>
            </a:prstGeom>
            <a:noFill/>
            <a:ln w="9525">
              <a:solidFill>
                <a:schemeClr val="tx1"/>
              </a:solidFill>
              <a:round/>
              <a:headEnd/>
              <a:tailEnd/>
            </a:ln>
            <a:effectLst/>
          </p:spPr>
          <p:txBody>
            <a:bodyPr/>
            <a:lstStyle/>
            <a:p>
              <a:endParaRPr lang="zh-CN" altLang="en-US"/>
            </a:p>
          </p:txBody>
        </p:sp>
        <p:sp>
          <p:nvSpPr>
            <p:cNvPr id="21" name="Line 21"/>
            <p:cNvSpPr>
              <a:spLocks noChangeShapeType="1"/>
            </p:cNvSpPr>
            <p:nvPr/>
          </p:nvSpPr>
          <p:spPr bwMode="auto">
            <a:xfrm>
              <a:off x="672" y="3120"/>
              <a:ext cx="1200" cy="0"/>
            </a:xfrm>
            <a:prstGeom prst="line">
              <a:avLst/>
            </a:prstGeom>
            <a:noFill/>
            <a:ln w="9525">
              <a:solidFill>
                <a:schemeClr val="tx1"/>
              </a:solidFill>
              <a:round/>
              <a:headEnd/>
              <a:tailEnd/>
            </a:ln>
            <a:effectLst/>
          </p:spPr>
          <p:txBody>
            <a:bodyPr/>
            <a:lstStyle/>
            <a:p>
              <a:endParaRPr lang="zh-CN" altLang="en-US"/>
            </a:p>
          </p:txBody>
        </p:sp>
        <p:sp>
          <p:nvSpPr>
            <p:cNvPr id="22" name="Line 22"/>
            <p:cNvSpPr>
              <a:spLocks noChangeShapeType="1"/>
            </p:cNvSpPr>
            <p:nvPr/>
          </p:nvSpPr>
          <p:spPr bwMode="auto">
            <a:xfrm flipV="1">
              <a:off x="2016" y="2016"/>
              <a:ext cx="0" cy="960"/>
            </a:xfrm>
            <a:prstGeom prst="line">
              <a:avLst/>
            </a:prstGeom>
            <a:noFill/>
            <a:ln w="9525">
              <a:solidFill>
                <a:schemeClr val="tx1"/>
              </a:solidFill>
              <a:round/>
              <a:headEnd/>
              <a:tailEnd/>
            </a:ln>
            <a:effectLst/>
          </p:spPr>
          <p:txBody>
            <a:bodyPr/>
            <a:lstStyle/>
            <a:p>
              <a:endParaRPr lang="zh-CN" altLang="en-US"/>
            </a:p>
          </p:txBody>
        </p:sp>
        <p:sp>
          <p:nvSpPr>
            <p:cNvPr id="23" name="Text Box 23"/>
            <p:cNvSpPr txBox="1">
              <a:spLocks noChangeArrowheads="1"/>
            </p:cNvSpPr>
            <p:nvPr/>
          </p:nvSpPr>
          <p:spPr bwMode="auto">
            <a:xfrm>
              <a:off x="1142" y="1562"/>
              <a:ext cx="308" cy="288"/>
            </a:xfrm>
            <a:prstGeom prst="rect">
              <a:avLst/>
            </a:prstGeom>
            <a:noFill/>
            <a:ln w="9525" algn="ctr">
              <a:noFill/>
              <a:miter lim="800000"/>
              <a:headEnd/>
              <a:tailEnd/>
            </a:ln>
            <a:effectLst/>
          </p:spPr>
          <p:txBody>
            <a:bodyPr wrap="none">
              <a:spAutoFit/>
            </a:bodyPr>
            <a:lstStyle/>
            <a:p>
              <a:r>
                <a:rPr lang="en-US" altLang="zh-CN" sz="2400" b="0"/>
                <a:t>18</a:t>
              </a:r>
            </a:p>
          </p:txBody>
        </p:sp>
        <p:sp>
          <p:nvSpPr>
            <p:cNvPr id="24" name="Text Box 24"/>
            <p:cNvSpPr txBox="1">
              <a:spLocks noChangeArrowheads="1"/>
            </p:cNvSpPr>
            <p:nvPr/>
          </p:nvSpPr>
          <p:spPr bwMode="auto">
            <a:xfrm>
              <a:off x="940" y="1994"/>
              <a:ext cx="308" cy="288"/>
            </a:xfrm>
            <a:prstGeom prst="rect">
              <a:avLst/>
            </a:prstGeom>
            <a:noFill/>
            <a:ln w="9525" algn="ctr">
              <a:noFill/>
              <a:miter lim="800000"/>
              <a:headEnd/>
              <a:tailEnd/>
            </a:ln>
            <a:effectLst/>
          </p:spPr>
          <p:txBody>
            <a:bodyPr wrap="none">
              <a:spAutoFit/>
            </a:bodyPr>
            <a:lstStyle/>
            <a:p>
              <a:r>
                <a:rPr lang="en-US" altLang="zh-CN" sz="2400" b="0"/>
                <a:t>23</a:t>
              </a:r>
            </a:p>
          </p:txBody>
        </p:sp>
        <p:sp>
          <p:nvSpPr>
            <p:cNvPr id="25" name="Text Box 25"/>
            <p:cNvSpPr txBox="1">
              <a:spLocks noChangeArrowheads="1"/>
            </p:cNvSpPr>
            <p:nvPr/>
          </p:nvSpPr>
          <p:spPr bwMode="auto">
            <a:xfrm>
              <a:off x="336" y="2378"/>
              <a:ext cx="212" cy="288"/>
            </a:xfrm>
            <a:prstGeom prst="rect">
              <a:avLst/>
            </a:prstGeom>
            <a:noFill/>
            <a:ln w="9525" algn="ctr">
              <a:noFill/>
              <a:miter lim="800000"/>
              <a:headEnd/>
              <a:tailEnd/>
            </a:ln>
            <a:effectLst/>
          </p:spPr>
          <p:txBody>
            <a:bodyPr wrap="none">
              <a:spAutoFit/>
            </a:bodyPr>
            <a:lstStyle/>
            <a:p>
              <a:r>
                <a:rPr lang="en-US" altLang="zh-CN" sz="2400" b="0"/>
                <a:t>4</a:t>
              </a:r>
            </a:p>
          </p:txBody>
        </p:sp>
        <p:sp>
          <p:nvSpPr>
            <p:cNvPr id="26" name="Text Box 26"/>
            <p:cNvSpPr txBox="1">
              <a:spLocks noChangeArrowheads="1"/>
            </p:cNvSpPr>
            <p:nvPr/>
          </p:nvSpPr>
          <p:spPr bwMode="auto">
            <a:xfrm>
              <a:off x="768" y="2544"/>
              <a:ext cx="308" cy="288"/>
            </a:xfrm>
            <a:prstGeom prst="rect">
              <a:avLst/>
            </a:prstGeom>
            <a:noFill/>
            <a:ln w="9525" algn="ctr">
              <a:noFill/>
              <a:miter lim="800000"/>
              <a:headEnd/>
              <a:tailEnd/>
            </a:ln>
            <a:effectLst/>
          </p:spPr>
          <p:txBody>
            <a:bodyPr wrap="none">
              <a:spAutoFit/>
            </a:bodyPr>
            <a:lstStyle/>
            <a:p>
              <a:r>
                <a:rPr lang="en-US" altLang="zh-CN" sz="2400" b="0"/>
                <a:t>25</a:t>
              </a:r>
            </a:p>
          </p:txBody>
        </p:sp>
        <p:sp>
          <p:nvSpPr>
            <p:cNvPr id="27" name="Text Box 27"/>
            <p:cNvSpPr txBox="1">
              <a:spLocks noChangeArrowheads="1"/>
            </p:cNvSpPr>
            <p:nvPr/>
          </p:nvSpPr>
          <p:spPr bwMode="auto">
            <a:xfrm>
              <a:off x="1190" y="3072"/>
              <a:ext cx="308" cy="288"/>
            </a:xfrm>
            <a:prstGeom prst="rect">
              <a:avLst/>
            </a:prstGeom>
            <a:noFill/>
            <a:ln w="9525" algn="ctr">
              <a:noFill/>
              <a:miter lim="800000"/>
              <a:headEnd/>
              <a:tailEnd/>
            </a:ln>
            <a:effectLst/>
          </p:spPr>
          <p:txBody>
            <a:bodyPr wrap="none">
              <a:spAutoFit/>
            </a:bodyPr>
            <a:lstStyle/>
            <a:p>
              <a:r>
                <a:rPr lang="en-US" altLang="zh-CN" sz="2400" b="0"/>
                <a:t>20</a:t>
              </a:r>
            </a:p>
          </p:txBody>
        </p:sp>
        <p:sp>
          <p:nvSpPr>
            <p:cNvPr id="28" name="Text Box 28"/>
            <p:cNvSpPr txBox="1">
              <a:spLocks noChangeArrowheads="1"/>
            </p:cNvSpPr>
            <p:nvPr/>
          </p:nvSpPr>
          <p:spPr bwMode="auto">
            <a:xfrm>
              <a:off x="1324" y="2736"/>
              <a:ext cx="308" cy="288"/>
            </a:xfrm>
            <a:prstGeom prst="rect">
              <a:avLst/>
            </a:prstGeom>
            <a:noFill/>
            <a:ln w="9525" algn="ctr">
              <a:noFill/>
              <a:miter lim="800000"/>
              <a:headEnd/>
              <a:tailEnd/>
            </a:ln>
            <a:effectLst/>
          </p:spPr>
          <p:txBody>
            <a:bodyPr wrap="none">
              <a:spAutoFit/>
            </a:bodyPr>
            <a:lstStyle/>
            <a:p>
              <a:r>
                <a:rPr lang="en-US" altLang="zh-CN" sz="2400" b="0"/>
                <a:t>15</a:t>
              </a:r>
            </a:p>
          </p:txBody>
        </p:sp>
        <p:sp>
          <p:nvSpPr>
            <p:cNvPr id="29" name="Text Box 29"/>
            <p:cNvSpPr txBox="1">
              <a:spLocks noChangeArrowheads="1"/>
            </p:cNvSpPr>
            <p:nvPr/>
          </p:nvSpPr>
          <p:spPr bwMode="auto">
            <a:xfrm>
              <a:off x="1564" y="2112"/>
              <a:ext cx="308" cy="288"/>
            </a:xfrm>
            <a:prstGeom prst="rect">
              <a:avLst/>
            </a:prstGeom>
            <a:noFill/>
            <a:ln w="9525" algn="ctr">
              <a:noFill/>
              <a:miter lim="800000"/>
              <a:headEnd/>
              <a:tailEnd/>
            </a:ln>
            <a:effectLst/>
          </p:spPr>
          <p:txBody>
            <a:bodyPr wrap="none">
              <a:spAutoFit/>
            </a:bodyPr>
            <a:lstStyle/>
            <a:p>
              <a:r>
                <a:rPr lang="en-US" altLang="zh-CN" sz="2400" b="0"/>
                <a:t>12</a:t>
              </a:r>
            </a:p>
          </p:txBody>
        </p:sp>
        <p:sp>
          <p:nvSpPr>
            <p:cNvPr id="30" name="Text Box 30"/>
            <p:cNvSpPr txBox="1">
              <a:spLocks noChangeArrowheads="1"/>
            </p:cNvSpPr>
            <p:nvPr/>
          </p:nvSpPr>
          <p:spPr bwMode="auto">
            <a:xfrm>
              <a:off x="2236" y="1946"/>
              <a:ext cx="212" cy="288"/>
            </a:xfrm>
            <a:prstGeom prst="rect">
              <a:avLst/>
            </a:prstGeom>
            <a:noFill/>
            <a:ln w="9525" algn="ctr">
              <a:noFill/>
              <a:miter lim="800000"/>
              <a:headEnd/>
              <a:tailEnd/>
            </a:ln>
            <a:effectLst/>
          </p:spPr>
          <p:txBody>
            <a:bodyPr wrap="none">
              <a:spAutoFit/>
            </a:bodyPr>
            <a:lstStyle/>
            <a:p>
              <a:r>
                <a:rPr lang="en-US" altLang="zh-CN" sz="2400" b="0"/>
                <a:t>5</a:t>
              </a:r>
            </a:p>
          </p:txBody>
        </p:sp>
        <p:sp>
          <p:nvSpPr>
            <p:cNvPr id="31" name="Text Box 31"/>
            <p:cNvSpPr txBox="1">
              <a:spLocks noChangeArrowheads="1"/>
            </p:cNvSpPr>
            <p:nvPr/>
          </p:nvSpPr>
          <p:spPr bwMode="auto">
            <a:xfrm>
              <a:off x="1996" y="2352"/>
              <a:ext cx="212" cy="288"/>
            </a:xfrm>
            <a:prstGeom prst="rect">
              <a:avLst/>
            </a:prstGeom>
            <a:noFill/>
            <a:ln w="9525" algn="ctr">
              <a:noFill/>
              <a:miter lim="800000"/>
              <a:headEnd/>
              <a:tailEnd/>
            </a:ln>
            <a:effectLst/>
          </p:spPr>
          <p:txBody>
            <a:bodyPr wrap="none">
              <a:spAutoFit/>
            </a:bodyPr>
            <a:lstStyle/>
            <a:p>
              <a:r>
                <a:rPr lang="en-US" altLang="zh-CN" sz="2400" b="0"/>
                <a:t>8</a:t>
              </a:r>
            </a:p>
          </p:txBody>
        </p:sp>
        <p:sp>
          <p:nvSpPr>
            <p:cNvPr id="32" name="Text Box 32"/>
            <p:cNvSpPr txBox="1">
              <a:spLocks noChangeArrowheads="1"/>
            </p:cNvSpPr>
            <p:nvPr/>
          </p:nvSpPr>
          <p:spPr bwMode="auto">
            <a:xfrm>
              <a:off x="2332" y="2784"/>
              <a:ext cx="308" cy="288"/>
            </a:xfrm>
            <a:prstGeom prst="rect">
              <a:avLst/>
            </a:prstGeom>
            <a:noFill/>
            <a:ln w="9525" algn="ctr">
              <a:noFill/>
              <a:miter lim="800000"/>
              <a:headEnd/>
              <a:tailEnd/>
            </a:ln>
            <a:effectLst/>
          </p:spPr>
          <p:txBody>
            <a:bodyPr wrap="none">
              <a:spAutoFit/>
            </a:bodyPr>
            <a:lstStyle/>
            <a:p>
              <a:r>
                <a:rPr lang="en-US" altLang="zh-CN" sz="2400" b="0"/>
                <a:t>10</a:t>
              </a:r>
            </a:p>
          </p:txBody>
        </p:sp>
      </p:grpSp>
      <p:sp>
        <p:nvSpPr>
          <p:cNvPr id="33" name="Text Box 33"/>
          <p:cNvSpPr txBox="1">
            <a:spLocks noChangeArrowheads="1"/>
          </p:cNvSpPr>
          <p:nvPr/>
        </p:nvSpPr>
        <p:spPr bwMode="auto">
          <a:xfrm>
            <a:off x="1660525" y="764704"/>
            <a:ext cx="488950" cy="457200"/>
          </a:xfrm>
          <a:prstGeom prst="rect">
            <a:avLst/>
          </a:prstGeom>
          <a:noFill/>
          <a:ln w="9525" algn="ctr">
            <a:noFill/>
            <a:miter lim="800000"/>
            <a:headEnd/>
            <a:tailEnd/>
          </a:ln>
          <a:effectLst/>
        </p:spPr>
        <p:txBody>
          <a:bodyPr wrap="none">
            <a:spAutoFit/>
          </a:bodyPr>
          <a:lstStyle/>
          <a:p>
            <a:r>
              <a:rPr lang="en-US" altLang="zh-CN" sz="2400" b="0"/>
              <a:t>18</a:t>
            </a:r>
          </a:p>
        </p:txBody>
      </p:sp>
      <p:sp>
        <p:nvSpPr>
          <p:cNvPr id="34" name="Text Box 34"/>
          <p:cNvSpPr txBox="1">
            <a:spLocks noChangeArrowheads="1"/>
          </p:cNvSpPr>
          <p:nvPr/>
        </p:nvSpPr>
        <p:spPr bwMode="auto">
          <a:xfrm>
            <a:off x="381000" y="2060104"/>
            <a:ext cx="336550" cy="457200"/>
          </a:xfrm>
          <a:prstGeom prst="rect">
            <a:avLst/>
          </a:prstGeom>
          <a:noFill/>
          <a:ln w="9525" algn="ctr">
            <a:noFill/>
            <a:miter lim="800000"/>
            <a:headEnd/>
            <a:tailEnd/>
          </a:ln>
          <a:effectLst/>
        </p:spPr>
        <p:txBody>
          <a:bodyPr wrap="none">
            <a:spAutoFit/>
          </a:bodyPr>
          <a:lstStyle/>
          <a:p>
            <a:r>
              <a:rPr lang="en-US" altLang="zh-CN" sz="2400" b="0"/>
              <a:t>4</a:t>
            </a:r>
          </a:p>
        </p:txBody>
      </p:sp>
      <p:sp>
        <p:nvSpPr>
          <p:cNvPr id="35" name="Text Box 35"/>
          <p:cNvSpPr txBox="1">
            <a:spLocks noChangeArrowheads="1"/>
          </p:cNvSpPr>
          <p:nvPr/>
        </p:nvSpPr>
        <p:spPr bwMode="auto">
          <a:xfrm>
            <a:off x="2330450" y="1637829"/>
            <a:ext cx="488950" cy="457200"/>
          </a:xfrm>
          <a:prstGeom prst="rect">
            <a:avLst/>
          </a:prstGeom>
          <a:noFill/>
          <a:ln w="9525" algn="ctr">
            <a:noFill/>
            <a:miter lim="800000"/>
            <a:headEnd/>
            <a:tailEnd/>
          </a:ln>
          <a:effectLst/>
        </p:spPr>
        <p:txBody>
          <a:bodyPr wrap="none">
            <a:spAutoFit/>
          </a:bodyPr>
          <a:lstStyle/>
          <a:p>
            <a:r>
              <a:rPr lang="en-US" altLang="zh-CN" sz="2400" b="0"/>
              <a:t>12</a:t>
            </a:r>
          </a:p>
        </p:txBody>
      </p:sp>
      <p:sp>
        <p:nvSpPr>
          <p:cNvPr id="36" name="Text Box 36"/>
          <p:cNvSpPr txBox="1">
            <a:spLocks noChangeArrowheads="1"/>
          </p:cNvSpPr>
          <p:nvPr/>
        </p:nvSpPr>
        <p:spPr bwMode="auto">
          <a:xfrm>
            <a:off x="3397250" y="1374304"/>
            <a:ext cx="336550" cy="457200"/>
          </a:xfrm>
          <a:prstGeom prst="rect">
            <a:avLst/>
          </a:prstGeom>
          <a:noFill/>
          <a:ln w="9525" algn="ctr">
            <a:noFill/>
            <a:miter lim="800000"/>
            <a:headEnd/>
            <a:tailEnd/>
          </a:ln>
          <a:effectLst/>
        </p:spPr>
        <p:txBody>
          <a:bodyPr wrap="none">
            <a:spAutoFit/>
          </a:bodyPr>
          <a:lstStyle/>
          <a:p>
            <a:r>
              <a:rPr lang="en-US" altLang="zh-CN" sz="2400" b="0"/>
              <a:t>5</a:t>
            </a:r>
          </a:p>
        </p:txBody>
      </p:sp>
      <p:sp>
        <p:nvSpPr>
          <p:cNvPr id="37" name="Text Box 37"/>
          <p:cNvSpPr txBox="1">
            <a:spLocks noChangeArrowheads="1"/>
          </p:cNvSpPr>
          <p:nvPr/>
        </p:nvSpPr>
        <p:spPr bwMode="auto">
          <a:xfrm>
            <a:off x="3016250" y="2018829"/>
            <a:ext cx="336550" cy="457200"/>
          </a:xfrm>
          <a:prstGeom prst="rect">
            <a:avLst/>
          </a:prstGeom>
          <a:noFill/>
          <a:ln w="9525" algn="ctr">
            <a:noFill/>
            <a:miter lim="800000"/>
            <a:headEnd/>
            <a:tailEnd/>
          </a:ln>
          <a:effectLst/>
        </p:spPr>
        <p:txBody>
          <a:bodyPr wrap="none">
            <a:spAutoFit/>
          </a:bodyPr>
          <a:lstStyle/>
          <a:p>
            <a:r>
              <a:rPr lang="en-US" altLang="zh-CN" sz="2400" b="0"/>
              <a:t>8</a:t>
            </a:r>
          </a:p>
        </p:txBody>
      </p:sp>
      <p:graphicFrame>
        <p:nvGraphicFramePr>
          <p:cNvPr id="38" name="Group 38"/>
          <p:cNvGraphicFramePr>
            <a:graphicFrameLocks noGrp="1"/>
          </p:cNvGraphicFramePr>
          <p:nvPr>
            <p:extLst>
              <p:ext uri="{D42A27DB-BD31-4B8C-83A1-F6EECF244321}">
                <p14:modId xmlns:p14="http://schemas.microsoft.com/office/powerpoint/2010/main" val="382542345"/>
              </p:ext>
            </p:extLst>
          </p:nvPr>
        </p:nvGraphicFramePr>
        <p:xfrm>
          <a:off x="457200" y="4727104"/>
          <a:ext cx="7086600" cy="1828800"/>
        </p:xfrm>
        <a:graphic>
          <a:graphicData uri="http://schemas.openxmlformats.org/drawingml/2006/table">
            <a:tbl>
              <a:tblPr/>
              <a:tblGrid>
                <a:gridCol w="1376363"/>
                <a:gridCol w="519112"/>
                <a:gridCol w="576263"/>
                <a:gridCol w="576262"/>
                <a:gridCol w="576263"/>
                <a:gridCol w="566737"/>
                <a:gridCol w="588963"/>
                <a:gridCol w="577850"/>
                <a:gridCol w="574675"/>
                <a:gridCol w="577850"/>
                <a:gridCol w="576262"/>
              </a:tblGrid>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400" b="1" i="0" u="none" strike="noStrike" cap="none" normalizeH="0" baseline="0" smtClean="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6</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7</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8</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9</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fromvex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endvex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weight</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9" name="Group 115"/>
          <p:cNvGraphicFramePr>
            <a:graphicFrameLocks noGrp="1"/>
          </p:cNvGraphicFramePr>
          <p:nvPr>
            <p:extLst>
              <p:ext uri="{D42A27DB-BD31-4B8C-83A1-F6EECF244321}">
                <p14:modId xmlns:p14="http://schemas.microsoft.com/office/powerpoint/2010/main" val="1970636944"/>
              </p:ext>
            </p:extLst>
          </p:nvPr>
        </p:nvGraphicFramePr>
        <p:xfrm>
          <a:off x="4876800" y="917104"/>
          <a:ext cx="3505200" cy="3560765"/>
        </p:xfrm>
        <a:graphic>
          <a:graphicData uri="http://schemas.openxmlformats.org/drawingml/2006/table">
            <a:tbl>
              <a:tblPr/>
              <a:tblGrid>
                <a:gridCol w="501650"/>
                <a:gridCol w="498475"/>
                <a:gridCol w="523875"/>
                <a:gridCol w="479425"/>
                <a:gridCol w="501650"/>
                <a:gridCol w="498475"/>
                <a:gridCol w="501650"/>
              </a:tblGrid>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600" b="0" i="0" u="none" strike="noStrike" cap="none" normalizeH="0" baseline="0" smtClean="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5</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0</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641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1</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2</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3</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4</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5</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0" name="Line 195"/>
          <p:cNvSpPr>
            <a:spLocks noChangeShapeType="1"/>
          </p:cNvSpPr>
          <p:nvPr/>
        </p:nvSpPr>
        <p:spPr bwMode="auto">
          <a:xfrm flipV="1">
            <a:off x="4953000" y="6555904"/>
            <a:ext cx="0" cy="381000"/>
          </a:xfrm>
          <a:prstGeom prst="line">
            <a:avLst/>
          </a:prstGeom>
          <a:noFill/>
          <a:ln w="38100">
            <a:solidFill>
              <a:srgbClr val="CC0000"/>
            </a:solidFill>
            <a:round/>
            <a:headEnd/>
            <a:tailEnd type="stealth" w="lg" len="lg"/>
          </a:ln>
          <a:effectLst/>
        </p:spPr>
        <p:txBody>
          <a:bodyPr wrap="none" anchor="ctr"/>
          <a:lstStyle/>
          <a:p>
            <a:endParaRPr lang="zh-CN" altLang="en-US"/>
          </a:p>
        </p:txBody>
      </p:sp>
      <p:grpSp>
        <p:nvGrpSpPr>
          <p:cNvPr id="41" name="Group 196"/>
          <p:cNvGrpSpPr>
            <a:grpSpLocks/>
          </p:cNvGrpSpPr>
          <p:nvPr/>
        </p:nvGrpSpPr>
        <p:grpSpPr bwMode="auto">
          <a:xfrm>
            <a:off x="4286250" y="1755304"/>
            <a:ext cx="666750" cy="457200"/>
            <a:chOff x="2652" y="480"/>
            <a:chExt cx="420" cy="288"/>
          </a:xfrm>
        </p:grpSpPr>
        <p:sp>
          <p:nvSpPr>
            <p:cNvPr id="42" name="Line 197"/>
            <p:cNvSpPr>
              <a:spLocks noChangeShapeType="1"/>
            </p:cNvSpPr>
            <p:nvPr/>
          </p:nvSpPr>
          <p:spPr bwMode="auto">
            <a:xfrm flipV="1">
              <a:off x="2652" y="720"/>
              <a:ext cx="420" cy="0"/>
            </a:xfrm>
            <a:prstGeom prst="line">
              <a:avLst/>
            </a:prstGeom>
            <a:noFill/>
            <a:ln w="38100">
              <a:solidFill>
                <a:srgbClr val="CC0000"/>
              </a:solidFill>
              <a:round/>
              <a:headEnd/>
              <a:tailEnd type="stealth" w="lg" len="lg"/>
            </a:ln>
            <a:effectLst/>
          </p:spPr>
          <p:txBody>
            <a:bodyPr wrap="none" anchor="ctr"/>
            <a:lstStyle/>
            <a:p>
              <a:endParaRPr lang="zh-CN" altLang="en-US"/>
            </a:p>
          </p:txBody>
        </p:sp>
        <p:sp>
          <p:nvSpPr>
            <p:cNvPr id="43" name="Text Box 198"/>
            <p:cNvSpPr txBox="1">
              <a:spLocks noChangeArrowheads="1"/>
            </p:cNvSpPr>
            <p:nvPr/>
          </p:nvSpPr>
          <p:spPr bwMode="auto">
            <a:xfrm>
              <a:off x="2652" y="480"/>
              <a:ext cx="372" cy="288"/>
            </a:xfrm>
            <a:prstGeom prst="rect">
              <a:avLst/>
            </a:prstGeom>
            <a:noFill/>
            <a:ln w="19050" algn="ctr">
              <a:noFill/>
              <a:miter lim="800000"/>
              <a:headEnd/>
              <a:tailEnd/>
            </a:ln>
            <a:effectLst/>
          </p:spPr>
          <p:txBody>
            <a:bodyPr wrap="none">
              <a:spAutoFit/>
            </a:bodyPr>
            <a:lstStyle/>
            <a:p>
              <a:r>
                <a:rPr lang="en-US" altLang="zh-CN" sz="2400"/>
                <a:t>m1</a:t>
              </a:r>
            </a:p>
          </p:txBody>
        </p:sp>
      </p:grpSp>
      <p:grpSp>
        <p:nvGrpSpPr>
          <p:cNvPr id="44" name="Group 199"/>
          <p:cNvGrpSpPr>
            <a:grpSpLocks/>
          </p:cNvGrpSpPr>
          <p:nvPr/>
        </p:nvGrpSpPr>
        <p:grpSpPr bwMode="auto">
          <a:xfrm>
            <a:off x="8382000" y="1755304"/>
            <a:ext cx="685800" cy="457200"/>
            <a:chOff x="2688" y="1344"/>
            <a:chExt cx="432" cy="288"/>
          </a:xfrm>
        </p:grpSpPr>
        <p:sp>
          <p:nvSpPr>
            <p:cNvPr id="45" name="Line 200"/>
            <p:cNvSpPr>
              <a:spLocks noChangeShapeType="1"/>
            </p:cNvSpPr>
            <p:nvPr/>
          </p:nvSpPr>
          <p:spPr bwMode="auto">
            <a:xfrm flipV="1">
              <a:off x="2688" y="1584"/>
              <a:ext cx="432" cy="0"/>
            </a:xfrm>
            <a:prstGeom prst="line">
              <a:avLst/>
            </a:prstGeom>
            <a:noFill/>
            <a:ln w="38100">
              <a:solidFill>
                <a:srgbClr val="CC0000"/>
              </a:solidFill>
              <a:round/>
              <a:headEnd type="stealth" w="lg" len="lg"/>
              <a:tailEnd type="none" w="lg" len="lg"/>
            </a:ln>
            <a:effectLst/>
          </p:spPr>
          <p:txBody>
            <a:bodyPr wrap="none" anchor="ctr"/>
            <a:lstStyle/>
            <a:p>
              <a:endParaRPr lang="zh-CN" altLang="en-US"/>
            </a:p>
          </p:txBody>
        </p:sp>
        <p:sp>
          <p:nvSpPr>
            <p:cNvPr id="46" name="Text Box 201"/>
            <p:cNvSpPr txBox="1">
              <a:spLocks noChangeArrowheads="1"/>
            </p:cNvSpPr>
            <p:nvPr/>
          </p:nvSpPr>
          <p:spPr bwMode="auto">
            <a:xfrm>
              <a:off x="2748" y="1344"/>
              <a:ext cx="372" cy="288"/>
            </a:xfrm>
            <a:prstGeom prst="rect">
              <a:avLst/>
            </a:prstGeom>
            <a:noFill/>
            <a:ln w="19050" algn="ctr">
              <a:noFill/>
              <a:miter lim="800000"/>
              <a:headEnd/>
              <a:tailEnd/>
            </a:ln>
            <a:effectLst/>
          </p:spPr>
          <p:txBody>
            <a:bodyPr wrap="none">
              <a:spAutoFit/>
            </a:bodyPr>
            <a:lstStyle/>
            <a:p>
              <a:r>
                <a:rPr lang="en-US" altLang="zh-CN" sz="2400"/>
                <a:t>m2</a:t>
              </a:r>
            </a:p>
          </p:txBody>
        </p:sp>
      </p:grpSp>
      <p:sp>
        <p:nvSpPr>
          <p:cNvPr id="47" name="Oval 202"/>
          <p:cNvSpPr>
            <a:spLocks noChangeArrowheads="1"/>
          </p:cNvSpPr>
          <p:nvPr/>
        </p:nvSpPr>
        <p:spPr bwMode="auto">
          <a:xfrm>
            <a:off x="609600" y="1145704"/>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0</a:t>
            </a:r>
          </a:p>
        </p:txBody>
      </p:sp>
      <p:sp>
        <p:nvSpPr>
          <p:cNvPr id="48" name="Line 203"/>
          <p:cNvSpPr>
            <a:spLocks noChangeShapeType="1"/>
          </p:cNvSpPr>
          <p:nvPr/>
        </p:nvSpPr>
        <p:spPr bwMode="auto">
          <a:xfrm>
            <a:off x="762000" y="1526704"/>
            <a:ext cx="0" cy="1447800"/>
          </a:xfrm>
          <a:prstGeom prst="line">
            <a:avLst/>
          </a:prstGeom>
          <a:noFill/>
          <a:ln w="38100">
            <a:solidFill>
              <a:srgbClr val="CC0000"/>
            </a:solidFill>
            <a:round/>
            <a:headEnd/>
            <a:tailEnd/>
          </a:ln>
          <a:effectLst/>
        </p:spPr>
        <p:txBody>
          <a:bodyPr/>
          <a:lstStyle/>
          <a:p>
            <a:endParaRPr lang="zh-CN" altLang="en-US"/>
          </a:p>
        </p:txBody>
      </p:sp>
      <p:sp>
        <p:nvSpPr>
          <p:cNvPr id="49" name="Oval 204"/>
          <p:cNvSpPr>
            <a:spLocks noChangeArrowheads="1"/>
          </p:cNvSpPr>
          <p:nvPr/>
        </p:nvSpPr>
        <p:spPr bwMode="auto">
          <a:xfrm>
            <a:off x="533400" y="300784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4</a:t>
            </a:r>
          </a:p>
        </p:txBody>
      </p:sp>
      <p:sp>
        <p:nvSpPr>
          <p:cNvPr id="50" name="Oval 205"/>
          <p:cNvSpPr>
            <a:spLocks noChangeArrowheads="1"/>
          </p:cNvSpPr>
          <p:nvPr/>
        </p:nvSpPr>
        <p:spPr bwMode="auto">
          <a:xfrm>
            <a:off x="3733800" y="209344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2</a:t>
            </a:r>
          </a:p>
        </p:txBody>
      </p:sp>
      <p:sp>
        <p:nvSpPr>
          <p:cNvPr id="51" name="Oval 206"/>
          <p:cNvSpPr>
            <a:spLocks noChangeArrowheads="1"/>
          </p:cNvSpPr>
          <p:nvPr/>
        </p:nvSpPr>
        <p:spPr bwMode="auto">
          <a:xfrm>
            <a:off x="2819400" y="1145704"/>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1</a:t>
            </a:r>
          </a:p>
        </p:txBody>
      </p:sp>
      <p:sp>
        <p:nvSpPr>
          <p:cNvPr id="52" name="Line 207"/>
          <p:cNvSpPr>
            <a:spLocks noChangeShapeType="1"/>
          </p:cNvSpPr>
          <p:nvPr/>
        </p:nvSpPr>
        <p:spPr bwMode="auto">
          <a:xfrm>
            <a:off x="3186113" y="1388592"/>
            <a:ext cx="685800" cy="685800"/>
          </a:xfrm>
          <a:prstGeom prst="line">
            <a:avLst/>
          </a:prstGeom>
          <a:noFill/>
          <a:ln w="38100">
            <a:solidFill>
              <a:srgbClr val="CC0000"/>
            </a:solidFill>
            <a:round/>
            <a:headEnd/>
            <a:tailEnd/>
          </a:ln>
          <a:effectLst/>
        </p:spPr>
        <p:txBody>
          <a:bodyPr wrap="none" anchor="ctr"/>
          <a:lstStyle/>
          <a:p>
            <a:endParaRPr lang="zh-CN" altLang="en-US"/>
          </a:p>
        </p:txBody>
      </p:sp>
      <p:sp>
        <p:nvSpPr>
          <p:cNvPr id="53" name="Oval 208"/>
          <p:cNvSpPr>
            <a:spLocks noChangeArrowheads="1"/>
          </p:cNvSpPr>
          <p:nvPr/>
        </p:nvSpPr>
        <p:spPr bwMode="auto">
          <a:xfrm>
            <a:off x="2819400" y="3017367"/>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3</a:t>
            </a:r>
          </a:p>
        </p:txBody>
      </p:sp>
      <p:sp>
        <p:nvSpPr>
          <p:cNvPr id="54" name="Line 209"/>
          <p:cNvSpPr>
            <a:spLocks noChangeShapeType="1"/>
          </p:cNvSpPr>
          <p:nvPr/>
        </p:nvSpPr>
        <p:spPr bwMode="auto">
          <a:xfrm>
            <a:off x="3048000" y="1526704"/>
            <a:ext cx="0" cy="1447800"/>
          </a:xfrm>
          <a:prstGeom prst="line">
            <a:avLst/>
          </a:prstGeom>
          <a:noFill/>
          <a:ln w="38100">
            <a:solidFill>
              <a:srgbClr val="CC0000"/>
            </a:solidFill>
            <a:round/>
            <a:headEnd/>
            <a:tailEnd/>
          </a:ln>
          <a:effectLst/>
        </p:spPr>
        <p:txBody>
          <a:bodyPr wrap="none" anchor="ctr"/>
          <a:lstStyle/>
          <a:p>
            <a:endParaRPr lang="zh-CN" altLang="en-US"/>
          </a:p>
        </p:txBody>
      </p:sp>
      <p:sp>
        <p:nvSpPr>
          <p:cNvPr id="55" name="Oval 4"/>
          <p:cNvSpPr>
            <a:spLocks noChangeArrowheads="1"/>
          </p:cNvSpPr>
          <p:nvPr/>
        </p:nvSpPr>
        <p:spPr bwMode="auto">
          <a:xfrm>
            <a:off x="1677988" y="2095029"/>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5</a:t>
            </a:r>
          </a:p>
        </p:txBody>
      </p:sp>
      <p:sp>
        <p:nvSpPr>
          <p:cNvPr id="56" name="Line 5"/>
          <p:cNvSpPr>
            <a:spLocks noChangeShapeType="1"/>
          </p:cNvSpPr>
          <p:nvPr/>
        </p:nvSpPr>
        <p:spPr bwMode="auto">
          <a:xfrm flipH="1">
            <a:off x="2044700" y="1437804"/>
            <a:ext cx="762000" cy="685800"/>
          </a:xfrm>
          <a:prstGeom prst="line">
            <a:avLst/>
          </a:prstGeom>
          <a:noFill/>
          <a:ln w="38100">
            <a:solidFill>
              <a:srgbClr val="CC0000"/>
            </a:solidFill>
            <a:round/>
            <a:headEnd/>
            <a:tailEnd/>
          </a:ln>
          <a:effectLst/>
        </p:spPr>
        <p:txBody>
          <a:bodyPr wrap="none" anchor="ctr"/>
          <a:lstStyle/>
          <a:p>
            <a:endParaRPr lang="zh-CN" altLang="en-US"/>
          </a:p>
        </p:txBody>
      </p:sp>
      <p:sp>
        <p:nvSpPr>
          <p:cNvPr id="57" name="文本框 56"/>
          <p:cNvSpPr txBox="1"/>
          <p:nvPr/>
        </p:nvSpPr>
        <p:spPr>
          <a:xfrm>
            <a:off x="1091101" y="3645024"/>
            <a:ext cx="2050561" cy="461665"/>
          </a:xfrm>
          <a:prstGeom prst="rect">
            <a:avLst/>
          </a:prstGeom>
          <a:noFill/>
        </p:spPr>
        <p:txBody>
          <a:bodyPr wrap="none" rtlCol="0">
            <a:spAutoFit/>
          </a:bodyPr>
          <a:lstStyle/>
          <a:p>
            <a:r>
              <a:rPr kumimoji="1" lang="en-US" altLang="zh-CN" sz="2400" dirty="0" smtClean="0">
                <a:latin typeface="Microsoft YaHei" charset="-122"/>
                <a:ea typeface="Microsoft YaHei" charset="-122"/>
                <a:cs typeface="Microsoft YaHei" charset="-122"/>
              </a:rPr>
              <a:t>{0,4</a:t>
            </a:r>
            <a:r>
              <a:rPr kumimoji="1" lang="en-US" altLang="zh-CN" sz="2400" smtClean="0">
                <a:latin typeface="Microsoft YaHei" charset="-122"/>
                <a:ea typeface="Microsoft YaHei" charset="-122"/>
                <a:cs typeface="Microsoft YaHei" charset="-122"/>
              </a:rPr>
              <a:t>},{1,2,3,5</a:t>
            </a:r>
            <a:r>
              <a:rPr kumimoji="1" lang="en-US" altLang="zh-CN" sz="2400" dirty="0" smtClean="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p:txBody>
      </p:sp>
      <p:sp>
        <p:nvSpPr>
          <p:cNvPr id="58" name="文本框 57"/>
          <p:cNvSpPr txBox="1"/>
          <p:nvPr/>
        </p:nvSpPr>
        <p:spPr>
          <a:xfrm>
            <a:off x="1076614" y="4185079"/>
            <a:ext cx="2326278" cy="461665"/>
          </a:xfrm>
          <a:prstGeom prst="rect">
            <a:avLst/>
          </a:prstGeom>
          <a:noFill/>
        </p:spPr>
        <p:txBody>
          <a:bodyPr wrap="none" rtlCol="0">
            <a:spAutoFit/>
          </a:bodyPr>
          <a:lstStyle/>
          <a:p>
            <a:r>
              <a:rPr kumimoji="1" lang="en-US" altLang="zh-CN" sz="2400" b="1" dirty="0" smtClean="0">
                <a:solidFill>
                  <a:srgbClr val="4F81BD"/>
                </a:solidFill>
                <a:latin typeface="Microsoft YaHei" charset="-122"/>
                <a:ea typeface="Microsoft YaHei" charset="-122"/>
                <a:cs typeface="Microsoft YaHei" charset="-122"/>
              </a:rPr>
              <a:t>m1=m2</a:t>
            </a:r>
            <a:r>
              <a:rPr kumimoji="1" lang="zh-CN" altLang="en-US" sz="2400" b="1" dirty="0" smtClean="0">
                <a:solidFill>
                  <a:srgbClr val="4F81BD"/>
                </a:solidFill>
                <a:latin typeface="Microsoft YaHei" charset="-122"/>
                <a:ea typeface="Microsoft YaHei" charset="-122"/>
                <a:cs typeface="Microsoft YaHei" charset="-122"/>
              </a:rPr>
              <a:t>，跳过</a:t>
            </a:r>
            <a:endParaRPr kumimoji="1" lang="zh-CN" altLang="en-US" sz="2400" b="1" dirty="0">
              <a:solidFill>
                <a:srgbClr val="4F81BD"/>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211763132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克鲁斯卡尔</a:t>
            </a:r>
            <a:r>
              <a:rPr kumimoji="1" lang="en-US" altLang="zh-CN" dirty="0"/>
              <a:t>(</a:t>
            </a:r>
            <a:r>
              <a:rPr kumimoji="1" lang="en-US" altLang="zh-CN" dirty="0" err="1"/>
              <a:t>Kruskal</a:t>
            </a:r>
            <a:r>
              <a:rPr kumimoji="1" lang="en-US" altLang="zh-CN" dirty="0"/>
              <a:t>)</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smtClean="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6" name="Group 4"/>
          <p:cNvGrpSpPr>
            <a:grpSpLocks/>
          </p:cNvGrpSpPr>
          <p:nvPr/>
        </p:nvGrpSpPr>
        <p:grpSpPr bwMode="auto">
          <a:xfrm>
            <a:off x="381000" y="713184"/>
            <a:ext cx="3733800" cy="2854325"/>
            <a:chOff x="336" y="1562"/>
            <a:chExt cx="2352" cy="1798"/>
          </a:xfrm>
        </p:grpSpPr>
        <p:sp>
          <p:nvSpPr>
            <p:cNvPr id="7" name="Oval 5"/>
            <p:cNvSpPr>
              <a:spLocks noChangeArrowheads="1"/>
            </p:cNvSpPr>
            <p:nvPr/>
          </p:nvSpPr>
          <p:spPr bwMode="auto">
            <a:xfrm>
              <a:off x="2448" y="2400"/>
              <a:ext cx="240" cy="240"/>
            </a:xfrm>
            <a:prstGeom prst="ellipse">
              <a:avLst/>
            </a:prstGeom>
            <a:noFill/>
            <a:ln w="9525" algn="ctr">
              <a:solidFill>
                <a:schemeClr val="tx1"/>
              </a:solidFill>
              <a:round/>
              <a:headEnd/>
              <a:tailEnd/>
            </a:ln>
            <a:effectLst/>
          </p:spPr>
          <p:txBody>
            <a:bodyPr wrap="none" anchor="ctr"/>
            <a:lstStyle/>
            <a:p>
              <a:pPr algn="ctr"/>
              <a:r>
                <a:rPr lang="en-US" altLang="zh-CN" b="0"/>
                <a:t>2</a:t>
              </a:r>
            </a:p>
          </p:txBody>
        </p:sp>
        <p:sp>
          <p:nvSpPr>
            <p:cNvPr id="8" name="Oval 6"/>
            <p:cNvSpPr>
              <a:spLocks noChangeArrowheads="1"/>
            </p:cNvSpPr>
            <p:nvPr/>
          </p:nvSpPr>
          <p:spPr bwMode="auto">
            <a:xfrm>
              <a:off x="480" y="1798"/>
              <a:ext cx="240" cy="240"/>
            </a:xfrm>
            <a:prstGeom prst="ellipse">
              <a:avLst/>
            </a:prstGeom>
            <a:noFill/>
            <a:ln w="9525" algn="ctr">
              <a:solidFill>
                <a:schemeClr val="tx1"/>
              </a:solidFill>
              <a:round/>
              <a:headEnd/>
              <a:tailEnd/>
            </a:ln>
            <a:effectLst/>
          </p:spPr>
          <p:txBody>
            <a:bodyPr wrap="none" anchor="ctr"/>
            <a:lstStyle/>
            <a:p>
              <a:pPr algn="ctr"/>
              <a:r>
                <a:rPr lang="en-US" altLang="zh-CN" b="0"/>
                <a:t>0</a:t>
              </a:r>
            </a:p>
          </p:txBody>
        </p:sp>
        <p:sp>
          <p:nvSpPr>
            <p:cNvPr id="9" name="Oval 7"/>
            <p:cNvSpPr>
              <a:spLocks noChangeArrowheads="1"/>
            </p:cNvSpPr>
            <p:nvPr/>
          </p:nvSpPr>
          <p:spPr bwMode="auto">
            <a:xfrm>
              <a:off x="1872" y="1798"/>
              <a:ext cx="240" cy="240"/>
            </a:xfrm>
            <a:prstGeom prst="ellipse">
              <a:avLst/>
            </a:prstGeom>
            <a:noFill/>
            <a:ln w="9525" algn="ctr">
              <a:solidFill>
                <a:schemeClr val="tx1"/>
              </a:solidFill>
              <a:round/>
              <a:headEnd/>
              <a:tailEnd/>
            </a:ln>
            <a:effectLst/>
          </p:spPr>
          <p:txBody>
            <a:bodyPr wrap="none" anchor="ctr"/>
            <a:lstStyle/>
            <a:p>
              <a:pPr algn="ctr"/>
              <a:r>
                <a:rPr lang="en-US" altLang="zh-CN" b="0"/>
                <a:t>1</a:t>
              </a:r>
            </a:p>
          </p:txBody>
        </p:sp>
        <p:sp>
          <p:nvSpPr>
            <p:cNvPr id="10" name="Oval 8"/>
            <p:cNvSpPr>
              <a:spLocks noChangeArrowheads="1"/>
            </p:cNvSpPr>
            <p:nvPr/>
          </p:nvSpPr>
          <p:spPr bwMode="auto">
            <a:xfrm>
              <a:off x="1152" y="2400"/>
              <a:ext cx="240" cy="240"/>
            </a:xfrm>
            <a:prstGeom prst="ellipse">
              <a:avLst/>
            </a:prstGeom>
            <a:noFill/>
            <a:ln w="9525" algn="ctr">
              <a:solidFill>
                <a:schemeClr val="tx1"/>
              </a:solidFill>
              <a:round/>
              <a:headEnd/>
              <a:tailEnd/>
            </a:ln>
            <a:effectLst/>
          </p:spPr>
          <p:txBody>
            <a:bodyPr wrap="none" anchor="ctr"/>
            <a:lstStyle/>
            <a:p>
              <a:pPr algn="ctr"/>
              <a:r>
                <a:rPr lang="en-US" altLang="zh-CN" b="0"/>
                <a:t>5</a:t>
              </a:r>
            </a:p>
          </p:txBody>
        </p:sp>
        <p:sp>
          <p:nvSpPr>
            <p:cNvPr id="11" name="Oval 9"/>
            <p:cNvSpPr>
              <a:spLocks noChangeArrowheads="1"/>
            </p:cNvSpPr>
            <p:nvPr/>
          </p:nvSpPr>
          <p:spPr bwMode="auto">
            <a:xfrm>
              <a:off x="1872" y="2976"/>
              <a:ext cx="240" cy="240"/>
            </a:xfrm>
            <a:prstGeom prst="ellipse">
              <a:avLst/>
            </a:prstGeom>
            <a:noFill/>
            <a:ln w="9525" algn="ctr">
              <a:solidFill>
                <a:schemeClr val="tx1"/>
              </a:solidFill>
              <a:round/>
              <a:headEnd/>
              <a:tailEnd/>
            </a:ln>
            <a:effectLst/>
          </p:spPr>
          <p:txBody>
            <a:bodyPr wrap="none" anchor="ctr"/>
            <a:lstStyle/>
            <a:p>
              <a:pPr algn="ctr"/>
              <a:r>
                <a:rPr lang="en-US" altLang="zh-CN" b="0"/>
                <a:t>3</a:t>
              </a:r>
            </a:p>
          </p:txBody>
        </p:sp>
        <p:sp>
          <p:nvSpPr>
            <p:cNvPr id="12" name="Oval 10"/>
            <p:cNvSpPr>
              <a:spLocks noChangeArrowheads="1"/>
            </p:cNvSpPr>
            <p:nvPr/>
          </p:nvSpPr>
          <p:spPr bwMode="auto">
            <a:xfrm>
              <a:off x="432" y="2976"/>
              <a:ext cx="240" cy="240"/>
            </a:xfrm>
            <a:prstGeom prst="ellipse">
              <a:avLst/>
            </a:prstGeom>
            <a:noFill/>
            <a:ln w="9525" algn="ctr">
              <a:solidFill>
                <a:schemeClr val="tx1"/>
              </a:solidFill>
              <a:round/>
              <a:headEnd/>
              <a:tailEnd/>
            </a:ln>
            <a:effectLst/>
          </p:spPr>
          <p:txBody>
            <a:bodyPr wrap="none" anchor="ctr"/>
            <a:lstStyle/>
            <a:p>
              <a:pPr algn="ctr"/>
              <a:r>
                <a:rPr lang="en-US" altLang="zh-CN" b="0"/>
                <a:t>4</a:t>
              </a:r>
            </a:p>
          </p:txBody>
        </p:sp>
        <p:sp>
          <p:nvSpPr>
            <p:cNvPr id="13" name="Line 11"/>
            <p:cNvSpPr>
              <a:spLocks noChangeShapeType="1"/>
            </p:cNvSpPr>
            <p:nvPr/>
          </p:nvSpPr>
          <p:spPr bwMode="auto">
            <a:xfrm flipH="1">
              <a:off x="2112" y="2640"/>
              <a:ext cx="480" cy="432"/>
            </a:xfrm>
            <a:prstGeom prst="line">
              <a:avLst/>
            </a:prstGeom>
            <a:noFill/>
            <a:ln w="9525">
              <a:solidFill>
                <a:schemeClr val="tx1"/>
              </a:solidFill>
              <a:round/>
              <a:headEnd/>
              <a:tailEnd/>
            </a:ln>
            <a:effectLst/>
          </p:spPr>
          <p:txBody>
            <a:bodyPr/>
            <a:lstStyle/>
            <a:p>
              <a:endParaRPr lang="zh-CN" altLang="en-US"/>
            </a:p>
          </p:txBody>
        </p:sp>
        <p:sp>
          <p:nvSpPr>
            <p:cNvPr id="14" name="Line 12"/>
            <p:cNvSpPr>
              <a:spLocks noChangeShapeType="1"/>
            </p:cNvSpPr>
            <p:nvPr/>
          </p:nvSpPr>
          <p:spPr bwMode="auto">
            <a:xfrm>
              <a:off x="2112" y="1968"/>
              <a:ext cx="432" cy="432"/>
            </a:xfrm>
            <a:prstGeom prst="line">
              <a:avLst/>
            </a:prstGeom>
            <a:noFill/>
            <a:ln w="9525">
              <a:solidFill>
                <a:schemeClr val="tx1"/>
              </a:solidFill>
              <a:round/>
              <a:headEnd/>
              <a:tailEnd/>
            </a:ln>
            <a:effectLst/>
          </p:spPr>
          <p:txBody>
            <a:bodyPr/>
            <a:lstStyle/>
            <a:p>
              <a:endParaRPr lang="zh-CN" altLang="en-US"/>
            </a:p>
          </p:txBody>
        </p:sp>
        <p:sp>
          <p:nvSpPr>
            <p:cNvPr id="15" name="Line 13"/>
            <p:cNvSpPr>
              <a:spLocks noChangeShapeType="1"/>
            </p:cNvSpPr>
            <p:nvPr/>
          </p:nvSpPr>
          <p:spPr bwMode="auto">
            <a:xfrm>
              <a:off x="1344" y="2592"/>
              <a:ext cx="528" cy="480"/>
            </a:xfrm>
            <a:prstGeom prst="line">
              <a:avLst/>
            </a:prstGeom>
            <a:noFill/>
            <a:ln w="9525">
              <a:solidFill>
                <a:schemeClr val="tx1"/>
              </a:solidFill>
              <a:round/>
              <a:headEnd/>
              <a:tailEnd/>
            </a:ln>
            <a:effectLst/>
          </p:spPr>
          <p:txBody>
            <a:bodyPr/>
            <a:lstStyle/>
            <a:p>
              <a:endParaRPr lang="zh-CN" altLang="en-US"/>
            </a:p>
          </p:txBody>
        </p:sp>
        <p:sp>
          <p:nvSpPr>
            <p:cNvPr id="16" name="Line 14"/>
            <p:cNvSpPr>
              <a:spLocks noChangeShapeType="1"/>
            </p:cNvSpPr>
            <p:nvPr/>
          </p:nvSpPr>
          <p:spPr bwMode="auto">
            <a:xfrm flipV="1">
              <a:off x="672" y="2592"/>
              <a:ext cx="528" cy="480"/>
            </a:xfrm>
            <a:prstGeom prst="line">
              <a:avLst/>
            </a:prstGeom>
            <a:noFill/>
            <a:ln w="9525">
              <a:solidFill>
                <a:schemeClr val="tx1"/>
              </a:solidFill>
              <a:round/>
              <a:headEnd/>
              <a:tailEnd/>
            </a:ln>
            <a:effectLst/>
          </p:spPr>
          <p:txBody>
            <a:bodyPr/>
            <a:lstStyle/>
            <a:p>
              <a:endParaRPr lang="zh-CN" altLang="en-US"/>
            </a:p>
          </p:txBody>
        </p:sp>
        <p:sp>
          <p:nvSpPr>
            <p:cNvPr id="17" name="Line 15"/>
            <p:cNvSpPr>
              <a:spLocks noChangeShapeType="1"/>
            </p:cNvSpPr>
            <p:nvPr/>
          </p:nvSpPr>
          <p:spPr bwMode="auto">
            <a:xfrm flipV="1">
              <a:off x="1353" y="1968"/>
              <a:ext cx="528" cy="480"/>
            </a:xfrm>
            <a:prstGeom prst="line">
              <a:avLst/>
            </a:prstGeom>
            <a:noFill/>
            <a:ln w="9525">
              <a:solidFill>
                <a:schemeClr val="tx1"/>
              </a:solidFill>
              <a:round/>
              <a:headEnd/>
              <a:tailEnd/>
            </a:ln>
            <a:effectLst/>
          </p:spPr>
          <p:txBody>
            <a:bodyPr/>
            <a:lstStyle/>
            <a:p>
              <a:endParaRPr lang="zh-CN" altLang="en-US"/>
            </a:p>
          </p:txBody>
        </p:sp>
        <p:sp>
          <p:nvSpPr>
            <p:cNvPr id="18" name="Line 16"/>
            <p:cNvSpPr>
              <a:spLocks noChangeShapeType="1"/>
            </p:cNvSpPr>
            <p:nvPr/>
          </p:nvSpPr>
          <p:spPr bwMode="auto">
            <a:xfrm>
              <a:off x="720" y="1968"/>
              <a:ext cx="456" cy="462"/>
            </a:xfrm>
            <a:prstGeom prst="line">
              <a:avLst/>
            </a:prstGeom>
            <a:noFill/>
            <a:ln w="9525">
              <a:solidFill>
                <a:schemeClr val="tx1"/>
              </a:solidFill>
              <a:round/>
              <a:headEnd/>
              <a:tailEnd/>
            </a:ln>
            <a:effectLst/>
          </p:spPr>
          <p:txBody>
            <a:bodyPr/>
            <a:lstStyle/>
            <a:p>
              <a:endParaRPr lang="zh-CN" altLang="en-US"/>
            </a:p>
          </p:txBody>
        </p:sp>
        <p:sp>
          <p:nvSpPr>
            <p:cNvPr id="19" name="Line 17"/>
            <p:cNvSpPr>
              <a:spLocks noChangeShapeType="1"/>
            </p:cNvSpPr>
            <p:nvPr/>
          </p:nvSpPr>
          <p:spPr bwMode="auto">
            <a:xfrm flipV="1">
              <a:off x="576" y="2016"/>
              <a:ext cx="0" cy="960"/>
            </a:xfrm>
            <a:prstGeom prst="line">
              <a:avLst/>
            </a:prstGeom>
            <a:noFill/>
            <a:ln w="9525">
              <a:solidFill>
                <a:schemeClr val="tx1"/>
              </a:solidFill>
              <a:round/>
              <a:headEnd/>
              <a:tailEnd/>
            </a:ln>
            <a:effectLst/>
          </p:spPr>
          <p:txBody>
            <a:bodyPr/>
            <a:lstStyle/>
            <a:p>
              <a:endParaRPr lang="zh-CN" altLang="en-US"/>
            </a:p>
          </p:txBody>
        </p:sp>
        <p:sp>
          <p:nvSpPr>
            <p:cNvPr id="20" name="Line 18"/>
            <p:cNvSpPr>
              <a:spLocks noChangeShapeType="1"/>
            </p:cNvSpPr>
            <p:nvPr/>
          </p:nvSpPr>
          <p:spPr bwMode="auto">
            <a:xfrm>
              <a:off x="720" y="1872"/>
              <a:ext cx="1152" cy="0"/>
            </a:xfrm>
            <a:prstGeom prst="line">
              <a:avLst/>
            </a:prstGeom>
            <a:noFill/>
            <a:ln w="9525">
              <a:solidFill>
                <a:schemeClr val="tx1"/>
              </a:solidFill>
              <a:round/>
              <a:headEnd/>
              <a:tailEnd/>
            </a:ln>
            <a:effectLst/>
          </p:spPr>
          <p:txBody>
            <a:bodyPr/>
            <a:lstStyle/>
            <a:p>
              <a:endParaRPr lang="zh-CN" altLang="en-US"/>
            </a:p>
          </p:txBody>
        </p:sp>
        <p:sp>
          <p:nvSpPr>
            <p:cNvPr id="21" name="Line 19"/>
            <p:cNvSpPr>
              <a:spLocks noChangeShapeType="1"/>
            </p:cNvSpPr>
            <p:nvPr/>
          </p:nvSpPr>
          <p:spPr bwMode="auto">
            <a:xfrm>
              <a:off x="672" y="3120"/>
              <a:ext cx="1200" cy="0"/>
            </a:xfrm>
            <a:prstGeom prst="line">
              <a:avLst/>
            </a:prstGeom>
            <a:noFill/>
            <a:ln w="9525">
              <a:solidFill>
                <a:schemeClr val="tx1"/>
              </a:solidFill>
              <a:round/>
              <a:headEnd/>
              <a:tailEnd/>
            </a:ln>
            <a:effectLst/>
          </p:spPr>
          <p:txBody>
            <a:bodyPr/>
            <a:lstStyle/>
            <a:p>
              <a:endParaRPr lang="zh-CN" altLang="en-US"/>
            </a:p>
          </p:txBody>
        </p:sp>
        <p:sp>
          <p:nvSpPr>
            <p:cNvPr id="22" name="Line 20"/>
            <p:cNvSpPr>
              <a:spLocks noChangeShapeType="1"/>
            </p:cNvSpPr>
            <p:nvPr/>
          </p:nvSpPr>
          <p:spPr bwMode="auto">
            <a:xfrm flipV="1">
              <a:off x="2016" y="2016"/>
              <a:ext cx="0" cy="960"/>
            </a:xfrm>
            <a:prstGeom prst="line">
              <a:avLst/>
            </a:prstGeom>
            <a:noFill/>
            <a:ln w="9525">
              <a:solidFill>
                <a:schemeClr val="tx1"/>
              </a:solidFill>
              <a:round/>
              <a:headEnd/>
              <a:tailEnd/>
            </a:ln>
            <a:effectLst/>
          </p:spPr>
          <p:txBody>
            <a:bodyPr/>
            <a:lstStyle/>
            <a:p>
              <a:endParaRPr lang="zh-CN" altLang="en-US"/>
            </a:p>
          </p:txBody>
        </p:sp>
        <p:sp>
          <p:nvSpPr>
            <p:cNvPr id="23" name="Text Box 21"/>
            <p:cNvSpPr txBox="1">
              <a:spLocks noChangeArrowheads="1"/>
            </p:cNvSpPr>
            <p:nvPr/>
          </p:nvSpPr>
          <p:spPr bwMode="auto">
            <a:xfrm>
              <a:off x="1142" y="1562"/>
              <a:ext cx="308" cy="288"/>
            </a:xfrm>
            <a:prstGeom prst="rect">
              <a:avLst/>
            </a:prstGeom>
            <a:noFill/>
            <a:ln w="9525" algn="ctr">
              <a:noFill/>
              <a:miter lim="800000"/>
              <a:headEnd/>
              <a:tailEnd/>
            </a:ln>
            <a:effectLst/>
          </p:spPr>
          <p:txBody>
            <a:bodyPr wrap="none">
              <a:spAutoFit/>
            </a:bodyPr>
            <a:lstStyle/>
            <a:p>
              <a:r>
                <a:rPr lang="en-US" altLang="zh-CN" sz="2400" b="0"/>
                <a:t>18</a:t>
              </a:r>
            </a:p>
          </p:txBody>
        </p:sp>
        <p:sp>
          <p:nvSpPr>
            <p:cNvPr id="24" name="Text Box 22"/>
            <p:cNvSpPr txBox="1">
              <a:spLocks noChangeArrowheads="1"/>
            </p:cNvSpPr>
            <p:nvPr/>
          </p:nvSpPr>
          <p:spPr bwMode="auto">
            <a:xfrm>
              <a:off x="940" y="1994"/>
              <a:ext cx="308" cy="288"/>
            </a:xfrm>
            <a:prstGeom prst="rect">
              <a:avLst/>
            </a:prstGeom>
            <a:noFill/>
            <a:ln w="9525" algn="ctr">
              <a:noFill/>
              <a:miter lim="800000"/>
              <a:headEnd/>
              <a:tailEnd/>
            </a:ln>
            <a:effectLst/>
          </p:spPr>
          <p:txBody>
            <a:bodyPr wrap="none">
              <a:spAutoFit/>
            </a:bodyPr>
            <a:lstStyle/>
            <a:p>
              <a:r>
                <a:rPr lang="en-US" altLang="zh-CN" sz="2400" b="0"/>
                <a:t>23</a:t>
              </a:r>
            </a:p>
          </p:txBody>
        </p:sp>
        <p:sp>
          <p:nvSpPr>
            <p:cNvPr id="25" name="Text Box 23"/>
            <p:cNvSpPr txBox="1">
              <a:spLocks noChangeArrowheads="1"/>
            </p:cNvSpPr>
            <p:nvPr/>
          </p:nvSpPr>
          <p:spPr bwMode="auto">
            <a:xfrm>
              <a:off x="336" y="2378"/>
              <a:ext cx="212" cy="288"/>
            </a:xfrm>
            <a:prstGeom prst="rect">
              <a:avLst/>
            </a:prstGeom>
            <a:noFill/>
            <a:ln w="9525" algn="ctr">
              <a:noFill/>
              <a:miter lim="800000"/>
              <a:headEnd/>
              <a:tailEnd/>
            </a:ln>
            <a:effectLst/>
          </p:spPr>
          <p:txBody>
            <a:bodyPr wrap="none">
              <a:spAutoFit/>
            </a:bodyPr>
            <a:lstStyle/>
            <a:p>
              <a:r>
                <a:rPr lang="en-US" altLang="zh-CN" sz="2400" b="0"/>
                <a:t>4</a:t>
              </a:r>
            </a:p>
          </p:txBody>
        </p:sp>
        <p:sp>
          <p:nvSpPr>
            <p:cNvPr id="26" name="Text Box 24"/>
            <p:cNvSpPr txBox="1">
              <a:spLocks noChangeArrowheads="1"/>
            </p:cNvSpPr>
            <p:nvPr/>
          </p:nvSpPr>
          <p:spPr bwMode="auto">
            <a:xfrm>
              <a:off x="768" y="2544"/>
              <a:ext cx="308" cy="288"/>
            </a:xfrm>
            <a:prstGeom prst="rect">
              <a:avLst/>
            </a:prstGeom>
            <a:noFill/>
            <a:ln w="9525" algn="ctr">
              <a:noFill/>
              <a:miter lim="800000"/>
              <a:headEnd/>
              <a:tailEnd/>
            </a:ln>
            <a:effectLst/>
          </p:spPr>
          <p:txBody>
            <a:bodyPr wrap="none">
              <a:spAutoFit/>
            </a:bodyPr>
            <a:lstStyle/>
            <a:p>
              <a:r>
                <a:rPr lang="en-US" altLang="zh-CN" sz="2400" b="0"/>
                <a:t>25</a:t>
              </a:r>
            </a:p>
          </p:txBody>
        </p:sp>
        <p:sp>
          <p:nvSpPr>
            <p:cNvPr id="27" name="Text Box 25"/>
            <p:cNvSpPr txBox="1">
              <a:spLocks noChangeArrowheads="1"/>
            </p:cNvSpPr>
            <p:nvPr/>
          </p:nvSpPr>
          <p:spPr bwMode="auto">
            <a:xfrm>
              <a:off x="1190" y="3072"/>
              <a:ext cx="308" cy="288"/>
            </a:xfrm>
            <a:prstGeom prst="rect">
              <a:avLst/>
            </a:prstGeom>
            <a:noFill/>
            <a:ln w="9525" algn="ctr">
              <a:noFill/>
              <a:miter lim="800000"/>
              <a:headEnd/>
              <a:tailEnd/>
            </a:ln>
            <a:effectLst/>
          </p:spPr>
          <p:txBody>
            <a:bodyPr wrap="none">
              <a:spAutoFit/>
            </a:bodyPr>
            <a:lstStyle/>
            <a:p>
              <a:r>
                <a:rPr lang="en-US" altLang="zh-CN" sz="2400" b="0"/>
                <a:t>20</a:t>
              </a:r>
            </a:p>
          </p:txBody>
        </p:sp>
        <p:sp>
          <p:nvSpPr>
            <p:cNvPr id="28" name="Text Box 26"/>
            <p:cNvSpPr txBox="1">
              <a:spLocks noChangeArrowheads="1"/>
            </p:cNvSpPr>
            <p:nvPr/>
          </p:nvSpPr>
          <p:spPr bwMode="auto">
            <a:xfrm>
              <a:off x="1324" y="2736"/>
              <a:ext cx="308" cy="288"/>
            </a:xfrm>
            <a:prstGeom prst="rect">
              <a:avLst/>
            </a:prstGeom>
            <a:noFill/>
            <a:ln w="9525" algn="ctr">
              <a:noFill/>
              <a:miter lim="800000"/>
              <a:headEnd/>
              <a:tailEnd/>
            </a:ln>
            <a:effectLst/>
          </p:spPr>
          <p:txBody>
            <a:bodyPr wrap="none">
              <a:spAutoFit/>
            </a:bodyPr>
            <a:lstStyle/>
            <a:p>
              <a:r>
                <a:rPr lang="en-US" altLang="zh-CN" sz="2400" b="0"/>
                <a:t>15</a:t>
              </a:r>
            </a:p>
          </p:txBody>
        </p:sp>
        <p:sp>
          <p:nvSpPr>
            <p:cNvPr id="29" name="Text Box 27"/>
            <p:cNvSpPr txBox="1">
              <a:spLocks noChangeArrowheads="1"/>
            </p:cNvSpPr>
            <p:nvPr/>
          </p:nvSpPr>
          <p:spPr bwMode="auto">
            <a:xfrm>
              <a:off x="1564" y="2112"/>
              <a:ext cx="308" cy="288"/>
            </a:xfrm>
            <a:prstGeom prst="rect">
              <a:avLst/>
            </a:prstGeom>
            <a:noFill/>
            <a:ln w="9525" algn="ctr">
              <a:noFill/>
              <a:miter lim="800000"/>
              <a:headEnd/>
              <a:tailEnd/>
            </a:ln>
            <a:effectLst/>
          </p:spPr>
          <p:txBody>
            <a:bodyPr wrap="none">
              <a:spAutoFit/>
            </a:bodyPr>
            <a:lstStyle/>
            <a:p>
              <a:r>
                <a:rPr lang="en-US" altLang="zh-CN" sz="2400" b="0"/>
                <a:t>12</a:t>
              </a:r>
            </a:p>
          </p:txBody>
        </p:sp>
        <p:sp>
          <p:nvSpPr>
            <p:cNvPr id="30" name="Text Box 28"/>
            <p:cNvSpPr txBox="1">
              <a:spLocks noChangeArrowheads="1"/>
            </p:cNvSpPr>
            <p:nvPr/>
          </p:nvSpPr>
          <p:spPr bwMode="auto">
            <a:xfrm>
              <a:off x="2236" y="1946"/>
              <a:ext cx="212" cy="288"/>
            </a:xfrm>
            <a:prstGeom prst="rect">
              <a:avLst/>
            </a:prstGeom>
            <a:noFill/>
            <a:ln w="9525" algn="ctr">
              <a:noFill/>
              <a:miter lim="800000"/>
              <a:headEnd/>
              <a:tailEnd/>
            </a:ln>
            <a:effectLst/>
          </p:spPr>
          <p:txBody>
            <a:bodyPr wrap="none">
              <a:spAutoFit/>
            </a:bodyPr>
            <a:lstStyle/>
            <a:p>
              <a:r>
                <a:rPr lang="en-US" altLang="zh-CN" sz="2400" b="0"/>
                <a:t>5</a:t>
              </a:r>
            </a:p>
          </p:txBody>
        </p:sp>
        <p:sp>
          <p:nvSpPr>
            <p:cNvPr id="31" name="Text Box 29"/>
            <p:cNvSpPr txBox="1">
              <a:spLocks noChangeArrowheads="1"/>
            </p:cNvSpPr>
            <p:nvPr/>
          </p:nvSpPr>
          <p:spPr bwMode="auto">
            <a:xfrm>
              <a:off x="1996" y="2352"/>
              <a:ext cx="212" cy="288"/>
            </a:xfrm>
            <a:prstGeom prst="rect">
              <a:avLst/>
            </a:prstGeom>
            <a:noFill/>
            <a:ln w="9525" algn="ctr">
              <a:noFill/>
              <a:miter lim="800000"/>
              <a:headEnd/>
              <a:tailEnd/>
            </a:ln>
            <a:effectLst/>
          </p:spPr>
          <p:txBody>
            <a:bodyPr wrap="none">
              <a:spAutoFit/>
            </a:bodyPr>
            <a:lstStyle/>
            <a:p>
              <a:r>
                <a:rPr lang="en-US" altLang="zh-CN" sz="2400" b="0"/>
                <a:t>8</a:t>
              </a:r>
            </a:p>
          </p:txBody>
        </p:sp>
        <p:sp>
          <p:nvSpPr>
            <p:cNvPr id="32" name="Text Box 30"/>
            <p:cNvSpPr txBox="1">
              <a:spLocks noChangeArrowheads="1"/>
            </p:cNvSpPr>
            <p:nvPr/>
          </p:nvSpPr>
          <p:spPr bwMode="auto">
            <a:xfrm>
              <a:off x="2332" y="2784"/>
              <a:ext cx="308" cy="288"/>
            </a:xfrm>
            <a:prstGeom prst="rect">
              <a:avLst/>
            </a:prstGeom>
            <a:noFill/>
            <a:ln w="9525" algn="ctr">
              <a:noFill/>
              <a:miter lim="800000"/>
              <a:headEnd/>
              <a:tailEnd/>
            </a:ln>
            <a:effectLst/>
          </p:spPr>
          <p:txBody>
            <a:bodyPr wrap="none">
              <a:spAutoFit/>
            </a:bodyPr>
            <a:lstStyle/>
            <a:p>
              <a:r>
                <a:rPr lang="en-US" altLang="zh-CN" sz="2400" b="0"/>
                <a:t>10</a:t>
              </a:r>
            </a:p>
          </p:txBody>
        </p:sp>
      </p:grpSp>
      <p:sp>
        <p:nvSpPr>
          <p:cNvPr id="33" name="Text Box 31"/>
          <p:cNvSpPr txBox="1">
            <a:spLocks noChangeArrowheads="1"/>
          </p:cNvSpPr>
          <p:nvPr/>
        </p:nvSpPr>
        <p:spPr bwMode="auto">
          <a:xfrm>
            <a:off x="1660525" y="713184"/>
            <a:ext cx="488950" cy="457200"/>
          </a:xfrm>
          <a:prstGeom prst="rect">
            <a:avLst/>
          </a:prstGeom>
          <a:noFill/>
          <a:ln w="9525" algn="ctr">
            <a:noFill/>
            <a:miter lim="800000"/>
            <a:headEnd/>
            <a:tailEnd/>
          </a:ln>
          <a:effectLst/>
        </p:spPr>
        <p:txBody>
          <a:bodyPr wrap="none">
            <a:spAutoFit/>
          </a:bodyPr>
          <a:lstStyle/>
          <a:p>
            <a:r>
              <a:rPr lang="en-US" altLang="zh-CN" sz="2400" b="0"/>
              <a:t>18</a:t>
            </a:r>
          </a:p>
        </p:txBody>
      </p:sp>
      <p:sp>
        <p:nvSpPr>
          <p:cNvPr id="34" name="Text Box 32"/>
          <p:cNvSpPr txBox="1">
            <a:spLocks noChangeArrowheads="1"/>
          </p:cNvSpPr>
          <p:nvPr/>
        </p:nvSpPr>
        <p:spPr bwMode="auto">
          <a:xfrm>
            <a:off x="381000" y="2008584"/>
            <a:ext cx="336550" cy="457200"/>
          </a:xfrm>
          <a:prstGeom prst="rect">
            <a:avLst/>
          </a:prstGeom>
          <a:noFill/>
          <a:ln w="9525" algn="ctr">
            <a:noFill/>
            <a:miter lim="800000"/>
            <a:headEnd/>
            <a:tailEnd/>
          </a:ln>
          <a:effectLst/>
        </p:spPr>
        <p:txBody>
          <a:bodyPr wrap="none">
            <a:spAutoFit/>
          </a:bodyPr>
          <a:lstStyle/>
          <a:p>
            <a:r>
              <a:rPr lang="en-US" altLang="zh-CN" sz="2400" b="0"/>
              <a:t>4</a:t>
            </a:r>
          </a:p>
        </p:txBody>
      </p:sp>
      <p:sp>
        <p:nvSpPr>
          <p:cNvPr id="35" name="Text Box 33"/>
          <p:cNvSpPr txBox="1">
            <a:spLocks noChangeArrowheads="1"/>
          </p:cNvSpPr>
          <p:nvPr/>
        </p:nvSpPr>
        <p:spPr bwMode="auto">
          <a:xfrm>
            <a:off x="2330450" y="1586309"/>
            <a:ext cx="488950" cy="457200"/>
          </a:xfrm>
          <a:prstGeom prst="rect">
            <a:avLst/>
          </a:prstGeom>
          <a:noFill/>
          <a:ln w="9525" algn="ctr">
            <a:noFill/>
            <a:miter lim="800000"/>
            <a:headEnd/>
            <a:tailEnd/>
          </a:ln>
          <a:effectLst/>
        </p:spPr>
        <p:txBody>
          <a:bodyPr wrap="none">
            <a:spAutoFit/>
          </a:bodyPr>
          <a:lstStyle/>
          <a:p>
            <a:r>
              <a:rPr lang="en-US" altLang="zh-CN" sz="2400" b="0"/>
              <a:t>12</a:t>
            </a:r>
          </a:p>
        </p:txBody>
      </p:sp>
      <p:sp>
        <p:nvSpPr>
          <p:cNvPr id="36" name="Text Box 34"/>
          <p:cNvSpPr txBox="1">
            <a:spLocks noChangeArrowheads="1"/>
          </p:cNvSpPr>
          <p:nvPr/>
        </p:nvSpPr>
        <p:spPr bwMode="auto">
          <a:xfrm>
            <a:off x="3397250" y="1322784"/>
            <a:ext cx="336550" cy="457200"/>
          </a:xfrm>
          <a:prstGeom prst="rect">
            <a:avLst/>
          </a:prstGeom>
          <a:noFill/>
          <a:ln w="9525" algn="ctr">
            <a:noFill/>
            <a:miter lim="800000"/>
            <a:headEnd/>
            <a:tailEnd/>
          </a:ln>
          <a:effectLst/>
        </p:spPr>
        <p:txBody>
          <a:bodyPr wrap="none">
            <a:spAutoFit/>
          </a:bodyPr>
          <a:lstStyle/>
          <a:p>
            <a:r>
              <a:rPr lang="en-US" altLang="zh-CN" sz="2400" b="0"/>
              <a:t>5</a:t>
            </a:r>
          </a:p>
        </p:txBody>
      </p:sp>
      <p:sp>
        <p:nvSpPr>
          <p:cNvPr id="37" name="Text Box 35"/>
          <p:cNvSpPr txBox="1">
            <a:spLocks noChangeArrowheads="1"/>
          </p:cNvSpPr>
          <p:nvPr/>
        </p:nvSpPr>
        <p:spPr bwMode="auto">
          <a:xfrm>
            <a:off x="3016250" y="1967309"/>
            <a:ext cx="336550" cy="457200"/>
          </a:xfrm>
          <a:prstGeom prst="rect">
            <a:avLst/>
          </a:prstGeom>
          <a:noFill/>
          <a:ln w="9525" algn="ctr">
            <a:noFill/>
            <a:miter lim="800000"/>
            <a:headEnd/>
            <a:tailEnd/>
          </a:ln>
          <a:effectLst/>
        </p:spPr>
        <p:txBody>
          <a:bodyPr wrap="none">
            <a:spAutoFit/>
          </a:bodyPr>
          <a:lstStyle/>
          <a:p>
            <a:r>
              <a:rPr lang="en-US" altLang="zh-CN" sz="2400" b="0"/>
              <a:t>8</a:t>
            </a:r>
          </a:p>
        </p:txBody>
      </p:sp>
      <p:graphicFrame>
        <p:nvGraphicFramePr>
          <p:cNvPr id="38" name="Group 36"/>
          <p:cNvGraphicFramePr>
            <a:graphicFrameLocks noGrp="1"/>
          </p:cNvGraphicFramePr>
          <p:nvPr>
            <p:extLst>
              <p:ext uri="{D42A27DB-BD31-4B8C-83A1-F6EECF244321}">
                <p14:modId xmlns:p14="http://schemas.microsoft.com/office/powerpoint/2010/main" val="596507539"/>
              </p:ext>
            </p:extLst>
          </p:nvPr>
        </p:nvGraphicFramePr>
        <p:xfrm>
          <a:off x="457200" y="4675584"/>
          <a:ext cx="7086600" cy="1828800"/>
        </p:xfrm>
        <a:graphic>
          <a:graphicData uri="http://schemas.openxmlformats.org/drawingml/2006/table">
            <a:tbl>
              <a:tblPr/>
              <a:tblGrid>
                <a:gridCol w="1376363"/>
                <a:gridCol w="519112"/>
                <a:gridCol w="576263"/>
                <a:gridCol w="576262"/>
                <a:gridCol w="576263"/>
                <a:gridCol w="566737"/>
                <a:gridCol w="588963"/>
                <a:gridCol w="577850"/>
                <a:gridCol w="574675"/>
                <a:gridCol w="577850"/>
                <a:gridCol w="576262"/>
              </a:tblGrid>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400" b="1" i="0" u="none" strike="noStrike" cap="none" normalizeH="0" baseline="0" smtClean="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6</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7</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8</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9</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fromvex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endvex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weight</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9" name="Group 113"/>
          <p:cNvGraphicFramePr>
            <a:graphicFrameLocks noGrp="1"/>
          </p:cNvGraphicFramePr>
          <p:nvPr>
            <p:extLst>
              <p:ext uri="{D42A27DB-BD31-4B8C-83A1-F6EECF244321}">
                <p14:modId xmlns:p14="http://schemas.microsoft.com/office/powerpoint/2010/main" val="1048543777"/>
              </p:ext>
            </p:extLst>
          </p:nvPr>
        </p:nvGraphicFramePr>
        <p:xfrm>
          <a:off x="4876800" y="865584"/>
          <a:ext cx="3505200" cy="3560765"/>
        </p:xfrm>
        <a:graphic>
          <a:graphicData uri="http://schemas.openxmlformats.org/drawingml/2006/table">
            <a:tbl>
              <a:tblPr/>
              <a:tblGrid>
                <a:gridCol w="501650"/>
                <a:gridCol w="498475"/>
                <a:gridCol w="523875"/>
                <a:gridCol w="479425"/>
                <a:gridCol w="501650"/>
                <a:gridCol w="498475"/>
                <a:gridCol w="501650"/>
              </a:tblGrid>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600" b="0" i="0" u="none" strike="noStrike" cap="none" normalizeH="0" baseline="0" smtClean="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5</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0</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641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1</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2</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3</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4</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5</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0" name="Line 193"/>
          <p:cNvSpPr>
            <a:spLocks noChangeShapeType="1"/>
          </p:cNvSpPr>
          <p:nvPr/>
        </p:nvSpPr>
        <p:spPr bwMode="auto">
          <a:xfrm flipV="1">
            <a:off x="5562600" y="6504384"/>
            <a:ext cx="0" cy="381000"/>
          </a:xfrm>
          <a:prstGeom prst="line">
            <a:avLst/>
          </a:prstGeom>
          <a:noFill/>
          <a:ln w="38100">
            <a:solidFill>
              <a:srgbClr val="CC0000"/>
            </a:solidFill>
            <a:round/>
            <a:headEnd/>
            <a:tailEnd type="stealth" w="lg" len="lg"/>
          </a:ln>
          <a:effectLst/>
        </p:spPr>
        <p:txBody>
          <a:bodyPr wrap="none" anchor="ctr"/>
          <a:lstStyle/>
          <a:p>
            <a:endParaRPr lang="zh-CN" altLang="en-US"/>
          </a:p>
        </p:txBody>
      </p:sp>
      <p:grpSp>
        <p:nvGrpSpPr>
          <p:cNvPr id="41" name="Group 194"/>
          <p:cNvGrpSpPr>
            <a:grpSpLocks/>
          </p:cNvGrpSpPr>
          <p:nvPr/>
        </p:nvGrpSpPr>
        <p:grpSpPr bwMode="auto">
          <a:xfrm>
            <a:off x="4286250" y="1246584"/>
            <a:ext cx="666750" cy="457200"/>
            <a:chOff x="2652" y="480"/>
            <a:chExt cx="420" cy="288"/>
          </a:xfrm>
        </p:grpSpPr>
        <p:sp>
          <p:nvSpPr>
            <p:cNvPr id="42" name="Line 195"/>
            <p:cNvSpPr>
              <a:spLocks noChangeShapeType="1"/>
            </p:cNvSpPr>
            <p:nvPr/>
          </p:nvSpPr>
          <p:spPr bwMode="auto">
            <a:xfrm flipV="1">
              <a:off x="2652" y="720"/>
              <a:ext cx="420" cy="0"/>
            </a:xfrm>
            <a:prstGeom prst="line">
              <a:avLst/>
            </a:prstGeom>
            <a:noFill/>
            <a:ln w="38100">
              <a:solidFill>
                <a:srgbClr val="CC0000"/>
              </a:solidFill>
              <a:round/>
              <a:headEnd/>
              <a:tailEnd type="stealth" w="lg" len="lg"/>
            </a:ln>
            <a:effectLst/>
          </p:spPr>
          <p:txBody>
            <a:bodyPr wrap="none" anchor="ctr"/>
            <a:lstStyle/>
            <a:p>
              <a:endParaRPr lang="zh-CN" altLang="en-US"/>
            </a:p>
          </p:txBody>
        </p:sp>
        <p:sp>
          <p:nvSpPr>
            <p:cNvPr id="43" name="Text Box 196"/>
            <p:cNvSpPr txBox="1">
              <a:spLocks noChangeArrowheads="1"/>
            </p:cNvSpPr>
            <p:nvPr/>
          </p:nvSpPr>
          <p:spPr bwMode="auto">
            <a:xfrm>
              <a:off x="2652" y="480"/>
              <a:ext cx="372" cy="288"/>
            </a:xfrm>
            <a:prstGeom prst="rect">
              <a:avLst/>
            </a:prstGeom>
            <a:noFill/>
            <a:ln w="19050" algn="ctr">
              <a:noFill/>
              <a:miter lim="800000"/>
              <a:headEnd/>
              <a:tailEnd/>
            </a:ln>
            <a:effectLst/>
          </p:spPr>
          <p:txBody>
            <a:bodyPr wrap="none">
              <a:spAutoFit/>
            </a:bodyPr>
            <a:lstStyle/>
            <a:p>
              <a:r>
                <a:rPr lang="en-US" altLang="zh-CN" sz="2400"/>
                <a:t>m1</a:t>
              </a:r>
            </a:p>
          </p:txBody>
        </p:sp>
      </p:grpSp>
      <p:grpSp>
        <p:nvGrpSpPr>
          <p:cNvPr id="44" name="Group 197"/>
          <p:cNvGrpSpPr>
            <a:grpSpLocks/>
          </p:cNvGrpSpPr>
          <p:nvPr/>
        </p:nvGrpSpPr>
        <p:grpSpPr bwMode="auto">
          <a:xfrm>
            <a:off x="8382000" y="1703784"/>
            <a:ext cx="685800" cy="457200"/>
            <a:chOff x="2688" y="1344"/>
            <a:chExt cx="432" cy="288"/>
          </a:xfrm>
        </p:grpSpPr>
        <p:sp>
          <p:nvSpPr>
            <p:cNvPr id="45" name="Line 198"/>
            <p:cNvSpPr>
              <a:spLocks noChangeShapeType="1"/>
            </p:cNvSpPr>
            <p:nvPr/>
          </p:nvSpPr>
          <p:spPr bwMode="auto">
            <a:xfrm flipV="1">
              <a:off x="2688" y="1584"/>
              <a:ext cx="432" cy="0"/>
            </a:xfrm>
            <a:prstGeom prst="line">
              <a:avLst/>
            </a:prstGeom>
            <a:noFill/>
            <a:ln w="38100">
              <a:solidFill>
                <a:srgbClr val="CC0000"/>
              </a:solidFill>
              <a:round/>
              <a:headEnd type="stealth" w="lg" len="lg"/>
              <a:tailEnd type="none" w="lg" len="lg"/>
            </a:ln>
            <a:effectLst/>
          </p:spPr>
          <p:txBody>
            <a:bodyPr wrap="none" anchor="ctr"/>
            <a:lstStyle/>
            <a:p>
              <a:endParaRPr lang="zh-CN" altLang="en-US"/>
            </a:p>
          </p:txBody>
        </p:sp>
        <p:sp>
          <p:nvSpPr>
            <p:cNvPr id="46" name="Text Box 199"/>
            <p:cNvSpPr txBox="1">
              <a:spLocks noChangeArrowheads="1"/>
            </p:cNvSpPr>
            <p:nvPr/>
          </p:nvSpPr>
          <p:spPr bwMode="auto">
            <a:xfrm>
              <a:off x="2748" y="1344"/>
              <a:ext cx="372" cy="288"/>
            </a:xfrm>
            <a:prstGeom prst="rect">
              <a:avLst/>
            </a:prstGeom>
            <a:noFill/>
            <a:ln w="19050" algn="ctr">
              <a:noFill/>
              <a:miter lim="800000"/>
              <a:headEnd/>
              <a:tailEnd/>
            </a:ln>
            <a:effectLst/>
          </p:spPr>
          <p:txBody>
            <a:bodyPr wrap="none">
              <a:spAutoFit/>
            </a:bodyPr>
            <a:lstStyle/>
            <a:p>
              <a:r>
                <a:rPr lang="en-US" altLang="zh-CN" sz="2400"/>
                <a:t>m2</a:t>
              </a:r>
            </a:p>
          </p:txBody>
        </p:sp>
      </p:grpSp>
      <p:sp>
        <p:nvSpPr>
          <p:cNvPr id="47" name="Oval 200"/>
          <p:cNvSpPr>
            <a:spLocks noChangeArrowheads="1"/>
          </p:cNvSpPr>
          <p:nvPr/>
        </p:nvSpPr>
        <p:spPr bwMode="auto">
          <a:xfrm>
            <a:off x="609600" y="1094184"/>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0</a:t>
            </a:r>
          </a:p>
        </p:txBody>
      </p:sp>
      <p:sp>
        <p:nvSpPr>
          <p:cNvPr id="48" name="Line 201"/>
          <p:cNvSpPr>
            <a:spLocks noChangeShapeType="1"/>
          </p:cNvSpPr>
          <p:nvPr/>
        </p:nvSpPr>
        <p:spPr bwMode="auto">
          <a:xfrm>
            <a:off x="762000" y="1475184"/>
            <a:ext cx="0" cy="1447800"/>
          </a:xfrm>
          <a:prstGeom prst="line">
            <a:avLst/>
          </a:prstGeom>
          <a:noFill/>
          <a:ln w="38100">
            <a:solidFill>
              <a:srgbClr val="CC0000"/>
            </a:solidFill>
            <a:round/>
            <a:headEnd/>
            <a:tailEnd/>
          </a:ln>
          <a:effectLst/>
        </p:spPr>
        <p:txBody>
          <a:bodyPr/>
          <a:lstStyle/>
          <a:p>
            <a:endParaRPr lang="zh-CN" altLang="en-US"/>
          </a:p>
        </p:txBody>
      </p:sp>
      <p:sp>
        <p:nvSpPr>
          <p:cNvPr id="49" name="Oval 202"/>
          <p:cNvSpPr>
            <a:spLocks noChangeArrowheads="1"/>
          </p:cNvSpPr>
          <p:nvPr/>
        </p:nvSpPr>
        <p:spPr bwMode="auto">
          <a:xfrm>
            <a:off x="533400" y="295632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4</a:t>
            </a:r>
          </a:p>
        </p:txBody>
      </p:sp>
      <p:sp>
        <p:nvSpPr>
          <p:cNvPr id="50" name="Oval 203"/>
          <p:cNvSpPr>
            <a:spLocks noChangeArrowheads="1"/>
          </p:cNvSpPr>
          <p:nvPr/>
        </p:nvSpPr>
        <p:spPr bwMode="auto">
          <a:xfrm>
            <a:off x="3733800" y="204192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2</a:t>
            </a:r>
          </a:p>
        </p:txBody>
      </p:sp>
      <p:sp>
        <p:nvSpPr>
          <p:cNvPr id="51" name="Oval 204"/>
          <p:cNvSpPr>
            <a:spLocks noChangeArrowheads="1"/>
          </p:cNvSpPr>
          <p:nvPr/>
        </p:nvSpPr>
        <p:spPr bwMode="auto">
          <a:xfrm>
            <a:off x="2819400" y="1094184"/>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1</a:t>
            </a:r>
          </a:p>
        </p:txBody>
      </p:sp>
      <p:sp>
        <p:nvSpPr>
          <p:cNvPr id="52" name="Line 205"/>
          <p:cNvSpPr>
            <a:spLocks noChangeShapeType="1"/>
          </p:cNvSpPr>
          <p:nvPr/>
        </p:nvSpPr>
        <p:spPr bwMode="auto">
          <a:xfrm>
            <a:off x="3186113" y="1337072"/>
            <a:ext cx="685800" cy="685800"/>
          </a:xfrm>
          <a:prstGeom prst="line">
            <a:avLst/>
          </a:prstGeom>
          <a:noFill/>
          <a:ln w="38100">
            <a:solidFill>
              <a:srgbClr val="CC0000"/>
            </a:solidFill>
            <a:round/>
            <a:headEnd/>
            <a:tailEnd/>
          </a:ln>
          <a:effectLst/>
        </p:spPr>
        <p:txBody>
          <a:bodyPr wrap="none" anchor="ctr"/>
          <a:lstStyle/>
          <a:p>
            <a:endParaRPr lang="zh-CN" altLang="en-US"/>
          </a:p>
        </p:txBody>
      </p:sp>
      <p:sp>
        <p:nvSpPr>
          <p:cNvPr id="53" name="Oval 206"/>
          <p:cNvSpPr>
            <a:spLocks noChangeArrowheads="1"/>
          </p:cNvSpPr>
          <p:nvPr/>
        </p:nvSpPr>
        <p:spPr bwMode="auto">
          <a:xfrm>
            <a:off x="2819400" y="2965847"/>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3</a:t>
            </a:r>
          </a:p>
        </p:txBody>
      </p:sp>
      <p:sp>
        <p:nvSpPr>
          <p:cNvPr id="54" name="Line 207"/>
          <p:cNvSpPr>
            <a:spLocks noChangeShapeType="1"/>
          </p:cNvSpPr>
          <p:nvPr/>
        </p:nvSpPr>
        <p:spPr bwMode="auto">
          <a:xfrm>
            <a:off x="3048000" y="1475184"/>
            <a:ext cx="0" cy="1447800"/>
          </a:xfrm>
          <a:prstGeom prst="line">
            <a:avLst/>
          </a:prstGeom>
          <a:noFill/>
          <a:ln w="38100">
            <a:solidFill>
              <a:srgbClr val="CC0000"/>
            </a:solidFill>
            <a:round/>
            <a:headEnd/>
            <a:tailEnd/>
          </a:ln>
          <a:effectLst/>
        </p:spPr>
        <p:txBody>
          <a:bodyPr wrap="none" anchor="ctr"/>
          <a:lstStyle/>
          <a:p>
            <a:endParaRPr lang="zh-CN" altLang="en-US"/>
          </a:p>
        </p:txBody>
      </p:sp>
      <p:sp>
        <p:nvSpPr>
          <p:cNvPr id="55" name="Oval 208"/>
          <p:cNvSpPr>
            <a:spLocks noChangeArrowheads="1"/>
          </p:cNvSpPr>
          <p:nvPr/>
        </p:nvSpPr>
        <p:spPr bwMode="auto">
          <a:xfrm>
            <a:off x="1677988" y="2043509"/>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5</a:t>
            </a:r>
          </a:p>
        </p:txBody>
      </p:sp>
      <p:sp>
        <p:nvSpPr>
          <p:cNvPr id="56" name="Line 209"/>
          <p:cNvSpPr>
            <a:spLocks noChangeShapeType="1"/>
          </p:cNvSpPr>
          <p:nvPr/>
        </p:nvSpPr>
        <p:spPr bwMode="auto">
          <a:xfrm flipH="1">
            <a:off x="2044700" y="1386284"/>
            <a:ext cx="762000" cy="685800"/>
          </a:xfrm>
          <a:prstGeom prst="line">
            <a:avLst/>
          </a:prstGeom>
          <a:noFill/>
          <a:ln w="38100">
            <a:solidFill>
              <a:srgbClr val="CC0000"/>
            </a:solidFill>
            <a:round/>
            <a:headEnd/>
            <a:tailEnd/>
          </a:ln>
          <a:effectLst/>
        </p:spPr>
        <p:txBody>
          <a:bodyPr wrap="none" anchor="ctr"/>
          <a:lstStyle/>
          <a:p>
            <a:endParaRPr lang="zh-CN" altLang="en-US"/>
          </a:p>
        </p:txBody>
      </p:sp>
      <p:sp>
        <p:nvSpPr>
          <p:cNvPr id="57" name="文本框 56"/>
          <p:cNvSpPr txBox="1"/>
          <p:nvPr/>
        </p:nvSpPr>
        <p:spPr>
          <a:xfrm>
            <a:off x="1091101" y="3952552"/>
            <a:ext cx="2050561" cy="461665"/>
          </a:xfrm>
          <a:prstGeom prst="rect">
            <a:avLst/>
          </a:prstGeom>
          <a:noFill/>
        </p:spPr>
        <p:txBody>
          <a:bodyPr wrap="none" rtlCol="0">
            <a:spAutoFit/>
          </a:bodyPr>
          <a:lstStyle/>
          <a:p>
            <a:r>
              <a:rPr kumimoji="1" lang="en-US" altLang="zh-CN" sz="2400" dirty="0" smtClean="0">
                <a:latin typeface="Microsoft YaHei" charset="-122"/>
                <a:ea typeface="Microsoft YaHei" charset="-122"/>
                <a:cs typeface="Microsoft YaHei" charset="-122"/>
              </a:rPr>
              <a:t>{0,4</a:t>
            </a:r>
            <a:r>
              <a:rPr kumimoji="1" lang="en-US" altLang="zh-CN" sz="2400" smtClean="0">
                <a:latin typeface="Microsoft YaHei" charset="-122"/>
                <a:ea typeface="Microsoft YaHei" charset="-122"/>
                <a:cs typeface="Microsoft YaHei" charset="-122"/>
              </a:rPr>
              <a:t>},{1,2,3,5</a:t>
            </a:r>
            <a:r>
              <a:rPr kumimoji="1" lang="en-US" altLang="zh-CN" sz="2400" dirty="0" smtClean="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78311350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克鲁斯卡尔</a:t>
            </a:r>
            <a:r>
              <a:rPr kumimoji="1" lang="en-US" altLang="zh-CN" dirty="0"/>
              <a:t>(</a:t>
            </a:r>
            <a:r>
              <a:rPr kumimoji="1" lang="en-US" altLang="zh-CN" dirty="0" err="1"/>
              <a:t>Kruskal</a:t>
            </a:r>
            <a:r>
              <a:rPr kumimoji="1" lang="en-US" altLang="zh-CN" dirty="0"/>
              <a:t>)</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smtClean="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57" name="Group 4"/>
          <p:cNvGrpSpPr>
            <a:grpSpLocks/>
          </p:cNvGrpSpPr>
          <p:nvPr/>
        </p:nvGrpSpPr>
        <p:grpSpPr bwMode="auto">
          <a:xfrm>
            <a:off x="381000" y="764704"/>
            <a:ext cx="3733800" cy="2854325"/>
            <a:chOff x="336" y="1562"/>
            <a:chExt cx="2352" cy="1798"/>
          </a:xfrm>
        </p:grpSpPr>
        <p:sp>
          <p:nvSpPr>
            <p:cNvPr id="58" name="Oval 5"/>
            <p:cNvSpPr>
              <a:spLocks noChangeArrowheads="1"/>
            </p:cNvSpPr>
            <p:nvPr/>
          </p:nvSpPr>
          <p:spPr bwMode="auto">
            <a:xfrm>
              <a:off x="2448" y="2400"/>
              <a:ext cx="240" cy="240"/>
            </a:xfrm>
            <a:prstGeom prst="ellipse">
              <a:avLst/>
            </a:prstGeom>
            <a:noFill/>
            <a:ln w="9525" algn="ctr">
              <a:solidFill>
                <a:schemeClr val="tx1"/>
              </a:solidFill>
              <a:round/>
              <a:headEnd/>
              <a:tailEnd/>
            </a:ln>
            <a:effectLst/>
          </p:spPr>
          <p:txBody>
            <a:bodyPr wrap="none" anchor="ctr"/>
            <a:lstStyle/>
            <a:p>
              <a:pPr algn="ctr"/>
              <a:r>
                <a:rPr lang="en-US" altLang="zh-CN" b="0"/>
                <a:t>2</a:t>
              </a:r>
            </a:p>
          </p:txBody>
        </p:sp>
        <p:sp>
          <p:nvSpPr>
            <p:cNvPr id="59" name="Oval 6"/>
            <p:cNvSpPr>
              <a:spLocks noChangeArrowheads="1"/>
            </p:cNvSpPr>
            <p:nvPr/>
          </p:nvSpPr>
          <p:spPr bwMode="auto">
            <a:xfrm>
              <a:off x="480" y="1798"/>
              <a:ext cx="240" cy="240"/>
            </a:xfrm>
            <a:prstGeom prst="ellipse">
              <a:avLst/>
            </a:prstGeom>
            <a:noFill/>
            <a:ln w="9525" algn="ctr">
              <a:solidFill>
                <a:schemeClr val="tx1"/>
              </a:solidFill>
              <a:round/>
              <a:headEnd/>
              <a:tailEnd/>
            </a:ln>
            <a:effectLst/>
          </p:spPr>
          <p:txBody>
            <a:bodyPr wrap="none" anchor="ctr"/>
            <a:lstStyle/>
            <a:p>
              <a:pPr algn="ctr"/>
              <a:r>
                <a:rPr lang="en-US" altLang="zh-CN" b="0"/>
                <a:t>0</a:t>
              </a:r>
            </a:p>
          </p:txBody>
        </p:sp>
        <p:sp>
          <p:nvSpPr>
            <p:cNvPr id="60" name="Oval 7"/>
            <p:cNvSpPr>
              <a:spLocks noChangeArrowheads="1"/>
            </p:cNvSpPr>
            <p:nvPr/>
          </p:nvSpPr>
          <p:spPr bwMode="auto">
            <a:xfrm>
              <a:off x="1872" y="1798"/>
              <a:ext cx="240" cy="240"/>
            </a:xfrm>
            <a:prstGeom prst="ellipse">
              <a:avLst/>
            </a:prstGeom>
            <a:noFill/>
            <a:ln w="9525" algn="ctr">
              <a:solidFill>
                <a:schemeClr val="tx1"/>
              </a:solidFill>
              <a:round/>
              <a:headEnd/>
              <a:tailEnd/>
            </a:ln>
            <a:effectLst/>
          </p:spPr>
          <p:txBody>
            <a:bodyPr wrap="none" anchor="ctr"/>
            <a:lstStyle/>
            <a:p>
              <a:pPr algn="ctr"/>
              <a:r>
                <a:rPr lang="en-US" altLang="zh-CN" b="0"/>
                <a:t>1</a:t>
              </a:r>
            </a:p>
          </p:txBody>
        </p:sp>
        <p:sp>
          <p:nvSpPr>
            <p:cNvPr id="61" name="Oval 8"/>
            <p:cNvSpPr>
              <a:spLocks noChangeArrowheads="1"/>
            </p:cNvSpPr>
            <p:nvPr/>
          </p:nvSpPr>
          <p:spPr bwMode="auto">
            <a:xfrm>
              <a:off x="1152" y="2400"/>
              <a:ext cx="240" cy="240"/>
            </a:xfrm>
            <a:prstGeom prst="ellipse">
              <a:avLst/>
            </a:prstGeom>
            <a:noFill/>
            <a:ln w="9525" algn="ctr">
              <a:solidFill>
                <a:schemeClr val="tx1"/>
              </a:solidFill>
              <a:round/>
              <a:headEnd/>
              <a:tailEnd/>
            </a:ln>
            <a:effectLst/>
          </p:spPr>
          <p:txBody>
            <a:bodyPr wrap="none" anchor="ctr"/>
            <a:lstStyle/>
            <a:p>
              <a:pPr algn="ctr"/>
              <a:r>
                <a:rPr lang="en-US" altLang="zh-CN" b="0"/>
                <a:t>5</a:t>
              </a:r>
            </a:p>
          </p:txBody>
        </p:sp>
        <p:sp>
          <p:nvSpPr>
            <p:cNvPr id="62" name="Oval 9"/>
            <p:cNvSpPr>
              <a:spLocks noChangeArrowheads="1"/>
            </p:cNvSpPr>
            <p:nvPr/>
          </p:nvSpPr>
          <p:spPr bwMode="auto">
            <a:xfrm>
              <a:off x="1872" y="2976"/>
              <a:ext cx="240" cy="240"/>
            </a:xfrm>
            <a:prstGeom prst="ellipse">
              <a:avLst/>
            </a:prstGeom>
            <a:noFill/>
            <a:ln w="9525" algn="ctr">
              <a:solidFill>
                <a:schemeClr val="tx1"/>
              </a:solidFill>
              <a:round/>
              <a:headEnd/>
              <a:tailEnd/>
            </a:ln>
            <a:effectLst/>
          </p:spPr>
          <p:txBody>
            <a:bodyPr wrap="none" anchor="ctr"/>
            <a:lstStyle/>
            <a:p>
              <a:pPr algn="ctr"/>
              <a:r>
                <a:rPr lang="en-US" altLang="zh-CN" b="0"/>
                <a:t>3</a:t>
              </a:r>
            </a:p>
          </p:txBody>
        </p:sp>
        <p:sp>
          <p:nvSpPr>
            <p:cNvPr id="63" name="Oval 10"/>
            <p:cNvSpPr>
              <a:spLocks noChangeArrowheads="1"/>
            </p:cNvSpPr>
            <p:nvPr/>
          </p:nvSpPr>
          <p:spPr bwMode="auto">
            <a:xfrm>
              <a:off x="432" y="2976"/>
              <a:ext cx="240" cy="240"/>
            </a:xfrm>
            <a:prstGeom prst="ellipse">
              <a:avLst/>
            </a:prstGeom>
            <a:noFill/>
            <a:ln w="9525" algn="ctr">
              <a:solidFill>
                <a:schemeClr val="tx1"/>
              </a:solidFill>
              <a:round/>
              <a:headEnd/>
              <a:tailEnd/>
            </a:ln>
            <a:effectLst/>
          </p:spPr>
          <p:txBody>
            <a:bodyPr wrap="none" anchor="ctr"/>
            <a:lstStyle/>
            <a:p>
              <a:pPr algn="ctr"/>
              <a:r>
                <a:rPr lang="en-US" altLang="zh-CN" b="0"/>
                <a:t>4</a:t>
              </a:r>
            </a:p>
          </p:txBody>
        </p:sp>
        <p:sp>
          <p:nvSpPr>
            <p:cNvPr id="64" name="Line 11"/>
            <p:cNvSpPr>
              <a:spLocks noChangeShapeType="1"/>
            </p:cNvSpPr>
            <p:nvPr/>
          </p:nvSpPr>
          <p:spPr bwMode="auto">
            <a:xfrm flipH="1">
              <a:off x="2112" y="2640"/>
              <a:ext cx="480" cy="432"/>
            </a:xfrm>
            <a:prstGeom prst="line">
              <a:avLst/>
            </a:prstGeom>
            <a:noFill/>
            <a:ln w="9525">
              <a:solidFill>
                <a:schemeClr val="tx1"/>
              </a:solidFill>
              <a:round/>
              <a:headEnd/>
              <a:tailEnd/>
            </a:ln>
            <a:effectLst/>
          </p:spPr>
          <p:txBody>
            <a:bodyPr/>
            <a:lstStyle/>
            <a:p>
              <a:endParaRPr lang="zh-CN" altLang="en-US"/>
            </a:p>
          </p:txBody>
        </p:sp>
        <p:sp>
          <p:nvSpPr>
            <p:cNvPr id="65" name="Line 12"/>
            <p:cNvSpPr>
              <a:spLocks noChangeShapeType="1"/>
            </p:cNvSpPr>
            <p:nvPr/>
          </p:nvSpPr>
          <p:spPr bwMode="auto">
            <a:xfrm>
              <a:off x="2112" y="1968"/>
              <a:ext cx="432" cy="432"/>
            </a:xfrm>
            <a:prstGeom prst="line">
              <a:avLst/>
            </a:prstGeom>
            <a:noFill/>
            <a:ln w="9525">
              <a:solidFill>
                <a:schemeClr val="tx1"/>
              </a:solidFill>
              <a:round/>
              <a:headEnd/>
              <a:tailEnd/>
            </a:ln>
            <a:effectLst/>
          </p:spPr>
          <p:txBody>
            <a:bodyPr/>
            <a:lstStyle/>
            <a:p>
              <a:endParaRPr lang="zh-CN" altLang="en-US"/>
            </a:p>
          </p:txBody>
        </p:sp>
        <p:sp>
          <p:nvSpPr>
            <p:cNvPr id="66" name="Line 13"/>
            <p:cNvSpPr>
              <a:spLocks noChangeShapeType="1"/>
            </p:cNvSpPr>
            <p:nvPr/>
          </p:nvSpPr>
          <p:spPr bwMode="auto">
            <a:xfrm>
              <a:off x="1344" y="2592"/>
              <a:ext cx="528" cy="480"/>
            </a:xfrm>
            <a:prstGeom prst="line">
              <a:avLst/>
            </a:prstGeom>
            <a:noFill/>
            <a:ln w="9525">
              <a:solidFill>
                <a:schemeClr val="tx1"/>
              </a:solidFill>
              <a:round/>
              <a:headEnd/>
              <a:tailEnd/>
            </a:ln>
            <a:effectLst/>
          </p:spPr>
          <p:txBody>
            <a:bodyPr/>
            <a:lstStyle/>
            <a:p>
              <a:endParaRPr lang="zh-CN" altLang="en-US"/>
            </a:p>
          </p:txBody>
        </p:sp>
        <p:sp>
          <p:nvSpPr>
            <p:cNvPr id="67" name="Line 14"/>
            <p:cNvSpPr>
              <a:spLocks noChangeShapeType="1"/>
            </p:cNvSpPr>
            <p:nvPr/>
          </p:nvSpPr>
          <p:spPr bwMode="auto">
            <a:xfrm flipV="1">
              <a:off x="672" y="2592"/>
              <a:ext cx="528" cy="480"/>
            </a:xfrm>
            <a:prstGeom prst="line">
              <a:avLst/>
            </a:prstGeom>
            <a:noFill/>
            <a:ln w="9525">
              <a:solidFill>
                <a:schemeClr val="tx1"/>
              </a:solidFill>
              <a:round/>
              <a:headEnd/>
              <a:tailEnd/>
            </a:ln>
            <a:effectLst/>
          </p:spPr>
          <p:txBody>
            <a:bodyPr/>
            <a:lstStyle/>
            <a:p>
              <a:endParaRPr lang="zh-CN" altLang="en-US"/>
            </a:p>
          </p:txBody>
        </p:sp>
        <p:sp>
          <p:nvSpPr>
            <p:cNvPr id="68" name="Line 15"/>
            <p:cNvSpPr>
              <a:spLocks noChangeShapeType="1"/>
            </p:cNvSpPr>
            <p:nvPr/>
          </p:nvSpPr>
          <p:spPr bwMode="auto">
            <a:xfrm flipV="1">
              <a:off x="1353" y="1968"/>
              <a:ext cx="528" cy="480"/>
            </a:xfrm>
            <a:prstGeom prst="line">
              <a:avLst/>
            </a:prstGeom>
            <a:noFill/>
            <a:ln w="9525">
              <a:solidFill>
                <a:schemeClr val="tx1"/>
              </a:solidFill>
              <a:round/>
              <a:headEnd/>
              <a:tailEnd/>
            </a:ln>
            <a:effectLst/>
          </p:spPr>
          <p:txBody>
            <a:bodyPr/>
            <a:lstStyle/>
            <a:p>
              <a:endParaRPr lang="zh-CN" altLang="en-US"/>
            </a:p>
          </p:txBody>
        </p:sp>
        <p:sp>
          <p:nvSpPr>
            <p:cNvPr id="69" name="Line 16"/>
            <p:cNvSpPr>
              <a:spLocks noChangeShapeType="1"/>
            </p:cNvSpPr>
            <p:nvPr/>
          </p:nvSpPr>
          <p:spPr bwMode="auto">
            <a:xfrm>
              <a:off x="720" y="1968"/>
              <a:ext cx="456" cy="462"/>
            </a:xfrm>
            <a:prstGeom prst="line">
              <a:avLst/>
            </a:prstGeom>
            <a:noFill/>
            <a:ln w="9525">
              <a:solidFill>
                <a:schemeClr val="tx1"/>
              </a:solidFill>
              <a:round/>
              <a:headEnd/>
              <a:tailEnd/>
            </a:ln>
            <a:effectLst/>
          </p:spPr>
          <p:txBody>
            <a:bodyPr/>
            <a:lstStyle/>
            <a:p>
              <a:endParaRPr lang="zh-CN" altLang="en-US"/>
            </a:p>
          </p:txBody>
        </p:sp>
        <p:sp>
          <p:nvSpPr>
            <p:cNvPr id="70" name="Line 17"/>
            <p:cNvSpPr>
              <a:spLocks noChangeShapeType="1"/>
            </p:cNvSpPr>
            <p:nvPr/>
          </p:nvSpPr>
          <p:spPr bwMode="auto">
            <a:xfrm flipV="1">
              <a:off x="576" y="2016"/>
              <a:ext cx="0" cy="960"/>
            </a:xfrm>
            <a:prstGeom prst="line">
              <a:avLst/>
            </a:prstGeom>
            <a:noFill/>
            <a:ln w="9525">
              <a:solidFill>
                <a:schemeClr val="tx1"/>
              </a:solidFill>
              <a:round/>
              <a:headEnd/>
              <a:tailEnd/>
            </a:ln>
            <a:effectLst/>
          </p:spPr>
          <p:txBody>
            <a:bodyPr/>
            <a:lstStyle/>
            <a:p>
              <a:endParaRPr lang="zh-CN" altLang="en-US"/>
            </a:p>
          </p:txBody>
        </p:sp>
        <p:sp>
          <p:nvSpPr>
            <p:cNvPr id="71" name="Line 18"/>
            <p:cNvSpPr>
              <a:spLocks noChangeShapeType="1"/>
            </p:cNvSpPr>
            <p:nvPr/>
          </p:nvSpPr>
          <p:spPr bwMode="auto">
            <a:xfrm>
              <a:off x="720" y="1872"/>
              <a:ext cx="1152" cy="0"/>
            </a:xfrm>
            <a:prstGeom prst="line">
              <a:avLst/>
            </a:prstGeom>
            <a:noFill/>
            <a:ln w="9525">
              <a:solidFill>
                <a:schemeClr val="tx1"/>
              </a:solidFill>
              <a:round/>
              <a:headEnd/>
              <a:tailEnd/>
            </a:ln>
            <a:effectLst/>
          </p:spPr>
          <p:txBody>
            <a:bodyPr/>
            <a:lstStyle/>
            <a:p>
              <a:endParaRPr lang="zh-CN" altLang="en-US"/>
            </a:p>
          </p:txBody>
        </p:sp>
        <p:sp>
          <p:nvSpPr>
            <p:cNvPr id="72" name="Line 19"/>
            <p:cNvSpPr>
              <a:spLocks noChangeShapeType="1"/>
            </p:cNvSpPr>
            <p:nvPr/>
          </p:nvSpPr>
          <p:spPr bwMode="auto">
            <a:xfrm>
              <a:off x="672" y="3120"/>
              <a:ext cx="1200" cy="0"/>
            </a:xfrm>
            <a:prstGeom prst="line">
              <a:avLst/>
            </a:prstGeom>
            <a:noFill/>
            <a:ln w="9525">
              <a:solidFill>
                <a:schemeClr val="tx1"/>
              </a:solidFill>
              <a:round/>
              <a:headEnd/>
              <a:tailEnd/>
            </a:ln>
            <a:effectLst/>
          </p:spPr>
          <p:txBody>
            <a:bodyPr/>
            <a:lstStyle/>
            <a:p>
              <a:endParaRPr lang="zh-CN" altLang="en-US"/>
            </a:p>
          </p:txBody>
        </p:sp>
        <p:sp>
          <p:nvSpPr>
            <p:cNvPr id="73" name="Line 20"/>
            <p:cNvSpPr>
              <a:spLocks noChangeShapeType="1"/>
            </p:cNvSpPr>
            <p:nvPr/>
          </p:nvSpPr>
          <p:spPr bwMode="auto">
            <a:xfrm flipV="1">
              <a:off x="2016" y="2016"/>
              <a:ext cx="0" cy="960"/>
            </a:xfrm>
            <a:prstGeom prst="line">
              <a:avLst/>
            </a:prstGeom>
            <a:noFill/>
            <a:ln w="9525">
              <a:solidFill>
                <a:schemeClr val="tx1"/>
              </a:solidFill>
              <a:round/>
              <a:headEnd/>
              <a:tailEnd/>
            </a:ln>
            <a:effectLst/>
          </p:spPr>
          <p:txBody>
            <a:bodyPr/>
            <a:lstStyle/>
            <a:p>
              <a:endParaRPr lang="zh-CN" altLang="en-US"/>
            </a:p>
          </p:txBody>
        </p:sp>
        <p:sp>
          <p:nvSpPr>
            <p:cNvPr id="74" name="Text Box 21"/>
            <p:cNvSpPr txBox="1">
              <a:spLocks noChangeArrowheads="1"/>
            </p:cNvSpPr>
            <p:nvPr/>
          </p:nvSpPr>
          <p:spPr bwMode="auto">
            <a:xfrm>
              <a:off x="1142" y="1562"/>
              <a:ext cx="308" cy="288"/>
            </a:xfrm>
            <a:prstGeom prst="rect">
              <a:avLst/>
            </a:prstGeom>
            <a:noFill/>
            <a:ln w="9525" algn="ctr">
              <a:noFill/>
              <a:miter lim="800000"/>
              <a:headEnd/>
              <a:tailEnd/>
            </a:ln>
            <a:effectLst/>
          </p:spPr>
          <p:txBody>
            <a:bodyPr wrap="none">
              <a:spAutoFit/>
            </a:bodyPr>
            <a:lstStyle/>
            <a:p>
              <a:r>
                <a:rPr lang="en-US" altLang="zh-CN" sz="2400" b="0"/>
                <a:t>18</a:t>
              </a:r>
            </a:p>
          </p:txBody>
        </p:sp>
        <p:sp>
          <p:nvSpPr>
            <p:cNvPr id="75" name="Text Box 22"/>
            <p:cNvSpPr txBox="1">
              <a:spLocks noChangeArrowheads="1"/>
            </p:cNvSpPr>
            <p:nvPr/>
          </p:nvSpPr>
          <p:spPr bwMode="auto">
            <a:xfrm>
              <a:off x="940" y="1994"/>
              <a:ext cx="308" cy="288"/>
            </a:xfrm>
            <a:prstGeom prst="rect">
              <a:avLst/>
            </a:prstGeom>
            <a:noFill/>
            <a:ln w="9525" algn="ctr">
              <a:noFill/>
              <a:miter lim="800000"/>
              <a:headEnd/>
              <a:tailEnd/>
            </a:ln>
            <a:effectLst/>
          </p:spPr>
          <p:txBody>
            <a:bodyPr wrap="none">
              <a:spAutoFit/>
            </a:bodyPr>
            <a:lstStyle/>
            <a:p>
              <a:r>
                <a:rPr lang="en-US" altLang="zh-CN" sz="2400" b="0"/>
                <a:t>23</a:t>
              </a:r>
            </a:p>
          </p:txBody>
        </p:sp>
        <p:sp>
          <p:nvSpPr>
            <p:cNvPr id="76" name="Text Box 23"/>
            <p:cNvSpPr txBox="1">
              <a:spLocks noChangeArrowheads="1"/>
            </p:cNvSpPr>
            <p:nvPr/>
          </p:nvSpPr>
          <p:spPr bwMode="auto">
            <a:xfrm>
              <a:off x="336" y="2378"/>
              <a:ext cx="212" cy="288"/>
            </a:xfrm>
            <a:prstGeom prst="rect">
              <a:avLst/>
            </a:prstGeom>
            <a:noFill/>
            <a:ln w="9525" algn="ctr">
              <a:noFill/>
              <a:miter lim="800000"/>
              <a:headEnd/>
              <a:tailEnd/>
            </a:ln>
            <a:effectLst/>
          </p:spPr>
          <p:txBody>
            <a:bodyPr wrap="none">
              <a:spAutoFit/>
            </a:bodyPr>
            <a:lstStyle/>
            <a:p>
              <a:r>
                <a:rPr lang="en-US" altLang="zh-CN" sz="2400" b="0"/>
                <a:t>4</a:t>
              </a:r>
            </a:p>
          </p:txBody>
        </p:sp>
        <p:sp>
          <p:nvSpPr>
            <p:cNvPr id="77" name="Text Box 24"/>
            <p:cNvSpPr txBox="1">
              <a:spLocks noChangeArrowheads="1"/>
            </p:cNvSpPr>
            <p:nvPr/>
          </p:nvSpPr>
          <p:spPr bwMode="auto">
            <a:xfrm>
              <a:off x="768" y="2544"/>
              <a:ext cx="308" cy="288"/>
            </a:xfrm>
            <a:prstGeom prst="rect">
              <a:avLst/>
            </a:prstGeom>
            <a:noFill/>
            <a:ln w="9525" algn="ctr">
              <a:noFill/>
              <a:miter lim="800000"/>
              <a:headEnd/>
              <a:tailEnd/>
            </a:ln>
            <a:effectLst/>
          </p:spPr>
          <p:txBody>
            <a:bodyPr wrap="none">
              <a:spAutoFit/>
            </a:bodyPr>
            <a:lstStyle/>
            <a:p>
              <a:r>
                <a:rPr lang="en-US" altLang="zh-CN" sz="2400" b="0"/>
                <a:t>25</a:t>
              </a:r>
            </a:p>
          </p:txBody>
        </p:sp>
        <p:sp>
          <p:nvSpPr>
            <p:cNvPr id="78" name="Text Box 25"/>
            <p:cNvSpPr txBox="1">
              <a:spLocks noChangeArrowheads="1"/>
            </p:cNvSpPr>
            <p:nvPr/>
          </p:nvSpPr>
          <p:spPr bwMode="auto">
            <a:xfrm>
              <a:off x="1190" y="3072"/>
              <a:ext cx="308" cy="288"/>
            </a:xfrm>
            <a:prstGeom prst="rect">
              <a:avLst/>
            </a:prstGeom>
            <a:noFill/>
            <a:ln w="9525" algn="ctr">
              <a:noFill/>
              <a:miter lim="800000"/>
              <a:headEnd/>
              <a:tailEnd/>
            </a:ln>
            <a:effectLst/>
          </p:spPr>
          <p:txBody>
            <a:bodyPr wrap="none">
              <a:spAutoFit/>
            </a:bodyPr>
            <a:lstStyle/>
            <a:p>
              <a:r>
                <a:rPr lang="en-US" altLang="zh-CN" sz="2400" b="0"/>
                <a:t>20</a:t>
              </a:r>
            </a:p>
          </p:txBody>
        </p:sp>
        <p:sp>
          <p:nvSpPr>
            <p:cNvPr id="79" name="Text Box 26"/>
            <p:cNvSpPr txBox="1">
              <a:spLocks noChangeArrowheads="1"/>
            </p:cNvSpPr>
            <p:nvPr/>
          </p:nvSpPr>
          <p:spPr bwMode="auto">
            <a:xfrm>
              <a:off x="1324" y="2736"/>
              <a:ext cx="308" cy="288"/>
            </a:xfrm>
            <a:prstGeom prst="rect">
              <a:avLst/>
            </a:prstGeom>
            <a:noFill/>
            <a:ln w="9525" algn="ctr">
              <a:noFill/>
              <a:miter lim="800000"/>
              <a:headEnd/>
              <a:tailEnd/>
            </a:ln>
            <a:effectLst/>
          </p:spPr>
          <p:txBody>
            <a:bodyPr wrap="none">
              <a:spAutoFit/>
            </a:bodyPr>
            <a:lstStyle/>
            <a:p>
              <a:r>
                <a:rPr lang="en-US" altLang="zh-CN" sz="2400" b="0"/>
                <a:t>15</a:t>
              </a:r>
            </a:p>
          </p:txBody>
        </p:sp>
        <p:sp>
          <p:nvSpPr>
            <p:cNvPr id="80" name="Text Box 27"/>
            <p:cNvSpPr txBox="1">
              <a:spLocks noChangeArrowheads="1"/>
            </p:cNvSpPr>
            <p:nvPr/>
          </p:nvSpPr>
          <p:spPr bwMode="auto">
            <a:xfrm>
              <a:off x="1564" y="2112"/>
              <a:ext cx="308" cy="288"/>
            </a:xfrm>
            <a:prstGeom prst="rect">
              <a:avLst/>
            </a:prstGeom>
            <a:noFill/>
            <a:ln w="9525" algn="ctr">
              <a:noFill/>
              <a:miter lim="800000"/>
              <a:headEnd/>
              <a:tailEnd/>
            </a:ln>
            <a:effectLst/>
          </p:spPr>
          <p:txBody>
            <a:bodyPr wrap="none">
              <a:spAutoFit/>
            </a:bodyPr>
            <a:lstStyle/>
            <a:p>
              <a:r>
                <a:rPr lang="en-US" altLang="zh-CN" sz="2400" b="0"/>
                <a:t>12</a:t>
              </a:r>
            </a:p>
          </p:txBody>
        </p:sp>
        <p:sp>
          <p:nvSpPr>
            <p:cNvPr id="81" name="Text Box 28"/>
            <p:cNvSpPr txBox="1">
              <a:spLocks noChangeArrowheads="1"/>
            </p:cNvSpPr>
            <p:nvPr/>
          </p:nvSpPr>
          <p:spPr bwMode="auto">
            <a:xfrm>
              <a:off x="2236" y="1946"/>
              <a:ext cx="212" cy="288"/>
            </a:xfrm>
            <a:prstGeom prst="rect">
              <a:avLst/>
            </a:prstGeom>
            <a:noFill/>
            <a:ln w="9525" algn="ctr">
              <a:noFill/>
              <a:miter lim="800000"/>
              <a:headEnd/>
              <a:tailEnd/>
            </a:ln>
            <a:effectLst/>
          </p:spPr>
          <p:txBody>
            <a:bodyPr wrap="none">
              <a:spAutoFit/>
            </a:bodyPr>
            <a:lstStyle/>
            <a:p>
              <a:r>
                <a:rPr lang="en-US" altLang="zh-CN" sz="2400" b="0"/>
                <a:t>5</a:t>
              </a:r>
            </a:p>
          </p:txBody>
        </p:sp>
        <p:sp>
          <p:nvSpPr>
            <p:cNvPr id="82" name="Text Box 29"/>
            <p:cNvSpPr txBox="1">
              <a:spLocks noChangeArrowheads="1"/>
            </p:cNvSpPr>
            <p:nvPr/>
          </p:nvSpPr>
          <p:spPr bwMode="auto">
            <a:xfrm>
              <a:off x="1996" y="2352"/>
              <a:ext cx="212" cy="288"/>
            </a:xfrm>
            <a:prstGeom prst="rect">
              <a:avLst/>
            </a:prstGeom>
            <a:noFill/>
            <a:ln w="9525" algn="ctr">
              <a:noFill/>
              <a:miter lim="800000"/>
              <a:headEnd/>
              <a:tailEnd/>
            </a:ln>
            <a:effectLst/>
          </p:spPr>
          <p:txBody>
            <a:bodyPr wrap="none">
              <a:spAutoFit/>
            </a:bodyPr>
            <a:lstStyle/>
            <a:p>
              <a:r>
                <a:rPr lang="en-US" altLang="zh-CN" sz="2400" b="0"/>
                <a:t>8</a:t>
              </a:r>
            </a:p>
          </p:txBody>
        </p:sp>
        <p:sp>
          <p:nvSpPr>
            <p:cNvPr id="83" name="Text Box 30"/>
            <p:cNvSpPr txBox="1">
              <a:spLocks noChangeArrowheads="1"/>
            </p:cNvSpPr>
            <p:nvPr/>
          </p:nvSpPr>
          <p:spPr bwMode="auto">
            <a:xfrm>
              <a:off x="2332" y="2784"/>
              <a:ext cx="308" cy="288"/>
            </a:xfrm>
            <a:prstGeom prst="rect">
              <a:avLst/>
            </a:prstGeom>
            <a:noFill/>
            <a:ln w="9525" algn="ctr">
              <a:noFill/>
              <a:miter lim="800000"/>
              <a:headEnd/>
              <a:tailEnd/>
            </a:ln>
            <a:effectLst/>
          </p:spPr>
          <p:txBody>
            <a:bodyPr wrap="none">
              <a:spAutoFit/>
            </a:bodyPr>
            <a:lstStyle/>
            <a:p>
              <a:r>
                <a:rPr lang="en-US" altLang="zh-CN" sz="2400" b="0"/>
                <a:t>10</a:t>
              </a:r>
            </a:p>
          </p:txBody>
        </p:sp>
      </p:grpSp>
      <p:sp>
        <p:nvSpPr>
          <p:cNvPr id="84" name="Text Box 31"/>
          <p:cNvSpPr txBox="1">
            <a:spLocks noChangeArrowheads="1"/>
          </p:cNvSpPr>
          <p:nvPr/>
        </p:nvSpPr>
        <p:spPr bwMode="auto">
          <a:xfrm>
            <a:off x="1660525" y="764704"/>
            <a:ext cx="488950" cy="457200"/>
          </a:xfrm>
          <a:prstGeom prst="rect">
            <a:avLst/>
          </a:prstGeom>
          <a:noFill/>
          <a:ln w="9525" algn="ctr">
            <a:noFill/>
            <a:miter lim="800000"/>
            <a:headEnd/>
            <a:tailEnd/>
          </a:ln>
          <a:effectLst/>
        </p:spPr>
        <p:txBody>
          <a:bodyPr wrap="none">
            <a:spAutoFit/>
          </a:bodyPr>
          <a:lstStyle/>
          <a:p>
            <a:r>
              <a:rPr lang="en-US" altLang="zh-CN" sz="2400" b="0"/>
              <a:t>18</a:t>
            </a:r>
          </a:p>
        </p:txBody>
      </p:sp>
      <p:sp>
        <p:nvSpPr>
          <p:cNvPr id="85" name="Text Box 32"/>
          <p:cNvSpPr txBox="1">
            <a:spLocks noChangeArrowheads="1"/>
          </p:cNvSpPr>
          <p:nvPr/>
        </p:nvSpPr>
        <p:spPr bwMode="auto">
          <a:xfrm>
            <a:off x="381000" y="2060104"/>
            <a:ext cx="336550" cy="457200"/>
          </a:xfrm>
          <a:prstGeom prst="rect">
            <a:avLst/>
          </a:prstGeom>
          <a:noFill/>
          <a:ln w="9525" algn="ctr">
            <a:noFill/>
            <a:miter lim="800000"/>
            <a:headEnd/>
            <a:tailEnd/>
          </a:ln>
          <a:effectLst/>
        </p:spPr>
        <p:txBody>
          <a:bodyPr wrap="none">
            <a:spAutoFit/>
          </a:bodyPr>
          <a:lstStyle/>
          <a:p>
            <a:r>
              <a:rPr lang="en-US" altLang="zh-CN" sz="2400" b="0"/>
              <a:t>4</a:t>
            </a:r>
          </a:p>
        </p:txBody>
      </p:sp>
      <p:sp>
        <p:nvSpPr>
          <p:cNvPr id="86" name="Text Box 33"/>
          <p:cNvSpPr txBox="1">
            <a:spLocks noChangeArrowheads="1"/>
          </p:cNvSpPr>
          <p:nvPr/>
        </p:nvSpPr>
        <p:spPr bwMode="auto">
          <a:xfrm>
            <a:off x="2330450" y="1637829"/>
            <a:ext cx="488950" cy="457200"/>
          </a:xfrm>
          <a:prstGeom prst="rect">
            <a:avLst/>
          </a:prstGeom>
          <a:noFill/>
          <a:ln w="9525" algn="ctr">
            <a:noFill/>
            <a:miter lim="800000"/>
            <a:headEnd/>
            <a:tailEnd/>
          </a:ln>
          <a:effectLst/>
        </p:spPr>
        <p:txBody>
          <a:bodyPr wrap="none">
            <a:spAutoFit/>
          </a:bodyPr>
          <a:lstStyle/>
          <a:p>
            <a:r>
              <a:rPr lang="en-US" altLang="zh-CN" sz="2400" b="0"/>
              <a:t>12</a:t>
            </a:r>
          </a:p>
        </p:txBody>
      </p:sp>
      <p:sp>
        <p:nvSpPr>
          <p:cNvPr id="87" name="Text Box 34"/>
          <p:cNvSpPr txBox="1">
            <a:spLocks noChangeArrowheads="1"/>
          </p:cNvSpPr>
          <p:nvPr/>
        </p:nvSpPr>
        <p:spPr bwMode="auto">
          <a:xfrm>
            <a:off x="3397250" y="1374304"/>
            <a:ext cx="336550" cy="457200"/>
          </a:xfrm>
          <a:prstGeom prst="rect">
            <a:avLst/>
          </a:prstGeom>
          <a:noFill/>
          <a:ln w="9525" algn="ctr">
            <a:noFill/>
            <a:miter lim="800000"/>
            <a:headEnd/>
            <a:tailEnd/>
          </a:ln>
          <a:effectLst/>
        </p:spPr>
        <p:txBody>
          <a:bodyPr wrap="none">
            <a:spAutoFit/>
          </a:bodyPr>
          <a:lstStyle/>
          <a:p>
            <a:r>
              <a:rPr lang="en-US" altLang="zh-CN" sz="2400" b="0"/>
              <a:t>5</a:t>
            </a:r>
          </a:p>
        </p:txBody>
      </p:sp>
      <p:sp>
        <p:nvSpPr>
          <p:cNvPr id="88" name="Text Box 35"/>
          <p:cNvSpPr txBox="1">
            <a:spLocks noChangeArrowheads="1"/>
          </p:cNvSpPr>
          <p:nvPr/>
        </p:nvSpPr>
        <p:spPr bwMode="auto">
          <a:xfrm>
            <a:off x="3016250" y="2018829"/>
            <a:ext cx="336550" cy="457200"/>
          </a:xfrm>
          <a:prstGeom prst="rect">
            <a:avLst/>
          </a:prstGeom>
          <a:noFill/>
          <a:ln w="9525" algn="ctr">
            <a:noFill/>
            <a:miter lim="800000"/>
            <a:headEnd/>
            <a:tailEnd/>
          </a:ln>
          <a:effectLst/>
        </p:spPr>
        <p:txBody>
          <a:bodyPr wrap="none">
            <a:spAutoFit/>
          </a:bodyPr>
          <a:lstStyle/>
          <a:p>
            <a:r>
              <a:rPr lang="en-US" altLang="zh-CN" sz="2400" b="0"/>
              <a:t>8</a:t>
            </a:r>
          </a:p>
        </p:txBody>
      </p:sp>
      <p:graphicFrame>
        <p:nvGraphicFramePr>
          <p:cNvPr id="89" name="Group 36"/>
          <p:cNvGraphicFramePr>
            <a:graphicFrameLocks noGrp="1"/>
          </p:cNvGraphicFramePr>
          <p:nvPr>
            <p:extLst>
              <p:ext uri="{D42A27DB-BD31-4B8C-83A1-F6EECF244321}">
                <p14:modId xmlns:p14="http://schemas.microsoft.com/office/powerpoint/2010/main" val="2097237898"/>
              </p:ext>
            </p:extLst>
          </p:nvPr>
        </p:nvGraphicFramePr>
        <p:xfrm>
          <a:off x="457200" y="4727104"/>
          <a:ext cx="7086600" cy="1828800"/>
        </p:xfrm>
        <a:graphic>
          <a:graphicData uri="http://schemas.openxmlformats.org/drawingml/2006/table">
            <a:tbl>
              <a:tblPr/>
              <a:tblGrid>
                <a:gridCol w="1376363"/>
                <a:gridCol w="519112"/>
                <a:gridCol w="576263"/>
                <a:gridCol w="576262"/>
                <a:gridCol w="576263"/>
                <a:gridCol w="566737"/>
                <a:gridCol w="588963"/>
                <a:gridCol w="577850"/>
                <a:gridCol w="574675"/>
                <a:gridCol w="577850"/>
                <a:gridCol w="576262"/>
              </a:tblGrid>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400" b="1" i="0" u="none" strike="noStrike" cap="none" normalizeH="0" baseline="0" smtClean="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6</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7</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8</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9</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fromvex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endvex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weight</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90" name="Group 113"/>
          <p:cNvGraphicFramePr>
            <a:graphicFrameLocks noGrp="1"/>
          </p:cNvGraphicFramePr>
          <p:nvPr>
            <p:extLst>
              <p:ext uri="{D42A27DB-BD31-4B8C-83A1-F6EECF244321}">
                <p14:modId xmlns:p14="http://schemas.microsoft.com/office/powerpoint/2010/main" val="1628253475"/>
              </p:ext>
            </p:extLst>
          </p:nvPr>
        </p:nvGraphicFramePr>
        <p:xfrm>
          <a:off x="4876800" y="917104"/>
          <a:ext cx="3505200" cy="3560765"/>
        </p:xfrm>
        <a:graphic>
          <a:graphicData uri="http://schemas.openxmlformats.org/drawingml/2006/table">
            <a:tbl>
              <a:tblPr/>
              <a:tblGrid>
                <a:gridCol w="501650"/>
                <a:gridCol w="498475"/>
                <a:gridCol w="523875"/>
                <a:gridCol w="479425"/>
                <a:gridCol w="501650"/>
                <a:gridCol w="498475"/>
                <a:gridCol w="501650"/>
              </a:tblGrid>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600" b="0" i="0" u="none" strike="noStrike" cap="none" normalizeH="0" baseline="0" smtClean="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5</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0</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641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1</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2</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3</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4</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5</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91" name="Line 193"/>
          <p:cNvSpPr>
            <a:spLocks noChangeShapeType="1"/>
          </p:cNvSpPr>
          <p:nvPr/>
        </p:nvSpPr>
        <p:spPr bwMode="auto">
          <a:xfrm flipV="1">
            <a:off x="6096000" y="6555904"/>
            <a:ext cx="0" cy="381000"/>
          </a:xfrm>
          <a:prstGeom prst="line">
            <a:avLst/>
          </a:prstGeom>
          <a:noFill/>
          <a:ln w="38100">
            <a:solidFill>
              <a:srgbClr val="CC0000"/>
            </a:solidFill>
            <a:round/>
            <a:headEnd/>
            <a:tailEnd type="stealth" w="lg" len="lg"/>
          </a:ln>
          <a:effectLst/>
        </p:spPr>
        <p:txBody>
          <a:bodyPr wrap="none" anchor="ctr"/>
          <a:lstStyle/>
          <a:p>
            <a:endParaRPr lang="zh-CN" altLang="en-US"/>
          </a:p>
        </p:txBody>
      </p:sp>
      <p:grpSp>
        <p:nvGrpSpPr>
          <p:cNvPr id="92" name="Group 194"/>
          <p:cNvGrpSpPr>
            <a:grpSpLocks/>
          </p:cNvGrpSpPr>
          <p:nvPr/>
        </p:nvGrpSpPr>
        <p:grpSpPr bwMode="auto">
          <a:xfrm>
            <a:off x="4286250" y="1268760"/>
            <a:ext cx="666750" cy="457200"/>
            <a:chOff x="2652" y="480"/>
            <a:chExt cx="420" cy="288"/>
          </a:xfrm>
        </p:grpSpPr>
        <p:sp>
          <p:nvSpPr>
            <p:cNvPr id="93" name="Line 195"/>
            <p:cNvSpPr>
              <a:spLocks noChangeShapeType="1"/>
            </p:cNvSpPr>
            <p:nvPr/>
          </p:nvSpPr>
          <p:spPr bwMode="auto">
            <a:xfrm flipV="1">
              <a:off x="2652" y="720"/>
              <a:ext cx="420" cy="0"/>
            </a:xfrm>
            <a:prstGeom prst="line">
              <a:avLst/>
            </a:prstGeom>
            <a:noFill/>
            <a:ln w="38100">
              <a:solidFill>
                <a:srgbClr val="CC0000"/>
              </a:solidFill>
              <a:round/>
              <a:headEnd/>
              <a:tailEnd type="stealth" w="lg" len="lg"/>
            </a:ln>
            <a:effectLst/>
          </p:spPr>
          <p:txBody>
            <a:bodyPr wrap="none" anchor="ctr"/>
            <a:lstStyle/>
            <a:p>
              <a:endParaRPr lang="zh-CN" altLang="en-US"/>
            </a:p>
          </p:txBody>
        </p:sp>
        <p:sp>
          <p:nvSpPr>
            <p:cNvPr id="94" name="Text Box 196"/>
            <p:cNvSpPr txBox="1">
              <a:spLocks noChangeArrowheads="1"/>
            </p:cNvSpPr>
            <p:nvPr/>
          </p:nvSpPr>
          <p:spPr bwMode="auto">
            <a:xfrm>
              <a:off x="2652" y="480"/>
              <a:ext cx="372" cy="288"/>
            </a:xfrm>
            <a:prstGeom prst="rect">
              <a:avLst/>
            </a:prstGeom>
            <a:noFill/>
            <a:ln w="19050" algn="ctr">
              <a:noFill/>
              <a:miter lim="800000"/>
              <a:headEnd/>
              <a:tailEnd/>
            </a:ln>
            <a:effectLst/>
          </p:spPr>
          <p:txBody>
            <a:bodyPr wrap="none">
              <a:spAutoFit/>
            </a:bodyPr>
            <a:lstStyle/>
            <a:p>
              <a:r>
                <a:rPr lang="en-US" altLang="zh-CN" sz="2400"/>
                <a:t>m1</a:t>
              </a:r>
            </a:p>
          </p:txBody>
        </p:sp>
      </p:grpSp>
      <p:grpSp>
        <p:nvGrpSpPr>
          <p:cNvPr id="95" name="Group 197"/>
          <p:cNvGrpSpPr>
            <a:grpSpLocks/>
          </p:cNvGrpSpPr>
          <p:nvPr/>
        </p:nvGrpSpPr>
        <p:grpSpPr bwMode="auto">
          <a:xfrm>
            <a:off x="8382000" y="1268760"/>
            <a:ext cx="685800" cy="457200"/>
            <a:chOff x="2688" y="1344"/>
            <a:chExt cx="432" cy="288"/>
          </a:xfrm>
        </p:grpSpPr>
        <p:sp>
          <p:nvSpPr>
            <p:cNvPr id="96" name="Line 198"/>
            <p:cNvSpPr>
              <a:spLocks noChangeShapeType="1"/>
            </p:cNvSpPr>
            <p:nvPr/>
          </p:nvSpPr>
          <p:spPr bwMode="auto">
            <a:xfrm flipV="1">
              <a:off x="2688" y="1584"/>
              <a:ext cx="432" cy="0"/>
            </a:xfrm>
            <a:prstGeom prst="line">
              <a:avLst/>
            </a:prstGeom>
            <a:noFill/>
            <a:ln w="38100">
              <a:solidFill>
                <a:srgbClr val="CC0000"/>
              </a:solidFill>
              <a:round/>
              <a:headEnd type="stealth" w="lg" len="lg"/>
              <a:tailEnd type="none" w="lg" len="lg"/>
            </a:ln>
            <a:effectLst/>
          </p:spPr>
          <p:txBody>
            <a:bodyPr wrap="none" anchor="ctr"/>
            <a:lstStyle/>
            <a:p>
              <a:endParaRPr lang="zh-CN" altLang="en-US"/>
            </a:p>
          </p:txBody>
        </p:sp>
        <p:sp>
          <p:nvSpPr>
            <p:cNvPr id="97" name="Text Box 199"/>
            <p:cNvSpPr txBox="1">
              <a:spLocks noChangeArrowheads="1"/>
            </p:cNvSpPr>
            <p:nvPr/>
          </p:nvSpPr>
          <p:spPr bwMode="auto">
            <a:xfrm>
              <a:off x="2748" y="1344"/>
              <a:ext cx="372" cy="288"/>
            </a:xfrm>
            <a:prstGeom prst="rect">
              <a:avLst/>
            </a:prstGeom>
            <a:noFill/>
            <a:ln w="19050" algn="ctr">
              <a:noFill/>
              <a:miter lim="800000"/>
              <a:headEnd/>
              <a:tailEnd/>
            </a:ln>
            <a:effectLst/>
          </p:spPr>
          <p:txBody>
            <a:bodyPr wrap="none">
              <a:spAutoFit/>
            </a:bodyPr>
            <a:lstStyle/>
            <a:p>
              <a:r>
                <a:rPr lang="en-US" altLang="zh-CN" sz="2400"/>
                <a:t>m2</a:t>
              </a:r>
            </a:p>
          </p:txBody>
        </p:sp>
      </p:grpSp>
      <p:sp>
        <p:nvSpPr>
          <p:cNvPr id="98" name="Oval 200"/>
          <p:cNvSpPr>
            <a:spLocks noChangeArrowheads="1"/>
          </p:cNvSpPr>
          <p:nvPr/>
        </p:nvSpPr>
        <p:spPr bwMode="auto">
          <a:xfrm>
            <a:off x="609600" y="1145704"/>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0</a:t>
            </a:r>
          </a:p>
        </p:txBody>
      </p:sp>
      <p:sp>
        <p:nvSpPr>
          <p:cNvPr id="99" name="Line 201"/>
          <p:cNvSpPr>
            <a:spLocks noChangeShapeType="1"/>
          </p:cNvSpPr>
          <p:nvPr/>
        </p:nvSpPr>
        <p:spPr bwMode="auto">
          <a:xfrm>
            <a:off x="762000" y="1526704"/>
            <a:ext cx="0" cy="1447800"/>
          </a:xfrm>
          <a:prstGeom prst="line">
            <a:avLst/>
          </a:prstGeom>
          <a:noFill/>
          <a:ln w="38100">
            <a:solidFill>
              <a:srgbClr val="CC0000"/>
            </a:solidFill>
            <a:round/>
            <a:headEnd/>
            <a:tailEnd/>
          </a:ln>
          <a:effectLst/>
        </p:spPr>
        <p:txBody>
          <a:bodyPr/>
          <a:lstStyle/>
          <a:p>
            <a:endParaRPr lang="zh-CN" altLang="en-US"/>
          </a:p>
        </p:txBody>
      </p:sp>
      <p:sp>
        <p:nvSpPr>
          <p:cNvPr id="100" name="Oval 202"/>
          <p:cNvSpPr>
            <a:spLocks noChangeArrowheads="1"/>
          </p:cNvSpPr>
          <p:nvPr/>
        </p:nvSpPr>
        <p:spPr bwMode="auto">
          <a:xfrm>
            <a:off x="533400" y="300784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4</a:t>
            </a:r>
          </a:p>
        </p:txBody>
      </p:sp>
      <p:sp>
        <p:nvSpPr>
          <p:cNvPr id="101" name="Oval 203"/>
          <p:cNvSpPr>
            <a:spLocks noChangeArrowheads="1"/>
          </p:cNvSpPr>
          <p:nvPr/>
        </p:nvSpPr>
        <p:spPr bwMode="auto">
          <a:xfrm>
            <a:off x="3733800" y="209344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2</a:t>
            </a:r>
          </a:p>
        </p:txBody>
      </p:sp>
      <p:sp>
        <p:nvSpPr>
          <p:cNvPr id="102" name="Oval 204"/>
          <p:cNvSpPr>
            <a:spLocks noChangeArrowheads="1"/>
          </p:cNvSpPr>
          <p:nvPr/>
        </p:nvSpPr>
        <p:spPr bwMode="auto">
          <a:xfrm>
            <a:off x="2819400" y="1145704"/>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1</a:t>
            </a:r>
          </a:p>
        </p:txBody>
      </p:sp>
      <p:sp>
        <p:nvSpPr>
          <p:cNvPr id="103" name="Line 205"/>
          <p:cNvSpPr>
            <a:spLocks noChangeShapeType="1"/>
          </p:cNvSpPr>
          <p:nvPr/>
        </p:nvSpPr>
        <p:spPr bwMode="auto">
          <a:xfrm>
            <a:off x="3186113" y="1388592"/>
            <a:ext cx="685800" cy="685800"/>
          </a:xfrm>
          <a:prstGeom prst="line">
            <a:avLst/>
          </a:prstGeom>
          <a:noFill/>
          <a:ln w="38100">
            <a:solidFill>
              <a:srgbClr val="CC0000"/>
            </a:solidFill>
            <a:round/>
            <a:headEnd/>
            <a:tailEnd/>
          </a:ln>
          <a:effectLst/>
        </p:spPr>
        <p:txBody>
          <a:bodyPr wrap="none" anchor="ctr"/>
          <a:lstStyle/>
          <a:p>
            <a:endParaRPr lang="zh-CN" altLang="en-US"/>
          </a:p>
        </p:txBody>
      </p:sp>
      <p:sp>
        <p:nvSpPr>
          <p:cNvPr id="104" name="Oval 206"/>
          <p:cNvSpPr>
            <a:spLocks noChangeArrowheads="1"/>
          </p:cNvSpPr>
          <p:nvPr/>
        </p:nvSpPr>
        <p:spPr bwMode="auto">
          <a:xfrm>
            <a:off x="2819400" y="3017367"/>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3</a:t>
            </a:r>
          </a:p>
        </p:txBody>
      </p:sp>
      <p:sp>
        <p:nvSpPr>
          <p:cNvPr id="105" name="Line 207"/>
          <p:cNvSpPr>
            <a:spLocks noChangeShapeType="1"/>
          </p:cNvSpPr>
          <p:nvPr/>
        </p:nvSpPr>
        <p:spPr bwMode="auto">
          <a:xfrm>
            <a:off x="3048000" y="1526704"/>
            <a:ext cx="0" cy="1447800"/>
          </a:xfrm>
          <a:prstGeom prst="line">
            <a:avLst/>
          </a:prstGeom>
          <a:noFill/>
          <a:ln w="38100">
            <a:solidFill>
              <a:srgbClr val="CC0000"/>
            </a:solidFill>
            <a:round/>
            <a:headEnd/>
            <a:tailEnd/>
          </a:ln>
          <a:effectLst/>
        </p:spPr>
        <p:txBody>
          <a:bodyPr wrap="none" anchor="ctr"/>
          <a:lstStyle/>
          <a:p>
            <a:endParaRPr lang="zh-CN" altLang="en-US"/>
          </a:p>
        </p:txBody>
      </p:sp>
      <p:sp>
        <p:nvSpPr>
          <p:cNvPr id="106" name="Oval 208"/>
          <p:cNvSpPr>
            <a:spLocks noChangeArrowheads="1"/>
          </p:cNvSpPr>
          <p:nvPr/>
        </p:nvSpPr>
        <p:spPr bwMode="auto">
          <a:xfrm>
            <a:off x="1677988" y="2095029"/>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5</a:t>
            </a:r>
          </a:p>
        </p:txBody>
      </p:sp>
      <p:sp>
        <p:nvSpPr>
          <p:cNvPr id="107" name="Line 209"/>
          <p:cNvSpPr>
            <a:spLocks noChangeShapeType="1"/>
          </p:cNvSpPr>
          <p:nvPr/>
        </p:nvSpPr>
        <p:spPr bwMode="auto">
          <a:xfrm flipH="1">
            <a:off x="2044700" y="1437804"/>
            <a:ext cx="762000" cy="685800"/>
          </a:xfrm>
          <a:prstGeom prst="line">
            <a:avLst/>
          </a:prstGeom>
          <a:noFill/>
          <a:ln w="38100">
            <a:solidFill>
              <a:srgbClr val="CC0000"/>
            </a:solidFill>
            <a:round/>
            <a:headEnd/>
            <a:tailEnd/>
          </a:ln>
          <a:effectLst/>
        </p:spPr>
        <p:txBody>
          <a:bodyPr wrap="none" anchor="ctr"/>
          <a:lstStyle/>
          <a:p>
            <a:endParaRPr lang="zh-CN" altLang="en-US"/>
          </a:p>
        </p:txBody>
      </p:sp>
      <p:sp>
        <p:nvSpPr>
          <p:cNvPr id="108" name="Line 210"/>
          <p:cNvSpPr>
            <a:spLocks noChangeShapeType="1"/>
          </p:cNvSpPr>
          <p:nvPr/>
        </p:nvSpPr>
        <p:spPr bwMode="auto">
          <a:xfrm>
            <a:off x="990600" y="1255242"/>
            <a:ext cx="1828800" cy="0"/>
          </a:xfrm>
          <a:prstGeom prst="line">
            <a:avLst/>
          </a:prstGeom>
          <a:noFill/>
          <a:ln w="38100">
            <a:solidFill>
              <a:srgbClr val="CC0000"/>
            </a:solidFill>
            <a:round/>
            <a:headEnd/>
            <a:tailEnd/>
          </a:ln>
          <a:effectLst/>
        </p:spPr>
        <p:txBody>
          <a:bodyPr wrap="none" anchor="ctr"/>
          <a:lstStyle/>
          <a:p>
            <a:endParaRPr lang="zh-CN" altLang="en-US"/>
          </a:p>
        </p:txBody>
      </p:sp>
      <p:sp>
        <p:nvSpPr>
          <p:cNvPr id="109" name="文本框 108"/>
          <p:cNvSpPr txBox="1"/>
          <p:nvPr/>
        </p:nvSpPr>
        <p:spPr>
          <a:xfrm>
            <a:off x="1091101" y="3645024"/>
            <a:ext cx="1845377" cy="461665"/>
          </a:xfrm>
          <a:prstGeom prst="rect">
            <a:avLst/>
          </a:prstGeom>
          <a:noFill/>
        </p:spPr>
        <p:txBody>
          <a:bodyPr wrap="none" rtlCol="0">
            <a:spAutoFit/>
          </a:bodyPr>
          <a:lstStyle/>
          <a:p>
            <a:r>
              <a:rPr kumimoji="1" lang="en-US" altLang="zh-CN" sz="2400" smtClean="0">
                <a:latin typeface="Microsoft YaHei" charset="-122"/>
                <a:ea typeface="Microsoft YaHei" charset="-122"/>
                <a:cs typeface="Microsoft YaHei" charset="-122"/>
              </a:rPr>
              <a:t>{0,4,1,2,3,5</a:t>
            </a:r>
            <a:r>
              <a:rPr kumimoji="1" lang="en-US" altLang="zh-CN" sz="2400" dirty="0" smtClean="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p:txBody>
      </p:sp>
      <p:sp>
        <p:nvSpPr>
          <p:cNvPr id="110" name="文本框 109"/>
          <p:cNvSpPr txBox="1"/>
          <p:nvPr/>
        </p:nvSpPr>
        <p:spPr>
          <a:xfrm>
            <a:off x="1076614" y="4185079"/>
            <a:ext cx="2326278" cy="461665"/>
          </a:xfrm>
          <a:prstGeom prst="rect">
            <a:avLst/>
          </a:prstGeom>
          <a:noFill/>
        </p:spPr>
        <p:txBody>
          <a:bodyPr wrap="none" rtlCol="0">
            <a:spAutoFit/>
          </a:bodyPr>
          <a:lstStyle/>
          <a:p>
            <a:r>
              <a:rPr kumimoji="1" lang="en-US" altLang="zh-CN" sz="2400" b="1" dirty="0" smtClean="0">
                <a:solidFill>
                  <a:srgbClr val="4F81BD"/>
                </a:solidFill>
                <a:latin typeface="Microsoft YaHei" charset="-122"/>
                <a:ea typeface="Microsoft YaHei" charset="-122"/>
                <a:cs typeface="Microsoft YaHei" charset="-122"/>
              </a:rPr>
              <a:t>m1=m2</a:t>
            </a:r>
            <a:r>
              <a:rPr kumimoji="1" lang="zh-CN" altLang="en-US" sz="2400" b="1" dirty="0" smtClean="0">
                <a:solidFill>
                  <a:srgbClr val="4F81BD"/>
                </a:solidFill>
                <a:latin typeface="Microsoft YaHei" charset="-122"/>
                <a:ea typeface="Microsoft YaHei" charset="-122"/>
                <a:cs typeface="Microsoft YaHei" charset="-122"/>
              </a:rPr>
              <a:t>，跳过</a:t>
            </a:r>
            <a:endParaRPr kumimoji="1" lang="zh-CN" altLang="en-US" sz="2400" b="1" dirty="0">
              <a:solidFill>
                <a:srgbClr val="4F81BD"/>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62445275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克鲁斯卡尔</a:t>
            </a:r>
            <a:r>
              <a:rPr kumimoji="1" lang="en-US" altLang="zh-CN" dirty="0"/>
              <a:t>(</a:t>
            </a:r>
            <a:r>
              <a:rPr kumimoji="1" lang="en-US" altLang="zh-CN" dirty="0" err="1"/>
              <a:t>Kruskal</a:t>
            </a:r>
            <a:r>
              <a:rPr kumimoji="1" lang="en-US" altLang="zh-CN" dirty="0"/>
              <a:t>)</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smtClean="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6" name="Group 4"/>
          <p:cNvGrpSpPr>
            <a:grpSpLocks/>
          </p:cNvGrpSpPr>
          <p:nvPr/>
        </p:nvGrpSpPr>
        <p:grpSpPr bwMode="auto">
          <a:xfrm>
            <a:off x="381000" y="713184"/>
            <a:ext cx="3733800" cy="2854325"/>
            <a:chOff x="336" y="1562"/>
            <a:chExt cx="2352" cy="1798"/>
          </a:xfrm>
        </p:grpSpPr>
        <p:sp>
          <p:nvSpPr>
            <p:cNvPr id="7" name="Oval 5"/>
            <p:cNvSpPr>
              <a:spLocks noChangeArrowheads="1"/>
            </p:cNvSpPr>
            <p:nvPr/>
          </p:nvSpPr>
          <p:spPr bwMode="auto">
            <a:xfrm>
              <a:off x="2448" y="2400"/>
              <a:ext cx="240" cy="240"/>
            </a:xfrm>
            <a:prstGeom prst="ellipse">
              <a:avLst/>
            </a:prstGeom>
            <a:noFill/>
            <a:ln w="9525" algn="ctr">
              <a:solidFill>
                <a:schemeClr val="tx1"/>
              </a:solidFill>
              <a:round/>
              <a:headEnd/>
              <a:tailEnd/>
            </a:ln>
            <a:effectLst/>
          </p:spPr>
          <p:txBody>
            <a:bodyPr wrap="none" anchor="ctr"/>
            <a:lstStyle/>
            <a:p>
              <a:pPr algn="ctr"/>
              <a:r>
                <a:rPr lang="en-US" altLang="zh-CN" b="0"/>
                <a:t>2</a:t>
              </a:r>
            </a:p>
          </p:txBody>
        </p:sp>
        <p:sp>
          <p:nvSpPr>
            <p:cNvPr id="8" name="Oval 6"/>
            <p:cNvSpPr>
              <a:spLocks noChangeArrowheads="1"/>
            </p:cNvSpPr>
            <p:nvPr/>
          </p:nvSpPr>
          <p:spPr bwMode="auto">
            <a:xfrm>
              <a:off x="480" y="1798"/>
              <a:ext cx="240" cy="240"/>
            </a:xfrm>
            <a:prstGeom prst="ellipse">
              <a:avLst/>
            </a:prstGeom>
            <a:noFill/>
            <a:ln w="9525" algn="ctr">
              <a:solidFill>
                <a:schemeClr val="tx1"/>
              </a:solidFill>
              <a:round/>
              <a:headEnd/>
              <a:tailEnd/>
            </a:ln>
            <a:effectLst/>
          </p:spPr>
          <p:txBody>
            <a:bodyPr wrap="none" anchor="ctr"/>
            <a:lstStyle/>
            <a:p>
              <a:pPr algn="ctr"/>
              <a:r>
                <a:rPr lang="en-US" altLang="zh-CN" b="0"/>
                <a:t>0</a:t>
              </a:r>
            </a:p>
          </p:txBody>
        </p:sp>
        <p:sp>
          <p:nvSpPr>
            <p:cNvPr id="9" name="Oval 7"/>
            <p:cNvSpPr>
              <a:spLocks noChangeArrowheads="1"/>
            </p:cNvSpPr>
            <p:nvPr/>
          </p:nvSpPr>
          <p:spPr bwMode="auto">
            <a:xfrm>
              <a:off x="1872" y="1798"/>
              <a:ext cx="240" cy="240"/>
            </a:xfrm>
            <a:prstGeom prst="ellipse">
              <a:avLst/>
            </a:prstGeom>
            <a:noFill/>
            <a:ln w="9525" algn="ctr">
              <a:solidFill>
                <a:schemeClr val="tx1"/>
              </a:solidFill>
              <a:round/>
              <a:headEnd/>
              <a:tailEnd/>
            </a:ln>
            <a:effectLst/>
          </p:spPr>
          <p:txBody>
            <a:bodyPr wrap="none" anchor="ctr"/>
            <a:lstStyle/>
            <a:p>
              <a:pPr algn="ctr"/>
              <a:r>
                <a:rPr lang="en-US" altLang="zh-CN" b="0"/>
                <a:t>1</a:t>
              </a:r>
            </a:p>
          </p:txBody>
        </p:sp>
        <p:sp>
          <p:nvSpPr>
            <p:cNvPr id="10" name="Oval 8"/>
            <p:cNvSpPr>
              <a:spLocks noChangeArrowheads="1"/>
            </p:cNvSpPr>
            <p:nvPr/>
          </p:nvSpPr>
          <p:spPr bwMode="auto">
            <a:xfrm>
              <a:off x="1152" y="2400"/>
              <a:ext cx="240" cy="240"/>
            </a:xfrm>
            <a:prstGeom prst="ellipse">
              <a:avLst/>
            </a:prstGeom>
            <a:noFill/>
            <a:ln w="9525" algn="ctr">
              <a:solidFill>
                <a:schemeClr val="tx1"/>
              </a:solidFill>
              <a:round/>
              <a:headEnd/>
              <a:tailEnd/>
            </a:ln>
            <a:effectLst/>
          </p:spPr>
          <p:txBody>
            <a:bodyPr wrap="none" anchor="ctr"/>
            <a:lstStyle/>
            <a:p>
              <a:pPr algn="ctr"/>
              <a:r>
                <a:rPr lang="en-US" altLang="zh-CN" b="0"/>
                <a:t>5</a:t>
              </a:r>
            </a:p>
          </p:txBody>
        </p:sp>
        <p:sp>
          <p:nvSpPr>
            <p:cNvPr id="11" name="Oval 9"/>
            <p:cNvSpPr>
              <a:spLocks noChangeArrowheads="1"/>
            </p:cNvSpPr>
            <p:nvPr/>
          </p:nvSpPr>
          <p:spPr bwMode="auto">
            <a:xfrm>
              <a:off x="1872" y="2976"/>
              <a:ext cx="240" cy="240"/>
            </a:xfrm>
            <a:prstGeom prst="ellipse">
              <a:avLst/>
            </a:prstGeom>
            <a:noFill/>
            <a:ln w="9525" algn="ctr">
              <a:solidFill>
                <a:schemeClr val="tx1"/>
              </a:solidFill>
              <a:round/>
              <a:headEnd/>
              <a:tailEnd/>
            </a:ln>
            <a:effectLst/>
          </p:spPr>
          <p:txBody>
            <a:bodyPr wrap="none" anchor="ctr"/>
            <a:lstStyle/>
            <a:p>
              <a:pPr algn="ctr"/>
              <a:r>
                <a:rPr lang="en-US" altLang="zh-CN" b="0"/>
                <a:t>3</a:t>
              </a:r>
            </a:p>
          </p:txBody>
        </p:sp>
        <p:sp>
          <p:nvSpPr>
            <p:cNvPr id="12" name="Oval 10"/>
            <p:cNvSpPr>
              <a:spLocks noChangeArrowheads="1"/>
            </p:cNvSpPr>
            <p:nvPr/>
          </p:nvSpPr>
          <p:spPr bwMode="auto">
            <a:xfrm>
              <a:off x="432" y="2976"/>
              <a:ext cx="240" cy="240"/>
            </a:xfrm>
            <a:prstGeom prst="ellipse">
              <a:avLst/>
            </a:prstGeom>
            <a:noFill/>
            <a:ln w="9525" algn="ctr">
              <a:solidFill>
                <a:schemeClr val="tx1"/>
              </a:solidFill>
              <a:round/>
              <a:headEnd/>
              <a:tailEnd/>
            </a:ln>
            <a:effectLst/>
          </p:spPr>
          <p:txBody>
            <a:bodyPr wrap="none" anchor="ctr"/>
            <a:lstStyle/>
            <a:p>
              <a:pPr algn="ctr"/>
              <a:r>
                <a:rPr lang="en-US" altLang="zh-CN" b="0"/>
                <a:t>4</a:t>
              </a:r>
            </a:p>
          </p:txBody>
        </p:sp>
        <p:sp>
          <p:nvSpPr>
            <p:cNvPr id="13" name="Line 11"/>
            <p:cNvSpPr>
              <a:spLocks noChangeShapeType="1"/>
            </p:cNvSpPr>
            <p:nvPr/>
          </p:nvSpPr>
          <p:spPr bwMode="auto">
            <a:xfrm flipH="1">
              <a:off x="2112" y="2640"/>
              <a:ext cx="480" cy="432"/>
            </a:xfrm>
            <a:prstGeom prst="line">
              <a:avLst/>
            </a:prstGeom>
            <a:noFill/>
            <a:ln w="9525">
              <a:solidFill>
                <a:schemeClr val="tx1"/>
              </a:solidFill>
              <a:round/>
              <a:headEnd/>
              <a:tailEnd/>
            </a:ln>
            <a:effectLst/>
          </p:spPr>
          <p:txBody>
            <a:bodyPr/>
            <a:lstStyle/>
            <a:p>
              <a:endParaRPr lang="zh-CN" altLang="en-US"/>
            </a:p>
          </p:txBody>
        </p:sp>
        <p:sp>
          <p:nvSpPr>
            <p:cNvPr id="14" name="Line 12"/>
            <p:cNvSpPr>
              <a:spLocks noChangeShapeType="1"/>
            </p:cNvSpPr>
            <p:nvPr/>
          </p:nvSpPr>
          <p:spPr bwMode="auto">
            <a:xfrm>
              <a:off x="2112" y="1968"/>
              <a:ext cx="432" cy="432"/>
            </a:xfrm>
            <a:prstGeom prst="line">
              <a:avLst/>
            </a:prstGeom>
            <a:noFill/>
            <a:ln w="9525">
              <a:solidFill>
                <a:schemeClr val="tx1"/>
              </a:solidFill>
              <a:round/>
              <a:headEnd/>
              <a:tailEnd/>
            </a:ln>
            <a:effectLst/>
          </p:spPr>
          <p:txBody>
            <a:bodyPr/>
            <a:lstStyle/>
            <a:p>
              <a:endParaRPr lang="zh-CN" altLang="en-US"/>
            </a:p>
          </p:txBody>
        </p:sp>
        <p:sp>
          <p:nvSpPr>
            <p:cNvPr id="15" name="Line 13"/>
            <p:cNvSpPr>
              <a:spLocks noChangeShapeType="1"/>
            </p:cNvSpPr>
            <p:nvPr/>
          </p:nvSpPr>
          <p:spPr bwMode="auto">
            <a:xfrm>
              <a:off x="1344" y="2592"/>
              <a:ext cx="528" cy="480"/>
            </a:xfrm>
            <a:prstGeom prst="line">
              <a:avLst/>
            </a:prstGeom>
            <a:noFill/>
            <a:ln w="9525">
              <a:solidFill>
                <a:schemeClr val="tx1"/>
              </a:solidFill>
              <a:round/>
              <a:headEnd/>
              <a:tailEnd/>
            </a:ln>
            <a:effectLst/>
          </p:spPr>
          <p:txBody>
            <a:bodyPr/>
            <a:lstStyle/>
            <a:p>
              <a:endParaRPr lang="zh-CN" altLang="en-US"/>
            </a:p>
          </p:txBody>
        </p:sp>
        <p:sp>
          <p:nvSpPr>
            <p:cNvPr id="16" name="Line 14"/>
            <p:cNvSpPr>
              <a:spLocks noChangeShapeType="1"/>
            </p:cNvSpPr>
            <p:nvPr/>
          </p:nvSpPr>
          <p:spPr bwMode="auto">
            <a:xfrm flipV="1">
              <a:off x="672" y="2592"/>
              <a:ext cx="528" cy="480"/>
            </a:xfrm>
            <a:prstGeom prst="line">
              <a:avLst/>
            </a:prstGeom>
            <a:noFill/>
            <a:ln w="9525">
              <a:solidFill>
                <a:schemeClr val="tx1"/>
              </a:solidFill>
              <a:round/>
              <a:headEnd/>
              <a:tailEnd/>
            </a:ln>
            <a:effectLst/>
          </p:spPr>
          <p:txBody>
            <a:bodyPr/>
            <a:lstStyle/>
            <a:p>
              <a:endParaRPr lang="zh-CN" altLang="en-US"/>
            </a:p>
          </p:txBody>
        </p:sp>
        <p:sp>
          <p:nvSpPr>
            <p:cNvPr id="17" name="Line 15"/>
            <p:cNvSpPr>
              <a:spLocks noChangeShapeType="1"/>
            </p:cNvSpPr>
            <p:nvPr/>
          </p:nvSpPr>
          <p:spPr bwMode="auto">
            <a:xfrm flipV="1">
              <a:off x="1353" y="1968"/>
              <a:ext cx="528" cy="480"/>
            </a:xfrm>
            <a:prstGeom prst="line">
              <a:avLst/>
            </a:prstGeom>
            <a:noFill/>
            <a:ln w="9525">
              <a:solidFill>
                <a:schemeClr val="tx1"/>
              </a:solidFill>
              <a:round/>
              <a:headEnd/>
              <a:tailEnd/>
            </a:ln>
            <a:effectLst/>
          </p:spPr>
          <p:txBody>
            <a:bodyPr/>
            <a:lstStyle/>
            <a:p>
              <a:endParaRPr lang="zh-CN" altLang="en-US"/>
            </a:p>
          </p:txBody>
        </p:sp>
        <p:sp>
          <p:nvSpPr>
            <p:cNvPr id="18" name="Line 16"/>
            <p:cNvSpPr>
              <a:spLocks noChangeShapeType="1"/>
            </p:cNvSpPr>
            <p:nvPr/>
          </p:nvSpPr>
          <p:spPr bwMode="auto">
            <a:xfrm>
              <a:off x="720" y="1968"/>
              <a:ext cx="456" cy="462"/>
            </a:xfrm>
            <a:prstGeom prst="line">
              <a:avLst/>
            </a:prstGeom>
            <a:noFill/>
            <a:ln w="9525">
              <a:solidFill>
                <a:schemeClr val="tx1"/>
              </a:solidFill>
              <a:round/>
              <a:headEnd/>
              <a:tailEnd/>
            </a:ln>
            <a:effectLst/>
          </p:spPr>
          <p:txBody>
            <a:bodyPr/>
            <a:lstStyle/>
            <a:p>
              <a:endParaRPr lang="zh-CN" altLang="en-US"/>
            </a:p>
          </p:txBody>
        </p:sp>
        <p:sp>
          <p:nvSpPr>
            <p:cNvPr id="19" name="Line 17"/>
            <p:cNvSpPr>
              <a:spLocks noChangeShapeType="1"/>
            </p:cNvSpPr>
            <p:nvPr/>
          </p:nvSpPr>
          <p:spPr bwMode="auto">
            <a:xfrm flipV="1">
              <a:off x="576" y="2016"/>
              <a:ext cx="0" cy="960"/>
            </a:xfrm>
            <a:prstGeom prst="line">
              <a:avLst/>
            </a:prstGeom>
            <a:noFill/>
            <a:ln w="9525">
              <a:solidFill>
                <a:schemeClr val="tx1"/>
              </a:solidFill>
              <a:round/>
              <a:headEnd/>
              <a:tailEnd/>
            </a:ln>
            <a:effectLst/>
          </p:spPr>
          <p:txBody>
            <a:bodyPr/>
            <a:lstStyle/>
            <a:p>
              <a:endParaRPr lang="zh-CN" altLang="en-US"/>
            </a:p>
          </p:txBody>
        </p:sp>
        <p:sp>
          <p:nvSpPr>
            <p:cNvPr id="20" name="Line 18"/>
            <p:cNvSpPr>
              <a:spLocks noChangeShapeType="1"/>
            </p:cNvSpPr>
            <p:nvPr/>
          </p:nvSpPr>
          <p:spPr bwMode="auto">
            <a:xfrm>
              <a:off x="720" y="1872"/>
              <a:ext cx="1152" cy="0"/>
            </a:xfrm>
            <a:prstGeom prst="line">
              <a:avLst/>
            </a:prstGeom>
            <a:noFill/>
            <a:ln w="9525">
              <a:solidFill>
                <a:schemeClr val="tx1"/>
              </a:solidFill>
              <a:round/>
              <a:headEnd/>
              <a:tailEnd/>
            </a:ln>
            <a:effectLst/>
          </p:spPr>
          <p:txBody>
            <a:bodyPr/>
            <a:lstStyle/>
            <a:p>
              <a:endParaRPr lang="zh-CN" altLang="en-US"/>
            </a:p>
          </p:txBody>
        </p:sp>
        <p:sp>
          <p:nvSpPr>
            <p:cNvPr id="21" name="Line 19"/>
            <p:cNvSpPr>
              <a:spLocks noChangeShapeType="1"/>
            </p:cNvSpPr>
            <p:nvPr/>
          </p:nvSpPr>
          <p:spPr bwMode="auto">
            <a:xfrm>
              <a:off x="672" y="3120"/>
              <a:ext cx="1200" cy="0"/>
            </a:xfrm>
            <a:prstGeom prst="line">
              <a:avLst/>
            </a:prstGeom>
            <a:noFill/>
            <a:ln w="9525">
              <a:solidFill>
                <a:schemeClr val="tx1"/>
              </a:solidFill>
              <a:round/>
              <a:headEnd/>
              <a:tailEnd/>
            </a:ln>
            <a:effectLst/>
          </p:spPr>
          <p:txBody>
            <a:bodyPr/>
            <a:lstStyle/>
            <a:p>
              <a:endParaRPr lang="zh-CN" altLang="en-US"/>
            </a:p>
          </p:txBody>
        </p:sp>
        <p:sp>
          <p:nvSpPr>
            <p:cNvPr id="22" name="Line 20"/>
            <p:cNvSpPr>
              <a:spLocks noChangeShapeType="1"/>
            </p:cNvSpPr>
            <p:nvPr/>
          </p:nvSpPr>
          <p:spPr bwMode="auto">
            <a:xfrm flipV="1">
              <a:off x="2016" y="2016"/>
              <a:ext cx="0" cy="960"/>
            </a:xfrm>
            <a:prstGeom prst="line">
              <a:avLst/>
            </a:prstGeom>
            <a:noFill/>
            <a:ln w="9525">
              <a:solidFill>
                <a:schemeClr val="tx1"/>
              </a:solidFill>
              <a:round/>
              <a:headEnd/>
              <a:tailEnd/>
            </a:ln>
            <a:effectLst/>
          </p:spPr>
          <p:txBody>
            <a:bodyPr/>
            <a:lstStyle/>
            <a:p>
              <a:endParaRPr lang="zh-CN" altLang="en-US"/>
            </a:p>
          </p:txBody>
        </p:sp>
        <p:sp>
          <p:nvSpPr>
            <p:cNvPr id="23" name="Text Box 21"/>
            <p:cNvSpPr txBox="1">
              <a:spLocks noChangeArrowheads="1"/>
            </p:cNvSpPr>
            <p:nvPr/>
          </p:nvSpPr>
          <p:spPr bwMode="auto">
            <a:xfrm>
              <a:off x="1142" y="1562"/>
              <a:ext cx="308" cy="288"/>
            </a:xfrm>
            <a:prstGeom prst="rect">
              <a:avLst/>
            </a:prstGeom>
            <a:noFill/>
            <a:ln w="9525" algn="ctr">
              <a:noFill/>
              <a:miter lim="800000"/>
              <a:headEnd/>
              <a:tailEnd/>
            </a:ln>
            <a:effectLst/>
          </p:spPr>
          <p:txBody>
            <a:bodyPr wrap="none">
              <a:spAutoFit/>
            </a:bodyPr>
            <a:lstStyle/>
            <a:p>
              <a:r>
                <a:rPr lang="en-US" altLang="zh-CN" sz="2400" b="0"/>
                <a:t>18</a:t>
              </a:r>
            </a:p>
          </p:txBody>
        </p:sp>
        <p:sp>
          <p:nvSpPr>
            <p:cNvPr id="24" name="Text Box 22"/>
            <p:cNvSpPr txBox="1">
              <a:spLocks noChangeArrowheads="1"/>
            </p:cNvSpPr>
            <p:nvPr/>
          </p:nvSpPr>
          <p:spPr bwMode="auto">
            <a:xfrm>
              <a:off x="940" y="1994"/>
              <a:ext cx="308" cy="288"/>
            </a:xfrm>
            <a:prstGeom prst="rect">
              <a:avLst/>
            </a:prstGeom>
            <a:noFill/>
            <a:ln w="9525" algn="ctr">
              <a:noFill/>
              <a:miter lim="800000"/>
              <a:headEnd/>
              <a:tailEnd/>
            </a:ln>
            <a:effectLst/>
          </p:spPr>
          <p:txBody>
            <a:bodyPr wrap="none">
              <a:spAutoFit/>
            </a:bodyPr>
            <a:lstStyle/>
            <a:p>
              <a:r>
                <a:rPr lang="en-US" altLang="zh-CN" sz="2400" b="0"/>
                <a:t>23</a:t>
              </a:r>
            </a:p>
          </p:txBody>
        </p:sp>
        <p:sp>
          <p:nvSpPr>
            <p:cNvPr id="25" name="Text Box 23"/>
            <p:cNvSpPr txBox="1">
              <a:spLocks noChangeArrowheads="1"/>
            </p:cNvSpPr>
            <p:nvPr/>
          </p:nvSpPr>
          <p:spPr bwMode="auto">
            <a:xfrm>
              <a:off x="336" y="2378"/>
              <a:ext cx="212" cy="288"/>
            </a:xfrm>
            <a:prstGeom prst="rect">
              <a:avLst/>
            </a:prstGeom>
            <a:noFill/>
            <a:ln w="9525" algn="ctr">
              <a:noFill/>
              <a:miter lim="800000"/>
              <a:headEnd/>
              <a:tailEnd/>
            </a:ln>
            <a:effectLst/>
          </p:spPr>
          <p:txBody>
            <a:bodyPr wrap="none">
              <a:spAutoFit/>
            </a:bodyPr>
            <a:lstStyle/>
            <a:p>
              <a:r>
                <a:rPr lang="en-US" altLang="zh-CN" sz="2400" b="0"/>
                <a:t>4</a:t>
              </a:r>
            </a:p>
          </p:txBody>
        </p:sp>
        <p:sp>
          <p:nvSpPr>
            <p:cNvPr id="26" name="Text Box 24"/>
            <p:cNvSpPr txBox="1">
              <a:spLocks noChangeArrowheads="1"/>
            </p:cNvSpPr>
            <p:nvPr/>
          </p:nvSpPr>
          <p:spPr bwMode="auto">
            <a:xfrm>
              <a:off x="768" y="2544"/>
              <a:ext cx="308" cy="288"/>
            </a:xfrm>
            <a:prstGeom prst="rect">
              <a:avLst/>
            </a:prstGeom>
            <a:noFill/>
            <a:ln w="9525" algn="ctr">
              <a:noFill/>
              <a:miter lim="800000"/>
              <a:headEnd/>
              <a:tailEnd/>
            </a:ln>
            <a:effectLst/>
          </p:spPr>
          <p:txBody>
            <a:bodyPr wrap="none">
              <a:spAutoFit/>
            </a:bodyPr>
            <a:lstStyle/>
            <a:p>
              <a:r>
                <a:rPr lang="en-US" altLang="zh-CN" sz="2400" b="0"/>
                <a:t>25</a:t>
              </a:r>
            </a:p>
          </p:txBody>
        </p:sp>
        <p:sp>
          <p:nvSpPr>
            <p:cNvPr id="27" name="Text Box 25"/>
            <p:cNvSpPr txBox="1">
              <a:spLocks noChangeArrowheads="1"/>
            </p:cNvSpPr>
            <p:nvPr/>
          </p:nvSpPr>
          <p:spPr bwMode="auto">
            <a:xfrm>
              <a:off x="1190" y="3072"/>
              <a:ext cx="308" cy="288"/>
            </a:xfrm>
            <a:prstGeom prst="rect">
              <a:avLst/>
            </a:prstGeom>
            <a:noFill/>
            <a:ln w="9525" algn="ctr">
              <a:noFill/>
              <a:miter lim="800000"/>
              <a:headEnd/>
              <a:tailEnd/>
            </a:ln>
            <a:effectLst/>
          </p:spPr>
          <p:txBody>
            <a:bodyPr wrap="none">
              <a:spAutoFit/>
            </a:bodyPr>
            <a:lstStyle/>
            <a:p>
              <a:r>
                <a:rPr lang="en-US" altLang="zh-CN" sz="2400" b="0"/>
                <a:t>20</a:t>
              </a:r>
            </a:p>
          </p:txBody>
        </p:sp>
        <p:sp>
          <p:nvSpPr>
            <p:cNvPr id="28" name="Text Box 26"/>
            <p:cNvSpPr txBox="1">
              <a:spLocks noChangeArrowheads="1"/>
            </p:cNvSpPr>
            <p:nvPr/>
          </p:nvSpPr>
          <p:spPr bwMode="auto">
            <a:xfrm>
              <a:off x="1324" y="2736"/>
              <a:ext cx="308" cy="288"/>
            </a:xfrm>
            <a:prstGeom prst="rect">
              <a:avLst/>
            </a:prstGeom>
            <a:noFill/>
            <a:ln w="9525" algn="ctr">
              <a:noFill/>
              <a:miter lim="800000"/>
              <a:headEnd/>
              <a:tailEnd/>
            </a:ln>
            <a:effectLst/>
          </p:spPr>
          <p:txBody>
            <a:bodyPr wrap="none">
              <a:spAutoFit/>
            </a:bodyPr>
            <a:lstStyle/>
            <a:p>
              <a:r>
                <a:rPr lang="en-US" altLang="zh-CN" sz="2400" b="0"/>
                <a:t>15</a:t>
              </a:r>
            </a:p>
          </p:txBody>
        </p:sp>
        <p:sp>
          <p:nvSpPr>
            <p:cNvPr id="29" name="Text Box 27"/>
            <p:cNvSpPr txBox="1">
              <a:spLocks noChangeArrowheads="1"/>
            </p:cNvSpPr>
            <p:nvPr/>
          </p:nvSpPr>
          <p:spPr bwMode="auto">
            <a:xfrm>
              <a:off x="1564" y="2112"/>
              <a:ext cx="308" cy="288"/>
            </a:xfrm>
            <a:prstGeom prst="rect">
              <a:avLst/>
            </a:prstGeom>
            <a:noFill/>
            <a:ln w="9525" algn="ctr">
              <a:noFill/>
              <a:miter lim="800000"/>
              <a:headEnd/>
              <a:tailEnd/>
            </a:ln>
            <a:effectLst/>
          </p:spPr>
          <p:txBody>
            <a:bodyPr wrap="none">
              <a:spAutoFit/>
            </a:bodyPr>
            <a:lstStyle/>
            <a:p>
              <a:r>
                <a:rPr lang="en-US" altLang="zh-CN" sz="2400" b="0"/>
                <a:t>12</a:t>
              </a:r>
            </a:p>
          </p:txBody>
        </p:sp>
        <p:sp>
          <p:nvSpPr>
            <p:cNvPr id="30" name="Text Box 28"/>
            <p:cNvSpPr txBox="1">
              <a:spLocks noChangeArrowheads="1"/>
            </p:cNvSpPr>
            <p:nvPr/>
          </p:nvSpPr>
          <p:spPr bwMode="auto">
            <a:xfrm>
              <a:off x="2236" y="1946"/>
              <a:ext cx="212" cy="288"/>
            </a:xfrm>
            <a:prstGeom prst="rect">
              <a:avLst/>
            </a:prstGeom>
            <a:noFill/>
            <a:ln w="9525" algn="ctr">
              <a:noFill/>
              <a:miter lim="800000"/>
              <a:headEnd/>
              <a:tailEnd/>
            </a:ln>
            <a:effectLst/>
          </p:spPr>
          <p:txBody>
            <a:bodyPr wrap="none">
              <a:spAutoFit/>
            </a:bodyPr>
            <a:lstStyle/>
            <a:p>
              <a:r>
                <a:rPr lang="en-US" altLang="zh-CN" sz="2400" b="0"/>
                <a:t>5</a:t>
              </a:r>
            </a:p>
          </p:txBody>
        </p:sp>
        <p:sp>
          <p:nvSpPr>
            <p:cNvPr id="31" name="Text Box 29"/>
            <p:cNvSpPr txBox="1">
              <a:spLocks noChangeArrowheads="1"/>
            </p:cNvSpPr>
            <p:nvPr/>
          </p:nvSpPr>
          <p:spPr bwMode="auto">
            <a:xfrm>
              <a:off x="1996" y="2352"/>
              <a:ext cx="212" cy="288"/>
            </a:xfrm>
            <a:prstGeom prst="rect">
              <a:avLst/>
            </a:prstGeom>
            <a:noFill/>
            <a:ln w="9525" algn="ctr">
              <a:noFill/>
              <a:miter lim="800000"/>
              <a:headEnd/>
              <a:tailEnd/>
            </a:ln>
            <a:effectLst/>
          </p:spPr>
          <p:txBody>
            <a:bodyPr wrap="none">
              <a:spAutoFit/>
            </a:bodyPr>
            <a:lstStyle/>
            <a:p>
              <a:r>
                <a:rPr lang="en-US" altLang="zh-CN" sz="2400" b="0"/>
                <a:t>8</a:t>
              </a:r>
            </a:p>
          </p:txBody>
        </p:sp>
        <p:sp>
          <p:nvSpPr>
            <p:cNvPr id="32" name="Text Box 30"/>
            <p:cNvSpPr txBox="1">
              <a:spLocks noChangeArrowheads="1"/>
            </p:cNvSpPr>
            <p:nvPr/>
          </p:nvSpPr>
          <p:spPr bwMode="auto">
            <a:xfrm>
              <a:off x="2332" y="2784"/>
              <a:ext cx="308" cy="288"/>
            </a:xfrm>
            <a:prstGeom prst="rect">
              <a:avLst/>
            </a:prstGeom>
            <a:noFill/>
            <a:ln w="9525" algn="ctr">
              <a:noFill/>
              <a:miter lim="800000"/>
              <a:headEnd/>
              <a:tailEnd/>
            </a:ln>
            <a:effectLst/>
          </p:spPr>
          <p:txBody>
            <a:bodyPr wrap="none">
              <a:spAutoFit/>
            </a:bodyPr>
            <a:lstStyle/>
            <a:p>
              <a:r>
                <a:rPr lang="en-US" altLang="zh-CN" sz="2400" b="0"/>
                <a:t>10</a:t>
              </a:r>
            </a:p>
          </p:txBody>
        </p:sp>
      </p:grpSp>
      <p:sp>
        <p:nvSpPr>
          <p:cNvPr id="33" name="Text Box 31"/>
          <p:cNvSpPr txBox="1">
            <a:spLocks noChangeArrowheads="1"/>
          </p:cNvSpPr>
          <p:nvPr/>
        </p:nvSpPr>
        <p:spPr bwMode="auto">
          <a:xfrm>
            <a:off x="1660525" y="713184"/>
            <a:ext cx="488950" cy="457200"/>
          </a:xfrm>
          <a:prstGeom prst="rect">
            <a:avLst/>
          </a:prstGeom>
          <a:noFill/>
          <a:ln w="9525" algn="ctr">
            <a:noFill/>
            <a:miter lim="800000"/>
            <a:headEnd/>
            <a:tailEnd/>
          </a:ln>
          <a:effectLst/>
        </p:spPr>
        <p:txBody>
          <a:bodyPr wrap="none">
            <a:spAutoFit/>
          </a:bodyPr>
          <a:lstStyle/>
          <a:p>
            <a:r>
              <a:rPr lang="en-US" altLang="zh-CN" sz="2400" b="0"/>
              <a:t>18</a:t>
            </a:r>
          </a:p>
        </p:txBody>
      </p:sp>
      <p:sp>
        <p:nvSpPr>
          <p:cNvPr id="34" name="Text Box 32"/>
          <p:cNvSpPr txBox="1">
            <a:spLocks noChangeArrowheads="1"/>
          </p:cNvSpPr>
          <p:nvPr/>
        </p:nvSpPr>
        <p:spPr bwMode="auto">
          <a:xfrm>
            <a:off x="381000" y="2008584"/>
            <a:ext cx="336550" cy="457200"/>
          </a:xfrm>
          <a:prstGeom prst="rect">
            <a:avLst/>
          </a:prstGeom>
          <a:noFill/>
          <a:ln w="9525" algn="ctr">
            <a:noFill/>
            <a:miter lim="800000"/>
            <a:headEnd/>
            <a:tailEnd/>
          </a:ln>
          <a:effectLst/>
        </p:spPr>
        <p:txBody>
          <a:bodyPr wrap="none">
            <a:spAutoFit/>
          </a:bodyPr>
          <a:lstStyle/>
          <a:p>
            <a:r>
              <a:rPr lang="en-US" altLang="zh-CN" sz="2400" b="0"/>
              <a:t>4</a:t>
            </a:r>
          </a:p>
        </p:txBody>
      </p:sp>
      <p:sp>
        <p:nvSpPr>
          <p:cNvPr id="35" name="Text Box 33"/>
          <p:cNvSpPr txBox="1">
            <a:spLocks noChangeArrowheads="1"/>
          </p:cNvSpPr>
          <p:nvPr/>
        </p:nvSpPr>
        <p:spPr bwMode="auto">
          <a:xfrm>
            <a:off x="2330450" y="1586309"/>
            <a:ext cx="488950" cy="457200"/>
          </a:xfrm>
          <a:prstGeom prst="rect">
            <a:avLst/>
          </a:prstGeom>
          <a:noFill/>
          <a:ln w="9525" algn="ctr">
            <a:noFill/>
            <a:miter lim="800000"/>
            <a:headEnd/>
            <a:tailEnd/>
          </a:ln>
          <a:effectLst/>
        </p:spPr>
        <p:txBody>
          <a:bodyPr wrap="none">
            <a:spAutoFit/>
          </a:bodyPr>
          <a:lstStyle/>
          <a:p>
            <a:r>
              <a:rPr lang="en-US" altLang="zh-CN" sz="2400" b="0"/>
              <a:t>12</a:t>
            </a:r>
          </a:p>
        </p:txBody>
      </p:sp>
      <p:sp>
        <p:nvSpPr>
          <p:cNvPr id="36" name="Text Box 34"/>
          <p:cNvSpPr txBox="1">
            <a:spLocks noChangeArrowheads="1"/>
          </p:cNvSpPr>
          <p:nvPr/>
        </p:nvSpPr>
        <p:spPr bwMode="auto">
          <a:xfrm>
            <a:off x="3397250" y="1322784"/>
            <a:ext cx="336550" cy="457200"/>
          </a:xfrm>
          <a:prstGeom prst="rect">
            <a:avLst/>
          </a:prstGeom>
          <a:noFill/>
          <a:ln w="9525" algn="ctr">
            <a:noFill/>
            <a:miter lim="800000"/>
            <a:headEnd/>
            <a:tailEnd/>
          </a:ln>
          <a:effectLst/>
        </p:spPr>
        <p:txBody>
          <a:bodyPr wrap="none">
            <a:spAutoFit/>
          </a:bodyPr>
          <a:lstStyle/>
          <a:p>
            <a:r>
              <a:rPr lang="en-US" altLang="zh-CN" sz="2400" b="0"/>
              <a:t>5</a:t>
            </a:r>
          </a:p>
        </p:txBody>
      </p:sp>
      <p:sp>
        <p:nvSpPr>
          <p:cNvPr id="37" name="Text Box 35"/>
          <p:cNvSpPr txBox="1">
            <a:spLocks noChangeArrowheads="1"/>
          </p:cNvSpPr>
          <p:nvPr/>
        </p:nvSpPr>
        <p:spPr bwMode="auto">
          <a:xfrm>
            <a:off x="3016250" y="1967309"/>
            <a:ext cx="336550" cy="457200"/>
          </a:xfrm>
          <a:prstGeom prst="rect">
            <a:avLst/>
          </a:prstGeom>
          <a:noFill/>
          <a:ln w="9525" algn="ctr">
            <a:noFill/>
            <a:miter lim="800000"/>
            <a:headEnd/>
            <a:tailEnd/>
          </a:ln>
          <a:effectLst/>
        </p:spPr>
        <p:txBody>
          <a:bodyPr wrap="none">
            <a:spAutoFit/>
          </a:bodyPr>
          <a:lstStyle/>
          <a:p>
            <a:r>
              <a:rPr lang="en-US" altLang="zh-CN" sz="2400" b="0"/>
              <a:t>8</a:t>
            </a:r>
          </a:p>
        </p:txBody>
      </p:sp>
      <p:graphicFrame>
        <p:nvGraphicFramePr>
          <p:cNvPr id="38" name="Group 36"/>
          <p:cNvGraphicFramePr>
            <a:graphicFrameLocks noGrp="1"/>
          </p:cNvGraphicFramePr>
          <p:nvPr>
            <p:extLst>
              <p:ext uri="{D42A27DB-BD31-4B8C-83A1-F6EECF244321}">
                <p14:modId xmlns:p14="http://schemas.microsoft.com/office/powerpoint/2010/main" val="2056941494"/>
              </p:ext>
            </p:extLst>
          </p:nvPr>
        </p:nvGraphicFramePr>
        <p:xfrm>
          <a:off x="457200" y="4675584"/>
          <a:ext cx="7086600" cy="1828800"/>
        </p:xfrm>
        <a:graphic>
          <a:graphicData uri="http://schemas.openxmlformats.org/drawingml/2006/table">
            <a:tbl>
              <a:tblPr/>
              <a:tblGrid>
                <a:gridCol w="1376363"/>
                <a:gridCol w="519112"/>
                <a:gridCol w="576263"/>
                <a:gridCol w="576262"/>
                <a:gridCol w="576263"/>
                <a:gridCol w="566737"/>
                <a:gridCol w="588963"/>
                <a:gridCol w="577850"/>
                <a:gridCol w="574675"/>
                <a:gridCol w="577850"/>
                <a:gridCol w="576262"/>
              </a:tblGrid>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400" b="1" i="0" u="none" strike="noStrike" cap="none" normalizeH="0" baseline="0" smtClean="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6</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7</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8</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9</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fromvex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endvex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dirty="0" smtClean="0">
                          <a:ln>
                            <a:noFill/>
                          </a:ln>
                          <a:solidFill>
                            <a:schemeClr val="tx1"/>
                          </a:solidFill>
                          <a:effectLst/>
                          <a:latin typeface="Arial" charset="0"/>
                          <a:ea typeface="宋体" pitchFamily="2" charset="-122"/>
                        </a:rPr>
                        <a:t>weight</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dirty="0" smtClean="0">
                          <a:ln>
                            <a:noFill/>
                          </a:ln>
                          <a:solidFill>
                            <a:schemeClr val="tx1"/>
                          </a:solidFill>
                          <a:effectLst/>
                          <a:latin typeface="Arial" charset="0"/>
                          <a:ea typeface="宋体" pitchFamily="2" charset="-122"/>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9" name="Group 113"/>
          <p:cNvGraphicFramePr>
            <a:graphicFrameLocks noGrp="1"/>
          </p:cNvGraphicFramePr>
          <p:nvPr>
            <p:extLst>
              <p:ext uri="{D42A27DB-BD31-4B8C-83A1-F6EECF244321}">
                <p14:modId xmlns:p14="http://schemas.microsoft.com/office/powerpoint/2010/main" val="823940252"/>
              </p:ext>
            </p:extLst>
          </p:nvPr>
        </p:nvGraphicFramePr>
        <p:xfrm>
          <a:off x="4876800" y="865584"/>
          <a:ext cx="3505200" cy="3560765"/>
        </p:xfrm>
        <a:graphic>
          <a:graphicData uri="http://schemas.openxmlformats.org/drawingml/2006/table">
            <a:tbl>
              <a:tblPr/>
              <a:tblGrid>
                <a:gridCol w="501650"/>
                <a:gridCol w="498475"/>
                <a:gridCol w="523875"/>
                <a:gridCol w="479425"/>
                <a:gridCol w="501650"/>
                <a:gridCol w="498475"/>
                <a:gridCol w="501650"/>
              </a:tblGrid>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600" b="0" i="0" u="none" strike="noStrike" cap="none" normalizeH="0" baseline="0" smtClean="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5</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0</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641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1</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2</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3</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4</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5</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0" name="Line 193"/>
          <p:cNvSpPr>
            <a:spLocks noChangeShapeType="1"/>
          </p:cNvSpPr>
          <p:nvPr/>
        </p:nvSpPr>
        <p:spPr bwMode="auto">
          <a:xfrm flipV="1">
            <a:off x="6629400" y="6504384"/>
            <a:ext cx="0" cy="381000"/>
          </a:xfrm>
          <a:prstGeom prst="line">
            <a:avLst/>
          </a:prstGeom>
          <a:noFill/>
          <a:ln w="38100">
            <a:solidFill>
              <a:srgbClr val="CC0000"/>
            </a:solidFill>
            <a:round/>
            <a:headEnd/>
            <a:tailEnd type="stealth" w="lg" len="lg"/>
          </a:ln>
          <a:effectLst/>
        </p:spPr>
        <p:txBody>
          <a:bodyPr wrap="none" anchor="ctr"/>
          <a:lstStyle/>
          <a:p>
            <a:endParaRPr lang="zh-CN" altLang="en-US"/>
          </a:p>
        </p:txBody>
      </p:sp>
      <p:grpSp>
        <p:nvGrpSpPr>
          <p:cNvPr id="41" name="Group 194"/>
          <p:cNvGrpSpPr>
            <a:grpSpLocks/>
          </p:cNvGrpSpPr>
          <p:nvPr/>
        </p:nvGrpSpPr>
        <p:grpSpPr bwMode="auto">
          <a:xfrm>
            <a:off x="4286250" y="1246584"/>
            <a:ext cx="666750" cy="457200"/>
            <a:chOff x="2652" y="480"/>
            <a:chExt cx="420" cy="288"/>
          </a:xfrm>
        </p:grpSpPr>
        <p:sp>
          <p:nvSpPr>
            <p:cNvPr id="42" name="Line 195"/>
            <p:cNvSpPr>
              <a:spLocks noChangeShapeType="1"/>
            </p:cNvSpPr>
            <p:nvPr/>
          </p:nvSpPr>
          <p:spPr bwMode="auto">
            <a:xfrm flipV="1">
              <a:off x="2652" y="720"/>
              <a:ext cx="420" cy="0"/>
            </a:xfrm>
            <a:prstGeom prst="line">
              <a:avLst/>
            </a:prstGeom>
            <a:noFill/>
            <a:ln w="38100">
              <a:solidFill>
                <a:srgbClr val="CC0000"/>
              </a:solidFill>
              <a:round/>
              <a:headEnd/>
              <a:tailEnd type="stealth" w="lg" len="lg"/>
            </a:ln>
            <a:effectLst/>
          </p:spPr>
          <p:txBody>
            <a:bodyPr wrap="none" anchor="ctr"/>
            <a:lstStyle/>
            <a:p>
              <a:endParaRPr lang="zh-CN" altLang="en-US"/>
            </a:p>
          </p:txBody>
        </p:sp>
        <p:sp>
          <p:nvSpPr>
            <p:cNvPr id="43" name="Text Box 196"/>
            <p:cNvSpPr txBox="1">
              <a:spLocks noChangeArrowheads="1"/>
            </p:cNvSpPr>
            <p:nvPr/>
          </p:nvSpPr>
          <p:spPr bwMode="auto">
            <a:xfrm>
              <a:off x="2652" y="480"/>
              <a:ext cx="372" cy="288"/>
            </a:xfrm>
            <a:prstGeom prst="rect">
              <a:avLst/>
            </a:prstGeom>
            <a:noFill/>
            <a:ln w="19050" algn="ctr">
              <a:noFill/>
              <a:miter lim="800000"/>
              <a:headEnd/>
              <a:tailEnd/>
            </a:ln>
            <a:effectLst/>
          </p:spPr>
          <p:txBody>
            <a:bodyPr wrap="none">
              <a:spAutoFit/>
            </a:bodyPr>
            <a:lstStyle/>
            <a:p>
              <a:r>
                <a:rPr lang="en-US" altLang="zh-CN" sz="2400"/>
                <a:t>m1</a:t>
              </a:r>
            </a:p>
          </p:txBody>
        </p:sp>
      </p:grpSp>
      <p:grpSp>
        <p:nvGrpSpPr>
          <p:cNvPr id="44" name="Group 197"/>
          <p:cNvGrpSpPr>
            <a:grpSpLocks/>
          </p:cNvGrpSpPr>
          <p:nvPr/>
        </p:nvGrpSpPr>
        <p:grpSpPr bwMode="auto">
          <a:xfrm>
            <a:off x="8382000" y="1243608"/>
            <a:ext cx="685800" cy="457200"/>
            <a:chOff x="2688" y="1344"/>
            <a:chExt cx="432" cy="288"/>
          </a:xfrm>
        </p:grpSpPr>
        <p:sp>
          <p:nvSpPr>
            <p:cNvPr id="45" name="Line 198"/>
            <p:cNvSpPr>
              <a:spLocks noChangeShapeType="1"/>
            </p:cNvSpPr>
            <p:nvPr/>
          </p:nvSpPr>
          <p:spPr bwMode="auto">
            <a:xfrm flipV="1">
              <a:off x="2688" y="1584"/>
              <a:ext cx="432" cy="0"/>
            </a:xfrm>
            <a:prstGeom prst="line">
              <a:avLst/>
            </a:prstGeom>
            <a:noFill/>
            <a:ln w="38100">
              <a:solidFill>
                <a:srgbClr val="CC0000"/>
              </a:solidFill>
              <a:round/>
              <a:headEnd type="stealth" w="lg" len="lg"/>
              <a:tailEnd type="none" w="lg" len="lg"/>
            </a:ln>
            <a:effectLst/>
          </p:spPr>
          <p:txBody>
            <a:bodyPr wrap="none" anchor="ctr"/>
            <a:lstStyle/>
            <a:p>
              <a:endParaRPr lang="zh-CN" altLang="en-US"/>
            </a:p>
          </p:txBody>
        </p:sp>
        <p:sp>
          <p:nvSpPr>
            <p:cNvPr id="46" name="Text Box 199"/>
            <p:cNvSpPr txBox="1">
              <a:spLocks noChangeArrowheads="1"/>
            </p:cNvSpPr>
            <p:nvPr/>
          </p:nvSpPr>
          <p:spPr bwMode="auto">
            <a:xfrm>
              <a:off x="2748" y="1344"/>
              <a:ext cx="372" cy="288"/>
            </a:xfrm>
            <a:prstGeom prst="rect">
              <a:avLst/>
            </a:prstGeom>
            <a:noFill/>
            <a:ln w="19050" algn="ctr">
              <a:noFill/>
              <a:miter lim="800000"/>
              <a:headEnd/>
              <a:tailEnd/>
            </a:ln>
            <a:effectLst/>
          </p:spPr>
          <p:txBody>
            <a:bodyPr wrap="none">
              <a:spAutoFit/>
            </a:bodyPr>
            <a:lstStyle/>
            <a:p>
              <a:r>
                <a:rPr lang="en-US" altLang="zh-CN" sz="2400" dirty="0"/>
                <a:t>m2</a:t>
              </a:r>
            </a:p>
          </p:txBody>
        </p:sp>
      </p:grpSp>
      <p:sp>
        <p:nvSpPr>
          <p:cNvPr id="47" name="Oval 200"/>
          <p:cNvSpPr>
            <a:spLocks noChangeArrowheads="1"/>
          </p:cNvSpPr>
          <p:nvPr/>
        </p:nvSpPr>
        <p:spPr bwMode="auto">
          <a:xfrm>
            <a:off x="609600" y="1094184"/>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0</a:t>
            </a:r>
          </a:p>
        </p:txBody>
      </p:sp>
      <p:sp>
        <p:nvSpPr>
          <p:cNvPr id="48" name="Line 201"/>
          <p:cNvSpPr>
            <a:spLocks noChangeShapeType="1"/>
          </p:cNvSpPr>
          <p:nvPr/>
        </p:nvSpPr>
        <p:spPr bwMode="auto">
          <a:xfrm>
            <a:off x="762000" y="1475184"/>
            <a:ext cx="0" cy="1447800"/>
          </a:xfrm>
          <a:prstGeom prst="line">
            <a:avLst/>
          </a:prstGeom>
          <a:noFill/>
          <a:ln w="38100">
            <a:solidFill>
              <a:srgbClr val="CC0000"/>
            </a:solidFill>
            <a:round/>
            <a:headEnd/>
            <a:tailEnd/>
          </a:ln>
          <a:effectLst/>
        </p:spPr>
        <p:txBody>
          <a:bodyPr/>
          <a:lstStyle/>
          <a:p>
            <a:endParaRPr lang="zh-CN" altLang="en-US"/>
          </a:p>
        </p:txBody>
      </p:sp>
      <p:sp>
        <p:nvSpPr>
          <p:cNvPr id="49" name="Oval 202"/>
          <p:cNvSpPr>
            <a:spLocks noChangeArrowheads="1"/>
          </p:cNvSpPr>
          <p:nvPr/>
        </p:nvSpPr>
        <p:spPr bwMode="auto">
          <a:xfrm>
            <a:off x="533400" y="295632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4</a:t>
            </a:r>
          </a:p>
        </p:txBody>
      </p:sp>
      <p:sp>
        <p:nvSpPr>
          <p:cNvPr id="50" name="Oval 203"/>
          <p:cNvSpPr>
            <a:spLocks noChangeArrowheads="1"/>
          </p:cNvSpPr>
          <p:nvPr/>
        </p:nvSpPr>
        <p:spPr bwMode="auto">
          <a:xfrm>
            <a:off x="3733800" y="204192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2</a:t>
            </a:r>
          </a:p>
        </p:txBody>
      </p:sp>
      <p:sp>
        <p:nvSpPr>
          <p:cNvPr id="51" name="Oval 204"/>
          <p:cNvSpPr>
            <a:spLocks noChangeArrowheads="1"/>
          </p:cNvSpPr>
          <p:nvPr/>
        </p:nvSpPr>
        <p:spPr bwMode="auto">
          <a:xfrm>
            <a:off x="2819400" y="1094184"/>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1</a:t>
            </a:r>
          </a:p>
        </p:txBody>
      </p:sp>
      <p:sp>
        <p:nvSpPr>
          <p:cNvPr id="52" name="Line 205"/>
          <p:cNvSpPr>
            <a:spLocks noChangeShapeType="1"/>
          </p:cNvSpPr>
          <p:nvPr/>
        </p:nvSpPr>
        <p:spPr bwMode="auto">
          <a:xfrm>
            <a:off x="3186113" y="1337072"/>
            <a:ext cx="685800" cy="685800"/>
          </a:xfrm>
          <a:prstGeom prst="line">
            <a:avLst/>
          </a:prstGeom>
          <a:noFill/>
          <a:ln w="38100">
            <a:solidFill>
              <a:srgbClr val="CC0000"/>
            </a:solidFill>
            <a:round/>
            <a:headEnd/>
            <a:tailEnd/>
          </a:ln>
          <a:effectLst/>
        </p:spPr>
        <p:txBody>
          <a:bodyPr wrap="none" anchor="ctr"/>
          <a:lstStyle/>
          <a:p>
            <a:endParaRPr lang="zh-CN" altLang="en-US"/>
          </a:p>
        </p:txBody>
      </p:sp>
      <p:sp>
        <p:nvSpPr>
          <p:cNvPr id="53" name="Oval 206"/>
          <p:cNvSpPr>
            <a:spLocks noChangeArrowheads="1"/>
          </p:cNvSpPr>
          <p:nvPr/>
        </p:nvSpPr>
        <p:spPr bwMode="auto">
          <a:xfrm>
            <a:off x="2819400" y="2965847"/>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3</a:t>
            </a:r>
          </a:p>
        </p:txBody>
      </p:sp>
      <p:sp>
        <p:nvSpPr>
          <p:cNvPr id="54" name="Line 207"/>
          <p:cNvSpPr>
            <a:spLocks noChangeShapeType="1"/>
          </p:cNvSpPr>
          <p:nvPr/>
        </p:nvSpPr>
        <p:spPr bwMode="auto">
          <a:xfrm>
            <a:off x="3048000" y="1475184"/>
            <a:ext cx="0" cy="1447800"/>
          </a:xfrm>
          <a:prstGeom prst="line">
            <a:avLst/>
          </a:prstGeom>
          <a:noFill/>
          <a:ln w="38100">
            <a:solidFill>
              <a:srgbClr val="CC0000"/>
            </a:solidFill>
            <a:round/>
            <a:headEnd/>
            <a:tailEnd/>
          </a:ln>
          <a:effectLst/>
        </p:spPr>
        <p:txBody>
          <a:bodyPr wrap="none" anchor="ctr"/>
          <a:lstStyle/>
          <a:p>
            <a:endParaRPr lang="zh-CN" altLang="en-US"/>
          </a:p>
        </p:txBody>
      </p:sp>
      <p:sp>
        <p:nvSpPr>
          <p:cNvPr id="55" name="Oval 208"/>
          <p:cNvSpPr>
            <a:spLocks noChangeArrowheads="1"/>
          </p:cNvSpPr>
          <p:nvPr/>
        </p:nvSpPr>
        <p:spPr bwMode="auto">
          <a:xfrm>
            <a:off x="1677988" y="2043509"/>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5</a:t>
            </a:r>
          </a:p>
        </p:txBody>
      </p:sp>
      <p:sp>
        <p:nvSpPr>
          <p:cNvPr id="56" name="Line 209"/>
          <p:cNvSpPr>
            <a:spLocks noChangeShapeType="1"/>
          </p:cNvSpPr>
          <p:nvPr/>
        </p:nvSpPr>
        <p:spPr bwMode="auto">
          <a:xfrm flipH="1">
            <a:off x="2044700" y="1386284"/>
            <a:ext cx="762000" cy="685800"/>
          </a:xfrm>
          <a:prstGeom prst="line">
            <a:avLst/>
          </a:prstGeom>
          <a:noFill/>
          <a:ln w="38100">
            <a:solidFill>
              <a:srgbClr val="CC0000"/>
            </a:solidFill>
            <a:round/>
            <a:headEnd/>
            <a:tailEnd/>
          </a:ln>
          <a:effectLst/>
        </p:spPr>
        <p:txBody>
          <a:bodyPr wrap="none" anchor="ctr"/>
          <a:lstStyle/>
          <a:p>
            <a:endParaRPr lang="zh-CN" altLang="en-US"/>
          </a:p>
        </p:txBody>
      </p:sp>
      <p:sp>
        <p:nvSpPr>
          <p:cNvPr id="57" name="Line 210"/>
          <p:cNvSpPr>
            <a:spLocks noChangeShapeType="1"/>
          </p:cNvSpPr>
          <p:nvPr/>
        </p:nvSpPr>
        <p:spPr bwMode="auto">
          <a:xfrm>
            <a:off x="990600" y="1203722"/>
            <a:ext cx="1828800" cy="0"/>
          </a:xfrm>
          <a:prstGeom prst="line">
            <a:avLst/>
          </a:prstGeom>
          <a:noFill/>
          <a:ln w="38100">
            <a:solidFill>
              <a:srgbClr val="CC0000"/>
            </a:solidFill>
            <a:round/>
            <a:headEnd/>
            <a:tailEnd/>
          </a:ln>
          <a:effectLst/>
        </p:spPr>
        <p:txBody>
          <a:bodyPr wrap="none" anchor="ctr"/>
          <a:lstStyle/>
          <a:p>
            <a:endParaRPr lang="zh-CN" altLang="en-US"/>
          </a:p>
        </p:txBody>
      </p:sp>
      <p:sp>
        <p:nvSpPr>
          <p:cNvPr id="59" name="文本框 58"/>
          <p:cNvSpPr txBox="1"/>
          <p:nvPr/>
        </p:nvSpPr>
        <p:spPr>
          <a:xfrm>
            <a:off x="1091101" y="3645024"/>
            <a:ext cx="1845377" cy="461665"/>
          </a:xfrm>
          <a:prstGeom prst="rect">
            <a:avLst/>
          </a:prstGeom>
          <a:noFill/>
        </p:spPr>
        <p:txBody>
          <a:bodyPr wrap="none" rtlCol="0">
            <a:spAutoFit/>
          </a:bodyPr>
          <a:lstStyle/>
          <a:p>
            <a:r>
              <a:rPr kumimoji="1" lang="en-US" altLang="zh-CN" sz="2400" smtClean="0">
                <a:latin typeface="Microsoft YaHei" charset="-122"/>
                <a:ea typeface="Microsoft YaHei" charset="-122"/>
                <a:cs typeface="Microsoft YaHei" charset="-122"/>
              </a:rPr>
              <a:t>{0,4,1,2,3,5</a:t>
            </a:r>
            <a:r>
              <a:rPr kumimoji="1" lang="en-US" altLang="zh-CN" sz="2400" dirty="0" smtClean="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p:txBody>
      </p:sp>
      <p:sp>
        <p:nvSpPr>
          <p:cNvPr id="60" name="文本框 59"/>
          <p:cNvSpPr txBox="1"/>
          <p:nvPr/>
        </p:nvSpPr>
        <p:spPr>
          <a:xfrm>
            <a:off x="1076614" y="4185079"/>
            <a:ext cx="2326278" cy="461665"/>
          </a:xfrm>
          <a:prstGeom prst="rect">
            <a:avLst/>
          </a:prstGeom>
          <a:noFill/>
        </p:spPr>
        <p:txBody>
          <a:bodyPr wrap="none" rtlCol="0">
            <a:spAutoFit/>
          </a:bodyPr>
          <a:lstStyle/>
          <a:p>
            <a:r>
              <a:rPr kumimoji="1" lang="en-US" altLang="zh-CN" sz="2400" b="1" dirty="0" smtClean="0">
                <a:solidFill>
                  <a:srgbClr val="4F81BD"/>
                </a:solidFill>
                <a:latin typeface="Microsoft YaHei" charset="-122"/>
                <a:ea typeface="Microsoft YaHei" charset="-122"/>
                <a:cs typeface="Microsoft YaHei" charset="-122"/>
              </a:rPr>
              <a:t>m1=m2</a:t>
            </a:r>
            <a:r>
              <a:rPr kumimoji="1" lang="zh-CN" altLang="en-US" sz="2400" b="1" dirty="0" smtClean="0">
                <a:solidFill>
                  <a:srgbClr val="4F81BD"/>
                </a:solidFill>
                <a:latin typeface="Microsoft YaHei" charset="-122"/>
                <a:ea typeface="Microsoft YaHei" charset="-122"/>
                <a:cs typeface="Microsoft YaHei" charset="-122"/>
              </a:rPr>
              <a:t>，跳过</a:t>
            </a:r>
            <a:endParaRPr kumimoji="1" lang="zh-CN" altLang="en-US" sz="2400" b="1" dirty="0">
              <a:solidFill>
                <a:srgbClr val="4F81BD"/>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29658701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克鲁斯卡尔</a:t>
            </a:r>
            <a:r>
              <a:rPr kumimoji="1" lang="en-US" altLang="zh-CN" dirty="0"/>
              <a:t>(</a:t>
            </a:r>
            <a:r>
              <a:rPr kumimoji="1" lang="en-US" altLang="zh-CN" dirty="0" err="1"/>
              <a:t>Kruskal</a:t>
            </a:r>
            <a:r>
              <a:rPr kumimoji="1" lang="en-US" altLang="zh-CN" dirty="0"/>
              <a:t>)</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smtClean="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6" name="Group 4"/>
          <p:cNvGrpSpPr>
            <a:grpSpLocks/>
          </p:cNvGrpSpPr>
          <p:nvPr/>
        </p:nvGrpSpPr>
        <p:grpSpPr bwMode="auto">
          <a:xfrm>
            <a:off x="381000" y="764704"/>
            <a:ext cx="3733800" cy="2854325"/>
            <a:chOff x="336" y="1562"/>
            <a:chExt cx="2352" cy="1798"/>
          </a:xfrm>
        </p:grpSpPr>
        <p:sp>
          <p:nvSpPr>
            <p:cNvPr id="7" name="Oval 5"/>
            <p:cNvSpPr>
              <a:spLocks noChangeArrowheads="1"/>
            </p:cNvSpPr>
            <p:nvPr/>
          </p:nvSpPr>
          <p:spPr bwMode="auto">
            <a:xfrm>
              <a:off x="2448" y="2400"/>
              <a:ext cx="240" cy="240"/>
            </a:xfrm>
            <a:prstGeom prst="ellipse">
              <a:avLst/>
            </a:prstGeom>
            <a:noFill/>
            <a:ln w="9525" algn="ctr">
              <a:solidFill>
                <a:schemeClr val="tx1"/>
              </a:solidFill>
              <a:round/>
              <a:headEnd/>
              <a:tailEnd/>
            </a:ln>
            <a:effectLst/>
          </p:spPr>
          <p:txBody>
            <a:bodyPr wrap="none" anchor="ctr"/>
            <a:lstStyle/>
            <a:p>
              <a:pPr algn="ctr"/>
              <a:r>
                <a:rPr lang="en-US" altLang="zh-CN" b="0"/>
                <a:t>2</a:t>
              </a:r>
            </a:p>
          </p:txBody>
        </p:sp>
        <p:sp>
          <p:nvSpPr>
            <p:cNvPr id="8" name="Oval 6"/>
            <p:cNvSpPr>
              <a:spLocks noChangeArrowheads="1"/>
            </p:cNvSpPr>
            <p:nvPr/>
          </p:nvSpPr>
          <p:spPr bwMode="auto">
            <a:xfrm>
              <a:off x="480" y="1798"/>
              <a:ext cx="240" cy="240"/>
            </a:xfrm>
            <a:prstGeom prst="ellipse">
              <a:avLst/>
            </a:prstGeom>
            <a:noFill/>
            <a:ln w="9525" algn="ctr">
              <a:solidFill>
                <a:schemeClr val="tx1"/>
              </a:solidFill>
              <a:round/>
              <a:headEnd/>
              <a:tailEnd/>
            </a:ln>
            <a:effectLst/>
          </p:spPr>
          <p:txBody>
            <a:bodyPr wrap="none" anchor="ctr"/>
            <a:lstStyle/>
            <a:p>
              <a:pPr algn="ctr"/>
              <a:r>
                <a:rPr lang="en-US" altLang="zh-CN" b="0"/>
                <a:t>0</a:t>
              </a:r>
            </a:p>
          </p:txBody>
        </p:sp>
        <p:sp>
          <p:nvSpPr>
            <p:cNvPr id="9" name="Oval 7"/>
            <p:cNvSpPr>
              <a:spLocks noChangeArrowheads="1"/>
            </p:cNvSpPr>
            <p:nvPr/>
          </p:nvSpPr>
          <p:spPr bwMode="auto">
            <a:xfrm>
              <a:off x="1872" y="1798"/>
              <a:ext cx="240" cy="240"/>
            </a:xfrm>
            <a:prstGeom prst="ellipse">
              <a:avLst/>
            </a:prstGeom>
            <a:noFill/>
            <a:ln w="9525" algn="ctr">
              <a:solidFill>
                <a:schemeClr val="tx1"/>
              </a:solidFill>
              <a:round/>
              <a:headEnd/>
              <a:tailEnd/>
            </a:ln>
            <a:effectLst/>
          </p:spPr>
          <p:txBody>
            <a:bodyPr wrap="none" anchor="ctr"/>
            <a:lstStyle/>
            <a:p>
              <a:pPr algn="ctr"/>
              <a:r>
                <a:rPr lang="en-US" altLang="zh-CN" b="0"/>
                <a:t>1</a:t>
              </a:r>
            </a:p>
          </p:txBody>
        </p:sp>
        <p:sp>
          <p:nvSpPr>
            <p:cNvPr id="10" name="Oval 8"/>
            <p:cNvSpPr>
              <a:spLocks noChangeArrowheads="1"/>
            </p:cNvSpPr>
            <p:nvPr/>
          </p:nvSpPr>
          <p:spPr bwMode="auto">
            <a:xfrm>
              <a:off x="1152" y="2400"/>
              <a:ext cx="240" cy="240"/>
            </a:xfrm>
            <a:prstGeom prst="ellipse">
              <a:avLst/>
            </a:prstGeom>
            <a:noFill/>
            <a:ln w="9525" algn="ctr">
              <a:solidFill>
                <a:schemeClr val="tx1"/>
              </a:solidFill>
              <a:round/>
              <a:headEnd/>
              <a:tailEnd/>
            </a:ln>
            <a:effectLst/>
          </p:spPr>
          <p:txBody>
            <a:bodyPr wrap="none" anchor="ctr"/>
            <a:lstStyle/>
            <a:p>
              <a:pPr algn="ctr"/>
              <a:r>
                <a:rPr lang="en-US" altLang="zh-CN" b="0"/>
                <a:t>5</a:t>
              </a:r>
            </a:p>
          </p:txBody>
        </p:sp>
        <p:sp>
          <p:nvSpPr>
            <p:cNvPr id="11" name="Oval 9"/>
            <p:cNvSpPr>
              <a:spLocks noChangeArrowheads="1"/>
            </p:cNvSpPr>
            <p:nvPr/>
          </p:nvSpPr>
          <p:spPr bwMode="auto">
            <a:xfrm>
              <a:off x="1872" y="2976"/>
              <a:ext cx="240" cy="240"/>
            </a:xfrm>
            <a:prstGeom prst="ellipse">
              <a:avLst/>
            </a:prstGeom>
            <a:noFill/>
            <a:ln w="9525" algn="ctr">
              <a:solidFill>
                <a:schemeClr val="tx1"/>
              </a:solidFill>
              <a:round/>
              <a:headEnd/>
              <a:tailEnd/>
            </a:ln>
            <a:effectLst/>
          </p:spPr>
          <p:txBody>
            <a:bodyPr wrap="none" anchor="ctr"/>
            <a:lstStyle/>
            <a:p>
              <a:pPr algn="ctr"/>
              <a:r>
                <a:rPr lang="en-US" altLang="zh-CN" b="0"/>
                <a:t>3</a:t>
              </a:r>
            </a:p>
          </p:txBody>
        </p:sp>
        <p:sp>
          <p:nvSpPr>
            <p:cNvPr id="12" name="Oval 10"/>
            <p:cNvSpPr>
              <a:spLocks noChangeArrowheads="1"/>
            </p:cNvSpPr>
            <p:nvPr/>
          </p:nvSpPr>
          <p:spPr bwMode="auto">
            <a:xfrm>
              <a:off x="432" y="2976"/>
              <a:ext cx="240" cy="240"/>
            </a:xfrm>
            <a:prstGeom prst="ellipse">
              <a:avLst/>
            </a:prstGeom>
            <a:noFill/>
            <a:ln w="9525" algn="ctr">
              <a:solidFill>
                <a:schemeClr val="tx1"/>
              </a:solidFill>
              <a:round/>
              <a:headEnd/>
              <a:tailEnd/>
            </a:ln>
            <a:effectLst/>
          </p:spPr>
          <p:txBody>
            <a:bodyPr wrap="none" anchor="ctr"/>
            <a:lstStyle/>
            <a:p>
              <a:pPr algn="ctr"/>
              <a:r>
                <a:rPr lang="en-US" altLang="zh-CN" b="0"/>
                <a:t>4</a:t>
              </a:r>
            </a:p>
          </p:txBody>
        </p:sp>
        <p:sp>
          <p:nvSpPr>
            <p:cNvPr id="13" name="Line 11"/>
            <p:cNvSpPr>
              <a:spLocks noChangeShapeType="1"/>
            </p:cNvSpPr>
            <p:nvPr/>
          </p:nvSpPr>
          <p:spPr bwMode="auto">
            <a:xfrm flipH="1">
              <a:off x="2112" y="2640"/>
              <a:ext cx="480" cy="432"/>
            </a:xfrm>
            <a:prstGeom prst="line">
              <a:avLst/>
            </a:prstGeom>
            <a:noFill/>
            <a:ln w="9525">
              <a:solidFill>
                <a:schemeClr val="tx1"/>
              </a:solidFill>
              <a:round/>
              <a:headEnd/>
              <a:tailEnd/>
            </a:ln>
            <a:effectLst/>
          </p:spPr>
          <p:txBody>
            <a:bodyPr/>
            <a:lstStyle/>
            <a:p>
              <a:endParaRPr lang="zh-CN" altLang="en-US"/>
            </a:p>
          </p:txBody>
        </p:sp>
        <p:sp>
          <p:nvSpPr>
            <p:cNvPr id="14" name="Line 12"/>
            <p:cNvSpPr>
              <a:spLocks noChangeShapeType="1"/>
            </p:cNvSpPr>
            <p:nvPr/>
          </p:nvSpPr>
          <p:spPr bwMode="auto">
            <a:xfrm>
              <a:off x="2112" y="1968"/>
              <a:ext cx="432" cy="432"/>
            </a:xfrm>
            <a:prstGeom prst="line">
              <a:avLst/>
            </a:prstGeom>
            <a:noFill/>
            <a:ln w="9525">
              <a:solidFill>
                <a:schemeClr val="tx1"/>
              </a:solidFill>
              <a:round/>
              <a:headEnd/>
              <a:tailEnd/>
            </a:ln>
            <a:effectLst/>
          </p:spPr>
          <p:txBody>
            <a:bodyPr/>
            <a:lstStyle/>
            <a:p>
              <a:endParaRPr lang="zh-CN" altLang="en-US"/>
            </a:p>
          </p:txBody>
        </p:sp>
        <p:sp>
          <p:nvSpPr>
            <p:cNvPr id="15" name="Line 13"/>
            <p:cNvSpPr>
              <a:spLocks noChangeShapeType="1"/>
            </p:cNvSpPr>
            <p:nvPr/>
          </p:nvSpPr>
          <p:spPr bwMode="auto">
            <a:xfrm>
              <a:off x="1344" y="2592"/>
              <a:ext cx="528" cy="480"/>
            </a:xfrm>
            <a:prstGeom prst="line">
              <a:avLst/>
            </a:prstGeom>
            <a:noFill/>
            <a:ln w="9525">
              <a:solidFill>
                <a:schemeClr val="tx1"/>
              </a:solidFill>
              <a:round/>
              <a:headEnd/>
              <a:tailEnd/>
            </a:ln>
            <a:effectLst/>
          </p:spPr>
          <p:txBody>
            <a:bodyPr/>
            <a:lstStyle/>
            <a:p>
              <a:endParaRPr lang="zh-CN" altLang="en-US"/>
            </a:p>
          </p:txBody>
        </p:sp>
        <p:sp>
          <p:nvSpPr>
            <p:cNvPr id="16" name="Line 14"/>
            <p:cNvSpPr>
              <a:spLocks noChangeShapeType="1"/>
            </p:cNvSpPr>
            <p:nvPr/>
          </p:nvSpPr>
          <p:spPr bwMode="auto">
            <a:xfrm flipV="1">
              <a:off x="672" y="2592"/>
              <a:ext cx="528" cy="480"/>
            </a:xfrm>
            <a:prstGeom prst="line">
              <a:avLst/>
            </a:prstGeom>
            <a:noFill/>
            <a:ln w="9525">
              <a:solidFill>
                <a:schemeClr val="tx1"/>
              </a:solidFill>
              <a:round/>
              <a:headEnd/>
              <a:tailEnd/>
            </a:ln>
            <a:effectLst/>
          </p:spPr>
          <p:txBody>
            <a:bodyPr/>
            <a:lstStyle/>
            <a:p>
              <a:endParaRPr lang="zh-CN" altLang="en-US"/>
            </a:p>
          </p:txBody>
        </p:sp>
        <p:sp>
          <p:nvSpPr>
            <p:cNvPr id="17" name="Line 15"/>
            <p:cNvSpPr>
              <a:spLocks noChangeShapeType="1"/>
            </p:cNvSpPr>
            <p:nvPr/>
          </p:nvSpPr>
          <p:spPr bwMode="auto">
            <a:xfrm flipV="1">
              <a:off x="1353" y="1968"/>
              <a:ext cx="528" cy="480"/>
            </a:xfrm>
            <a:prstGeom prst="line">
              <a:avLst/>
            </a:prstGeom>
            <a:noFill/>
            <a:ln w="9525">
              <a:solidFill>
                <a:schemeClr val="tx1"/>
              </a:solidFill>
              <a:round/>
              <a:headEnd/>
              <a:tailEnd/>
            </a:ln>
            <a:effectLst/>
          </p:spPr>
          <p:txBody>
            <a:bodyPr/>
            <a:lstStyle/>
            <a:p>
              <a:endParaRPr lang="zh-CN" altLang="en-US"/>
            </a:p>
          </p:txBody>
        </p:sp>
        <p:sp>
          <p:nvSpPr>
            <p:cNvPr id="18" name="Line 16"/>
            <p:cNvSpPr>
              <a:spLocks noChangeShapeType="1"/>
            </p:cNvSpPr>
            <p:nvPr/>
          </p:nvSpPr>
          <p:spPr bwMode="auto">
            <a:xfrm>
              <a:off x="720" y="1968"/>
              <a:ext cx="456" cy="462"/>
            </a:xfrm>
            <a:prstGeom prst="line">
              <a:avLst/>
            </a:prstGeom>
            <a:noFill/>
            <a:ln w="9525">
              <a:solidFill>
                <a:schemeClr val="tx1"/>
              </a:solidFill>
              <a:round/>
              <a:headEnd/>
              <a:tailEnd/>
            </a:ln>
            <a:effectLst/>
          </p:spPr>
          <p:txBody>
            <a:bodyPr/>
            <a:lstStyle/>
            <a:p>
              <a:endParaRPr lang="zh-CN" altLang="en-US"/>
            </a:p>
          </p:txBody>
        </p:sp>
        <p:sp>
          <p:nvSpPr>
            <p:cNvPr id="19" name="Line 17"/>
            <p:cNvSpPr>
              <a:spLocks noChangeShapeType="1"/>
            </p:cNvSpPr>
            <p:nvPr/>
          </p:nvSpPr>
          <p:spPr bwMode="auto">
            <a:xfrm flipV="1">
              <a:off x="576" y="2016"/>
              <a:ext cx="0" cy="960"/>
            </a:xfrm>
            <a:prstGeom prst="line">
              <a:avLst/>
            </a:prstGeom>
            <a:noFill/>
            <a:ln w="9525">
              <a:solidFill>
                <a:schemeClr val="tx1"/>
              </a:solidFill>
              <a:round/>
              <a:headEnd/>
              <a:tailEnd/>
            </a:ln>
            <a:effectLst/>
          </p:spPr>
          <p:txBody>
            <a:bodyPr/>
            <a:lstStyle/>
            <a:p>
              <a:endParaRPr lang="zh-CN" altLang="en-US"/>
            </a:p>
          </p:txBody>
        </p:sp>
        <p:sp>
          <p:nvSpPr>
            <p:cNvPr id="20" name="Line 18"/>
            <p:cNvSpPr>
              <a:spLocks noChangeShapeType="1"/>
            </p:cNvSpPr>
            <p:nvPr/>
          </p:nvSpPr>
          <p:spPr bwMode="auto">
            <a:xfrm>
              <a:off x="720" y="1872"/>
              <a:ext cx="1152" cy="0"/>
            </a:xfrm>
            <a:prstGeom prst="line">
              <a:avLst/>
            </a:prstGeom>
            <a:noFill/>
            <a:ln w="9525">
              <a:solidFill>
                <a:schemeClr val="tx1"/>
              </a:solidFill>
              <a:round/>
              <a:headEnd/>
              <a:tailEnd/>
            </a:ln>
            <a:effectLst/>
          </p:spPr>
          <p:txBody>
            <a:bodyPr/>
            <a:lstStyle/>
            <a:p>
              <a:endParaRPr lang="zh-CN" altLang="en-US"/>
            </a:p>
          </p:txBody>
        </p:sp>
        <p:sp>
          <p:nvSpPr>
            <p:cNvPr id="21" name="Line 19"/>
            <p:cNvSpPr>
              <a:spLocks noChangeShapeType="1"/>
            </p:cNvSpPr>
            <p:nvPr/>
          </p:nvSpPr>
          <p:spPr bwMode="auto">
            <a:xfrm>
              <a:off x="672" y="3120"/>
              <a:ext cx="1200" cy="0"/>
            </a:xfrm>
            <a:prstGeom prst="line">
              <a:avLst/>
            </a:prstGeom>
            <a:noFill/>
            <a:ln w="9525">
              <a:solidFill>
                <a:schemeClr val="tx1"/>
              </a:solidFill>
              <a:round/>
              <a:headEnd/>
              <a:tailEnd/>
            </a:ln>
            <a:effectLst/>
          </p:spPr>
          <p:txBody>
            <a:bodyPr/>
            <a:lstStyle/>
            <a:p>
              <a:endParaRPr lang="zh-CN" altLang="en-US"/>
            </a:p>
          </p:txBody>
        </p:sp>
        <p:sp>
          <p:nvSpPr>
            <p:cNvPr id="22" name="Line 20"/>
            <p:cNvSpPr>
              <a:spLocks noChangeShapeType="1"/>
            </p:cNvSpPr>
            <p:nvPr/>
          </p:nvSpPr>
          <p:spPr bwMode="auto">
            <a:xfrm flipV="1">
              <a:off x="2016" y="2016"/>
              <a:ext cx="0" cy="960"/>
            </a:xfrm>
            <a:prstGeom prst="line">
              <a:avLst/>
            </a:prstGeom>
            <a:noFill/>
            <a:ln w="9525">
              <a:solidFill>
                <a:schemeClr val="tx1"/>
              </a:solidFill>
              <a:round/>
              <a:headEnd/>
              <a:tailEnd/>
            </a:ln>
            <a:effectLst/>
          </p:spPr>
          <p:txBody>
            <a:bodyPr/>
            <a:lstStyle/>
            <a:p>
              <a:endParaRPr lang="zh-CN" altLang="en-US"/>
            </a:p>
          </p:txBody>
        </p:sp>
        <p:sp>
          <p:nvSpPr>
            <p:cNvPr id="23" name="Text Box 21"/>
            <p:cNvSpPr txBox="1">
              <a:spLocks noChangeArrowheads="1"/>
            </p:cNvSpPr>
            <p:nvPr/>
          </p:nvSpPr>
          <p:spPr bwMode="auto">
            <a:xfrm>
              <a:off x="1142" y="1562"/>
              <a:ext cx="308" cy="288"/>
            </a:xfrm>
            <a:prstGeom prst="rect">
              <a:avLst/>
            </a:prstGeom>
            <a:noFill/>
            <a:ln w="9525" algn="ctr">
              <a:noFill/>
              <a:miter lim="800000"/>
              <a:headEnd/>
              <a:tailEnd/>
            </a:ln>
            <a:effectLst/>
          </p:spPr>
          <p:txBody>
            <a:bodyPr wrap="none">
              <a:spAutoFit/>
            </a:bodyPr>
            <a:lstStyle/>
            <a:p>
              <a:r>
                <a:rPr lang="en-US" altLang="zh-CN" sz="2400" b="0"/>
                <a:t>18</a:t>
              </a:r>
            </a:p>
          </p:txBody>
        </p:sp>
        <p:sp>
          <p:nvSpPr>
            <p:cNvPr id="24" name="Text Box 22"/>
            <p:cNvSpPr txBox="1">
              <a:spLocks noChangeArrowheads="1"/>
            </p:cNvSpPr>
            <p:nvPr/>
          </p:nvSpPr>
          <p:spPr bwMode="auto">
            <a:xfrm>
              <a:off x="940" y="1994"/>
              <a:ext cx="308" cy="288"/>
            </a:xfrm>
            <a:prstGeom prst="rect">
              <a:avLst/>
            </a:prstGeom>
            <a:noFill/>
            <a:ln w="9525" algn="ctr">
              <a:noFill/>
              <a:miter lim="800000"/>
              <a:headEnd/>
              <a:tailEnd/>
            </a:ln>
            <a:effectLst/>
          </p:spPr>
          <p:txBody>
            <a:bodyPr wrap="none">
              <a:spAutoFit/>
            </a:bodyPr>
            <a:lstStyle/>
            <a:p>
              <a:r>
                <a:rPr lang="en-US" altLang="zh-CN" sz="2400" b="0"/>
                <a:t>23</a:t>
              </a:r>
            </a:p>
          </p:txBody>
        </p:sp>
        <p:sp>
          <p:nvSpPr>
            <p:cNvPr id="25" name="Text Box 23"/>
            <p:cNvSpPr txBox="1">
              <a:spLocks noChangeArrowheads="1"/>
            </p:cNvSpPr>
            <p:nvPr/>
          </p:nvSpPr>
          <p:spPr bwMode="auto">
            <a:xfrm>
              <a:off x="336" y="2378"/>
              <a:ext cx="212" cy="288"/>
            </a:xfrm>
            <a:prstGeom prst="rect">
              <a:avLst/>
            </a:prstGeom>
            <a:noFill/>
            <a:ln w="9525" algn="ctr">
              <a:noFill/>
              <a:miter lim="800000"/>
              <a:headEnd/>
              <a:tailEnd/>
            </a:ln>
            <a:effectLst/>
          </p:spPr>
          <p:txBody>
            <a:bodyPr wrap="none">
              <a:spAutoFit/>
            </a:bodyPr>
            <a:lstStyle/>
            <a:p>
              <a:r>
                <a:rPr lang="en-US" altLang="zh-CN" sz="2400" b="0"/>
                <a:t>4</a:t>
              </a:r>
            </a:p>
          </p:txBody>
        </p:sp>
        <p:sp>
          <p:nvSpPr>
            <p:cNvPr id="26" name="Text Box 24"/>
            <p:cNvSpPr txBox="1">
              <a:spLocks noChangeArrowheads="1"/>
            </p:cNvSpPr>
            <p:nvPr/>
          </p:nvSpPr>
          <p:spPr bwMode="auto">
            <a:xfrm>
              <a:off x="768" y="2544"/>
              <a:ext cx="308" cy="288"/>
            </a:xfrm>
            <a:prstGeom prst="rect">
              <a:avLst/>
            </a:prstGeom>
            <a:noFill/>
            <a:ln w="9525" algn="ctr">
              <a:noFill/>
              <a:miter lim="800000"/>
              <a:headEnd/>
              <a:tailEnd/>
            </a:ln>
            <a:effectLst/>
          </p:spPr>
          <p:txBody>
            <a:bodyPr wrap="none">
              <a:spAutoFit/>
            </a:bodyPr>
            <a:lstStyle/>
            <a:p>
              <a:r>
                <a:rPr lang="en-US" altLang="zh-CN" sz="2400" b="0"/>
                <a:t>25</a:t>
              </a:r>
            </a:p>
          </p:txBody>
        </p:sp>
        <p:sp>
          <p:nvSpPr>
            <p:cNvPr id="27" name="Text Box 25"/>
            <p:cNvSpPr txBox="1">
              <a:spLocks noChangeArrowheads="1"/>
            </p:cNvSpPr>
            <p:nvPr/>
          </p:nvSpPr>
          <p:spPr bwMode="auto">
            <a:xfrm>
              <a:off x="1190" y="3072"/>
              <a:ext cx="308" cy="288"/>
            </a:xfrm>
            <a:prstGeom prst="rect">
              <a:avLst/>
            </a:prstGeom>
            <a:noFill/>
            <a:ln w="9525" algn="ctr">
              <a:noFill/>
              <a:miter lim="800000"/>
              <a:headEnd/>
              <a:tailEnd/>
            </a:ln>
            <a:effectLst/>
          </p:spPr>
          <p:txBody>
            <a:bodyPr wrap="none">
              <a:spAutoFit/>
            </a:bodyPr>
            <a:lstStyle/>
            <a:p>
              <a:r>
                <a:rPr lang="en-US" altLang="zh-CN" sz="2400" b="0"/>
                <a:t>20</a:t>
              </a:r>
            </a:p>
          </p:txBody>
        </p:sp>
        <p:sp>
          <p:nvSpPr>
            <p:cNvPr id="28" name="Text Box 26"/>
            <p:cNvSpPr txBox="1">
              <a:spLocks noChangeArrowheads="1"/>
            </p:cNvSpPr>
            <p:nvPr/>
          </p:nvSpPr>
          <p:spPr bwMode="auto">
            <a:xfrm>
              <a:off x="1324" y="2736"/>
              <a:ext cx="308" cy="288"/>
            </a:xfrm>
            <a:prstGeom prst="rect">
              <a:avLst/>
            </a:prstGeom>
            <a:noFill/>
            <a:ln w="9525" algn="ctr">
              <a:noFill/>
              <a:miter lim="800000"/>
              <a:headEnd/>
              <a:tailEnd/>
            </a:ln>
            <a:effectLst/>
          </p:spPr>
          <p:txBody>
            <a:bodyPr wrap="none">
              <a:spAutoFit/>
            </a:bodyPr>
            <a:lstStyle/>
            <a:p>
              <a:r>
                <a:rPr lang="en-US" altLang="zh-CN" sz="2400" b="0"/>
                <a:t>15</a:t>
              </a:r>
            </a:p>
          </p:txBody>
        </p:sp>
        <p:sp>
          <p:nvSpPr>
            <p:cNvPr id="29" name="Text Box 27"/>
            <p:cNvSpPr txBox="1">
              <a:spLocks noChangeArrowheads="1"/>
            </p:cNvSpPr>
            <p:nvPr/>
          </p:nvSpPr>
          <p:spPr bwMode="auto">
            <a:xfrm>
              <a:off x="1564" y="2112"/>
              <a:ext cx="308" cy="288"/>
            </a:xfrm>
            <a:prstGeom prst="rect">
              <a:avLst/>
            </a:prstGeom>
            <a:noFill/>
            <a:ln w="9525" algn="ctr">
              <a:noFill/>
              <a:miter lim="800000"/>
              <a:headEnd/>
              <a:tailEnd/>
            </a:ln>
            <a:effectLst/>
          </p:spPr>
          <p:txBody>
            <a:bodyPr wrap="none">
              <a:spAutoFit/>
            </a:bodyPr>
            <a:lstStyle/>
            <a:p>
              <a:r>
                <a:rPr lang="en-US" altLang="zh-CN" sz="2400" b="0"/>
                <a:t>12</a:t>
              </a:r>
            </a:p>
          </p:txBody>
        </p:sp>
        <p:sp>
          <p:nvSpPr>
            <p:cNvPr id="30" name="Text Box 28"/>
            <p:cNvSpPr txBox="1">
              <a:spLocks noChangeArrowheads="1"/>
            </p:cNvSpPr>
            <p:nvPr/>
          </p:nvSpPr>
          <p:spPr bwMode="auto">
            <a:xfrm>
              <a:off x="2236" y="1946"/>
              <a:ext cx="212" cy="288"/>
            </a:xfrm>
            <a:prstGeom prst="rect">
              <a:avLst/>
            </a:prstGeom>
            <a:noFill/>
            <a:ln w="9525" algn="ctr">
              <a:noFill/>
              <a:miter lim="800000"/>
              <a:headEnd/>
              <a:tailEnd/>
            </a:ln>
            <a:effectLst/>
          </p:spPr>
          <p:txBody>
            <a:bodyPr wrap="none">
              <a:spAutoFit/>
            </a:bodyPr>
            <a:lstStyle/>
            <a:p>
              <a:r>
                <a:rPr lang="en-US" altLang="zh-CN" sz="2400" b="0"/>
                <a:t>5</a:t>
              </a:r>
            </a:p>
          </p:txBody>
        </p:sp>
        <p:sp>
          <p:nvSpPr>
            <p:cNvPr id="31" name="Text Box 29"/>
            <p:cNvSpPr txBox="1">
              <a:spLocks noChangeArrowheads="1"/>
            </p:cNvSpPr>
            <p:nvPr/>
          </p:nvSpPr>
          <p:spPr bwMode="auto">
            <a:xfrm>
              <a:off x="1996" y="2352"/>
              <a:ext cx="212" cy="288"/>
            </a:xfrm>
            <a:prstGeom prst="rect">
              <a:avLst/>
            </a:prstGeom>
            <a:noFill/>
            <a:ln w="9525" algn="ctr">
              <a:noFill/>
              <a:miter lim="800000"/>
              <a:headEnd/>
              <a:tailEnd/>
            </a:ln>
            <a:effectLst/>
          </p:spPr>
          <p:txBody>
            <a:bodyPr wrap="none">
              <a:spAutoFit/>
            </a:bodyPr>
            <a:lstStyle/>
            <a:p>
              <a:r>
                <a:rPr lang="en-US" altLang="zh-CN" sz="2400" b="0"/>
                <a:t>8</a:t>
              </a:r>
            </a:p>
          </p:txBody>
        </p:sp>
        <p:sp>
          <p:nvSpPr>
            <p:cNvPr id="32" name="Text Box 30"/>
            <p:cNvSpPr txBox="1">
              <a:spLocks noChangeArrowheads="1"/>
            </p:cNvSpPr>
            <p:nvPr/>
          </p:nvSpPr>
          <p:spPr bwMode="auto">
            <a:xfrm>
              <a:off x="2332" y="2784"/>
              <a:ext cx="308" cy="288"/>
            </a:xfrm>
            <a:prstGeom prst="rect">
              <a:avLst/>
            </a:prstGeom>
            <a:noFill/>
            <a:ln w="9525" algn="ctr">
              <a:noFill/>
              <a:miter lim="800000"/>
              <a:headEnd/>
              <a:tailEnd/>
            </a:ln>
            <a:effectLst/>
          </p:spPr>
          <p:txBody>
            <a:bodyPr wrap="none">
              <a:spAutoFit/>
            </a:bodyPr>
            <a:lstStyle/>
            <a:p>
              <a:r>
                <a:rPr lang="en-US" altLang="zh-CN" sz="2400" b="0"/>
                <a:t>10</a:t>
              </a:r>
            </a:p>
          </p:txBody>
        </p:sp>
      </p:grpSp>
      <p:sp>
        <p:nvSpPr>
          <p:cNvPr id="33" name="Text Box 31"/>
          <p:cNvSpPr txBox="1">
            <a:spLocks noChangeArrowheads="1"/>
          </p:cNvSpPr>
          <p:nvPr/>
        </p:nvSpPr>
        <p:spPr bwMode="auto">
          <a:xfrm>
            <a:off x="1660525" y="764704"/>
            <a:ext cx="488950" cy="457200"/>
          </a:xfrm>
          <a:prstGeom prst="rect">
            <a:avLst/>
          </a:prstGeom>
          <a:noFill/>
          <a:ln w="9525" algn="ctr">
            <a:noFill/>
            <a:miter lim="800000"/>
            <a:headEnd/>
            <a:tailEnd/>
          </a:ln>
          <a:effectLst/>
        </p:spPr>
        <p:txBody>
          <a:bodyPr wrap="none">
            <a:spAutoFit/>
          </a:bodyPr>
          <a:lstStyle/>
          <a:p>
            <a:r>
              <a:rPr lang="en-US" altLang="zh-CN" sz="2400" b="0"/>
              <a:t>18</a:t>
            </a:r>
          </a:p>
        </p:txBody>
      </p:sp>
      <p:sp>
        <p:nvSpPr>
          <p:cNvPr id="34" name="Text Box 32"/>
          <p:cNvSpPr txBox="1">
            <a:spLocks noChangeArrowheads="1"/>
          </p:cNvSpPr>
          <p:nvPr/>
        </p:nvSpPr>
        <p:spPr bwMode="auto">
          <a:xfrm>
            <a:off x="381000" y="2060104"/>
            <a:ext cx="336550" cy="457200"/>
          </a:xfrm>
          <a:prstGeom prst="rect">
            <a:avLst/>
          </a:prstGeom>
          <a:noFill/>
          <a:ln w="9525" algn="ctr">
            <a:noFill/>
            <a:miter lim="800000"/>
            <a:headEnd/>
            <a:tailEnd/>
          </a:ln>
          <a:effectLst/>
        </p:spPr>
        <p:txBody>
          <a:bodyPr wrap="none">
            <a:spAutoFit/>
          </a:bodyPr>
          <a:lstStyle/>
          <a:p>
            <a:r>
              <a:rPr lang="en-US" altLang="zh-CN" sz="2400" b="0"/>
              <a:t>4</a:t>
            </a:r>
          </a:p>
        </p:txBody>
      </p:sp>
      <p:sp>
        <p:nvSpPr>
          <p:cNvPr id="35" name="Text Box 33"/>
          <p:cNvSpPr txBox="1">
            <a:spLocks noChangeArrowheads="1"/>
          </p:cNvSpPr>
          <p:nvPr/>
        </p:nvSpPr>
        <p:spPr bwMode="auto">
          <a:xfrm>
            <a:off x="2330450" y="1637829"/>
            <a:ext cx="488950" cy="457200"/>
          </a:xfrm>
          <a:prstGeom prst="rect">
            <a:avLst/>
          </a:prstGeom>
          <a:noFill/>
          <a:ln w="9525" algn="ctr">
            <a:noFill/>
            <a:miter lim="800000"/>
            <a:headEnd/>
            <a:tailEnd/>
          </a:ln>
          <a:effectLst/>
        </p:spPr>
        <p:txBody>
          <a:bodyPr wrap="none">
            <a:spAutoFit/>
          </a:bodyPr>
          <a:lstStyle/>
          <a:p>
            <a:r>
              <a:rPr lang="en-US" altLang="zh-CN" sz="2400" b="0"/>
              <a:t>12</a:t>
            </a:r>
          </a:p>
        </p:txBody>
      </p:sp>
      <p:sp>
        <p:nvSpPr>
          <p:cNvPr id="36" name="Text Box 34"/>
          <p:cNvSpPr txBox="1">
            <a:spLocks noChangeArrowheads="1"/>
          </p:cNvSpPr>
          <p:nvPr/>
        </p:nvSpPr>
        <p:spPr bwMode="auto">
          <a:xfrm>
            <a:off x="3397250" y="1374304"/>
            <a:ext cx="336550" cy="457200"/>
          </a:xfrm>
          <a:prstGeom prst="rect">
            <a:avLst/>
          </a:prstGeom>
          <a:noFill/>
          <a:ln w="9525" algn="ctr">
            <a:noFill/>
            <a:miter lim="800000"/>
            <a:headEnd/>
            <a:tailEnd/>
          </a:ln>
          <a:effectLst/>
        </p:spPr>
        <p:txBody>
          <a:bodyPr wrap="none">
            <a:spAutoFit/>
          </a:bodyPr>
          <a:lstStyle/>
          <a:p>
            <a:r>
              <a:rPr lang="en-US" altLang="zh-CN" sz="2400" b="0"/>
              <a:t>5</a:t>
            </a:r>
          </a:p>
        </p:txBody>
      </p:sp>
      <p:sp>
        <p:nvSpPr>
          <p:cNvPr id="37" name="Text Box 35"/>
          <p:cNvSpPr txBox="1">
            <a:spLocks noChangeArrowheads="1"/>
          </p:cNvSpPr>
          <p:nvPr/>
        </p:nvSpPr>
        <p:spPr bwMode="auto">
          <a:xfrm>
            <a:off x="3016250" y="2018829"/>
            <a:ext cx="336550" cy="457200"/>
          </a:xfrm>
          <a:prstGeom prst="rect">
            <a:avLst/>
          </a:prstGeom>
          <a:noFill/>
          <a:ln w="9525" algn="ctr">
            <a:noFill/>
            <a:miter lim="800000"/>
            <a:headEnd/>
            <a:tailEnd/>
          </a:ln>
          <a:effectLst/>
        </p:spPr>
        <p:txBody>
          <a:bodyPr wrap="none">
            <a:spAutoFit/>
          </a:bodyPr>
          <a:lstStyle/>
          <a:p>
            <a:r>
              <a:rPr lang="en-US" altLang="zh-CN" sz="2400" b="0"/>
              <a:t>8</a:t>
            </a:r>
          </a:p>
        </p:txBody>
      </p:sp>
      <p:graphicFrame>
        <p:nvGraphicFramePr>
          <p:cNvPr id="38" name="Group 36"/>
          <p:cNvGraphicFramePr>
            <a:graphicFrameLocks noGrp="1"/>
          </p:cNvGraphicFramePr>
          <p:nvPr>
            <p:extLst>
              <p:ext uri="{D42A27DB-BD31-4B8C-83A1-F6EECF244321}">
                <p14:modId xmlns:p14="http://schemas.microsoft.com/office/powerpoint/2010/main" val="571092923"/>
              </p:ext>
            </p:extLst>
          </p:nvPr>
        </p:nvGraphicFramePr>
        <p:xfrm>
          <a:off x="457200" y="4727104"/>
          <a:ext cx="7086600" cy="1828800"/>
        </p:xfrm>
        <a:graphic>
          <a:graphicData uri="http://schemas.openxmlformats.org/drawingml/2006/table">
            <a:tbl>
              <a:tblPr/>
              <a:tblGrid>
                <a:gridCol w="1376363"/>
                <a:gridCol w="519112"/>
                <a:gridCol w="576263"/>
                <a:gridCol w="576262"/>
                <a:gridCol w="576263"/>
                <a:gridCol w="566737"/>
                <a:gridCol w="588963"/>
                <a:gridCol w="577850"/>
                <a:gridCol w="574675"/>
                <a:gridCol w="577850"/>
                <a:gridCol w="576262"/>
              </a:tblGrid>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400" b="1" i="0" u="none" strike="noStrike" cap="none" normalizeH="0" baseline="0" smtClean="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6</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7</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8</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9</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fromvex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endvex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weight</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9" name="Group 113"/>
          <p:cNvGraphicFramePr>
            <a:graphicFrameLocks noGrp="1"/>
          </p:cNvGraphicFramePr>
          <p:nvPr>
            <p:extLst>
              <p:ext uri="{D42A27DB-BD31-4B8C-83A1-F6EECF244321}">
                <p14:modId xmlns:p14="http://schemas.microsoft.com/office/powerpoint/2010/main" val="1254338418"/>
              </p:ext>
            </p:extLst>
          </p:nvPr>
        </p:nvGraphicFramePr>
        <p:xfrm>
          <a:off x="4876800" y="917104"/>
          <a:ext cx="3505200" cy="3560765"/>
        </p:xfrm>
        <a:graphic>
          <a:graphicData uri="http://schemas.openxmlformats.org/drawingml/2006/table">
            <a:tbl>
              <a:tblPr/>
              <a:tblGrid>
                <a:gridCol w="501650"/>
                <a:gridCol w="498475"/>
                <a:gridCol w="523875"/>
                <a:gridCol w="479425"/>
                <a:gridCol w="501650"/>
                <a:gridCol w="498475"/>
                <a:gridCol w="501650"/>
              </a:tblGrid>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600" b="0" i="0" u="none" strike="noStrike" cap="none" normalizeH="0" baseline="0" smtClean="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5</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0</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641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1</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2</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3</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4</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5</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0" name="Line 193"/>
          <p:cNvSpPr>
            <a:spLocks noChangeShapeType="1"/>
          </p:cNvSpPr>
          <p:nvPr/>
        </p:nvSpPr>
        <p:spPr bwMode="auto">
          <a:xfrm flipV="1">
            <a:off x="7315200" y="6555904"/>
            <a:ext cx="0" cy="381000"/>
          </a:xfrm>
          <a:prstGeom prst="line">
            <a:avLst/>
          </a:prstGeom>
          <a:noFill/>
          <a:ln w="38100">
            <a:solidFill>
              <a:srgbClr val="CC0000"/>
            </a:solidFill>
            <a:round/>
            <a:headEnd/>
            <a:tailEnd type="stealth" w="lg" len="lg"/>
          </a:ln>
          <a:effectLst/>
        </p:spPr>
        <p:txBody>
          <a:bodyPr wrap="none" anchor="ctr"/>
          <a:lstStyle/>
          <a:p>
            <a:endParaRPr lang="zh-CN" altLang="en-US"/>
          </a:p>
        </p:txBody>
      </p:sp>
      <p:grpSp>
        <p:nvGrpSpPr>
          <p:cNvPr id="41" name="Group 194"/>
          <p:cNvGrpSpPr>
            <a:grpSpLocks/>
          </p:cNvGrpSpPr>
          <p:nvPr/>
        </p:nvGrpSpPr>
        <p:grpSpPr bwMode="auto">
          <a:xfrm>
            <a:off x="4286250" y="1340768"/>
            <a:ext cx="666750" cy="457200"/>
            <a:chOff x="2652" y="480"/>
            <a:chExt cx="420" cy="288"/>
          </a:xfrm>
        </p:grpSpPr>
        <p:sp>
          <p:nvSpPr>
            <p:cNvPr id="42" name="Line 195"/>
            <p:cNvSpPr>
              <a:spLocks noChangeShapeType="1"/>
            </p:cNvSpPr>
            <p:nvPr/>
          </p:nvSpPr>
          <p:spPr bwMode="auto">
            <a:xfrm flipV="1">
              <a:off x="2652" y="720"/>
              <a:ext cx="420" cy="0"/>
            </a:xfrm>
            <a:prstGeom prst="line">
              <a:avLst/>
            </a:prstGeom>
            <a:noFill/>
            <a:ln w="38100">
              <a:solidFill>
                <a:srgbClr val="CC0000"/>
              </a:solidFill>
              <a:round/>
              <a:headEnd/>
              <a:tailEnd type="stealth" w="lg" len="lg"/>
            </a:ln>
            <a:effectLst/>
          </p:spPr>
          <p:txBody>
            <a:bodyPr wrap="none" anchor="ctr"/>
            <a:lstStyle/>
            <a:p>
              <a:endParaRPr lang="zh-CN" altLang="en-US"/>
            </a:p>
          </p:txBody>
        </p:sp>
        <p:sp>
          <p:nvSpPr>
            <p:cNvPr id="43" name="Text Box 196"/>
            <p:cNvSpPr txBox="1">
              <a:spLocks noChangeArrowheads="1"/>
            </p:cNvSpPr>
            <p:nvPr/>
          </p:nvSpPr>
          <p:spPr bwMode="auto">
            <a:xfrm>
              <a:off x="2652" y="480"/>
              <a:ext cx="372" cy="288"/>
            </a:xfrm>
            <a:prstGeom prst="rect">
              <a:avLst/>
            </a:prstGeom>
            <a:noFill/>
            <a:ln w="19050" algn="ctr">
              <a:noFill/>
              <a:miter lim="800000"/>
              <a:headEnd/>
              <a:tailEnd/>
            </a:ln>
            <a:effectLst/>
          </p:spPr>
          <p:txBody>
            <a:bodyPr wrap="none">
              <a:spAutoFit/>
            </a:bodyPr>
            <a:lstStyle/>
            <a:p>
              <a:r>
                <a:rPr lang="en-US" altLang="zh-CN" sz="2400" dirty="0"/>
                <a:t>m1</a:t>
              </a:r>
            </a:p>
          </p:txBody>
        </p:sp>
      </p:grpSp>
      <p:grpSp>
        <p:nvGrpSpPr>
          <p:cNvPr id="44" name="Group 197"/>
          <p:cNvGrpSpPr>
            <a:grpSpLocks/>
          </p:cNvGrpSpPr>
          <p:nvPr/>
        </p:nvGrpSpPr>
        <p:grpSpPr bwMode="auto">
          <a:xfrm>
            <a:off x="8382000" y="1268760"/>
            <a:ext cx="685800" cy="457200"/>
            <a:chOff x="2688" y="1329"/>
            <a:chExt cx="432" cy="288"/>
          </a:xfrm>
        </p:grpSpPr>
        <p:sp>
          <p:nvSpPr>
            <p:cNvPr id="45" name="Line 198"/>
            <p:cNvSpPr>
              <a:spLocks noChangeShapeType="1"/>
            </p:cNvSpPr>
            <p:nvPr/>
          </p:nvSpPr>
          <p:spPr bwMode="auto">
            <a:xfrm flipV="1">
              <a:off x="2688" y="1584"/>
              <a:ext cx="432" cy="0"/>
            </a:xfrm>
            <a:prstGeom prst="line">
              <a:avLst/>
            </a:prstGeom>
            <a:noFill/>
            <a:ln w="38100">
              <a:solidFill>
                <a:srgbClr val="CC0000"/>
              </a:solidFill>
              <a:round/>
              <a:headEnd type="stealth" w="lg" len="lg"/>
              <a:tailEnd type="none" w="lg" len="lg"/>
            </a:ln>
            <a:effectLst/>
          </p:spPr>
          <p:txBody>
            <a:bodyPr wrap="none" anchor="ctr"/>
            <a:lstStyle/>
            <a:p>
              <a:endParaRPr lang="zh-CN" altLang="en-US"/>
            </a:p>
          </p:txBody>
        </p:sp>
        <p:sp>
          <p:nvSpPr>
            <p:cNvPr id="46" name="Text Box 199"/>
            <p:cNvSpPr txBox="1">
              <a:spLocks noChangeArrowheads="1"/>
            </p:cNvSpPr>
            <p:nvPr/>
          </p:nvSpPr>
          <p:spPr bwMode="auto">
            <a:xfrm>
              <a:off x="2748" y="1329"/>
              <a:ext cx="372" cy="288"/>
            </a:xfrm>
            <a:prstGeom prst="rect">
              <a:avLst/>
            </a:prstGeom>
            <a:noFill/>
            <a:ln w="19050" algn="ctr">
              <a:noFill/>
              <a:miter lim="800000"/>
              <a:headEnd/>
              <a:tailEnd/>
            </a:ln>
            <a:effectLst/>
          </p:spPr>
          <p:txBody>
            <a:bodyPr wrap="none">
              <a:spAutoFit/>
            </a:bodyPr>
            <a:lstStyle/>
            <a:p>
              <a:r>
                <a:rPr lang="en-US" altLang="zh-CN" sz="2400"/>
                <a:t>m2</a:t>
              </a:r>
            </a:p>
          </p:txBody>
        </p:sp>
      </p:grpSp>
      <p:sp>
        <p:nvSpPr>
          <p:cNvPr id="47" name="Oval 200"/>
          <p:cNvSpPr>
            <a:spLocks noChangeArrowheads="1"/>
          </p:cNvSpPr>
          <p:nvPr/>
        </p:nvSpPr>
        <p:spPr bwMode="auto">
          <a:xfrm>
            <a:off x="609600" y="1145704"/>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0</a:t>
            </a:r>
          </a:p>
        </p:txBody>
      </p:sp>
      <p:sp>
        <p:nvSpPr>
          <p:cNvPr id="48" name="Line 201"/>
          <p:cNvSpPr>
            <a:spLocks noChangeShapeType="1"/>
          </p:cNvSpPr>
          <p:nvPr/>
        </p:nvSpPr>
        <p:spPr bwMode="auto">
          <a:xfrm>
            <a:off x="762000" y="1526704"/>
            <a:ext cx="0" cy="1447800"/>
          </a:xfrm>
          <a:prstGeom prst="line">
            <a:avLst/>
          </a:prstGeom>
          <a:noFill/>
          <a:ln w="38100">
            <a:solidFill>
              <a:srgbClr val="CC0000"/>
            </a:solidFill>
            <a:round/>
            <a:headEnd/>
            <a:tailEnd/>
          </a:ln>
          <a:effectLst/>
        </p:spPr>
        <p:txBody>
          <a:bodyPr/>
          <a:lstStyle/>
          <a:p>
            <a:endParaRPr lang="zh-CN" altLang="en-US"/>
          </a:p>
        </p:txBody>
      </p:sp>
      <p:sp>
        <p:nvSpPr>
          <p:cNvPr id="49" name="Oval 202"/>
          <p:cNvSpPr>
            <a:spLocks noChangeArrowheads="1"/>
          </p:cNvSpPr>
          <p:nvPr/>
        </p:nvSpPr>
        <p:spPr bwMode="auto">
          <a:xfrm>
            <a:off x="533400" y="300784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4</a:t>
            </a:r>
          </a:p>
        </p:txBody>
      </p:sp>
      <p:sp>
        <p:nvSpPr>
          <p:cNvPr id="50" name="Oval 203"/>
          <p:cNvSpPr>
            <a:spLocks noChangeArrowheads="1"/>
          </p:cNvSpPr>
          <p:nvPr/>
        </p:nvSpPr>
        <p:spPr bwMode="auto">
          <a:xfrm>
            <a:off x="3733800" y="209344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2</a:t>
            </a:r>
          </a:p>
        </p:txBody>
      </p:sp>
      <p:sp>
        <p:nvSpPr>
          <p:cNvPr id="51" name="Oval 204"/>
          <p:cNvSpPr>
            <a:spLocks noChangeArrowheads="1"/>
          </p:cNvSpPr>
          <p:nvPr/>
        </p:nvSpPr>
        <p:spPr bwMode="auto">
          <a:xfrm>
            <a:off x="2819400" y="1145704"/>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1</a:t>
            </a:r>
          </a:p>
        </p:txBody>
      </p:sp>
      <p:sp>
        <p:nvSpPr>
          <p:cNvPr id="52" name="Line 205"/>
          <p:cNvSpPr>
            <a:spLocks noChangeShapeType="1"/>
          </p:cNvSpPr>
          <p:nvPr/>
        </p:nvSpPr>
        <p:spPr bwMode="auto">
          <a:xfrm>
            <a:off x="3186113" y="1388592"/>
            <a:ext cx="685800" cy="685800"/>
          </a:xfrm>
          <a:prstGeom prst="line">
            <a:avLst/>
          </a:prstGeom>
          <a:noFill/>
          <a:ln w="38100">
            <a:solidFill>
              <a:srgbClr val="CC0000"/>
            </a:solidFill>
            <a:round/>
            <a:headEnd/>
            <a:tailEnd/>
          </a:ln>
          <a:effectLst/>
        </p:spPr>
        <p:txBody>
          <a:bodyPr wrap="none" anchor="ctr"/>
          <a:lstStyle/>
          <a:p>
            <a:endParaRPr lang="zh-CN" altLang="en-US"/>
          </a:p>
        </p:txBody>
      </p:sp>
      <p:sp>
        <p:nvSpPr>
          <p:cNvPr id="53" name="Oval 206"/>
          <p:cNvSpPr>
            <a:spLocks noChangeArrowheads="1"/>
          </p:cNvSpPr>
          <p:nvPr/>
        </p:nvSpPr>
        <p:spPr bwMode="auto">
          <a:xfrm>
            <a:off x="2819400" y="3017367"/>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3</a:t>
            </a:r>
          </a:p>
        </p:txBody>
      </p:sp>
      <p:sp>
        <p:nvSpPr>
          <p:cNvPr id="54" name="Line 207"/>
          <p:cNvSpPr>
            <a:spLocks noChangeShapeType="1"/>
          </p:cNvSpPr>
          <p:nvPr/>
        </p:nvSpPr>
        <p:spPr bwMode="auto">
          <a:xfrm>
            <a:off x="3048000" y="1526704"/>
            <a:ext cx="0" cy="1447800"/>
          </a:xfrm>
          <a:prstGeom prst="line">
            <a:avLst/>
          </a:prstGeom>
          <a:noFill/>
          <a:ln w="38100">
            <a:solidFill>
              <a:srgbClr val="CC0000"/>
            </a:solidFill>
            <a:round/>
            <a:headEnd/>
            <a:tailEnd/>
          </a:ln>
          <a:effectLst/>
        </p:spPr>
        <p:txBody>
          <a:bodyPr wrap="none" anchor="ctr"/>
          <a:lstStyle/>
          <a:p>
            <a:endParaRPr lang="zh-CN" altLang="en-US"/>
          </a:p>
        </p:txBody>
      </p:sp>
      <p:sp>
        <p:nvSpPr>
          <p:cNvPr id="55" name="Oval 208"/>
          <p:cNvSpPr>
            <a:spLocks noChangeArrowheads="1"/>
          </p:cNvSpPr>
          <p:nvPr/>
        </p:nvSpPr>
        <p:spPr bwMode="auto">
          <a:xfrm>
            <a:off x="1677988" y="2095029"/>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5</a:t>
            </a:r>
          </a:p>
        </p:txBody>
      </p:sp>
      <p:sp>
        <p:nvSpPr>
          <p:cNvPr id="56" name="Line 209"/>
          <p:cNvSpPr>
            <a:spLocks noChangeShapeType="1"/>
          </p:cNvSpPr>
          <p:nvPr/>
        </p:nvSpPr>
        <p:spPr bwMode="auto">
          <a:xfrm flipH="1">
            <a:off x="2044700" y="1437804"/>
            <a:ext cx="762000" cy="685800"/>
          </a:xfrm>
          <a:prstGeom prst="line">
            <a:avLst/>
          </a:prstGeom>
          <a:noFill/>
          <a:ln w="38100">
            <a:solidFill>
              <a:srgbClr val="CC0000"/>
            </a:solidFill>
            <a:round/>
            <a:headEnd/>
            <a:tailEnd/>
          </a:ln>
          <a:effectLst/>
        </p:spPr>
        <p:txBody>
          <a:bodyPr wrap="none" anchor="ctr"/>
          <a:lstStyle/>
          <a:p>
            <a:endParaRPr lang="zh-CN" altLang="en-US"/>
          </a:p>
        </p:txBody>
      </p:sp>
      <p:sp>
        <p:nvSpPr>
          <p:cNvPr id="57" name="Line 210"/>
          <p:cNvSpPr>
            <a:spLocks noChangeShapeType="1"/>
          </p:cNvSpPr>
          <p:nvPr/>
        </p:nvSpPr>
        <p:spPr bwMode="auto">
          <a:xfrm>
            <a:off x="990600" y="1255242"/>
            <a:ext cx="1828800" cy="0"/>
          </a:xfrm>
          <a:prstGeom prst="line">
            <a:avLst/>
          </a:prstGeom>
          <a:noFill/>
          <a:ln w="38100">
            <a:solidFill>
              <a:srgbClr val="CC0000"/>
            </a:solidFill>
            <a:round/>
            <a:headEnd/>
            <a:tailEnd/>
          </a:ln>
          <a:effectLst/>
        </p:spPr>
        <p:txBody>
          <a:bodyPr wrap="none" anchor="ctr"/>
          <a:lstStyle/>
          <a:p>
            <a:endParaRPr lang="zh-CN" altLang="en-US"/>
          </a:p>
        </p:txBody>
      </p:sp>
      <p:sp>
        <p:nvSpPr>
          <p:cNvPr id="59" name="文本框 58"/>
          <p:cNvSpPr txBox="1"/>
          <p:nvPr/>
        </p:nvSpPr>
        <p:spPr>
          <a:xfrm>
            <a:off x="1091101" y="3645024"/>
            <a:ext cx="1845377" cy="461665"/>
          </a:xfrm>
          <a:prstGeom prst="rect">
            <a:avLst/>
          </a:prstGeom>
          <a:noFill/>
        </p:spPr>
        <p:txBody>
          <a:bodyPr wrap="none" rtlCol="0">
            <a:spAutoFit/>
          </a:bodyPr>
          <a:lstStyle/>
          <a:p>
            <a:r>
              <a:rPr kumimoji="1" lang="en-US" altLang="zh-CN" sz="2400" smtClean="0">
                <a:latin typeface="Microsoft YaHei" charset="-122"/>
                <a:ea typeface="Microsoft YaHei" charset="-122"/>
                <a:cs typeface="Microsoft YaHei" charset="-122"/>
              </a:rPr>
              <a:t>{0,4,1,2,3,5</a:t>
            </a:r>
            <a:r>
              <a:rPr kumimoji="1" lang="en-US" altLang="zh-CN" sz="2400" dirty="0" smtClean="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p:txBody>
      </p:sp>
      <p:sp>
        <p:nvSpPr>
          <p:cNvPr id="60" name="文本框 59"/>
          <p:cNvSpPr txBox="1"/>
          <p:nvPr/>
        </p:nvSpPr>
        <p:spPr>
          <a:xfrm>
            <a:off x="1076614" y="4185079"/>
            <a:ext cx="2326278" cy="461665"/>
          </a:xfrm>
          <a:prstGeom prst="rect">
            <a:avLst/>
          </a:prstGeom>
          <a:noFill/>
        </p:spPr>
        <p:txBody>
          <a:bodyPr wrap="none" rtlCol="0">
            <a:spAutoFit/>
          </a:bodyPr>
          <a:lstStyle/>
          <a:p>
            <a:r>
              <a:rPr kumimoji="1" lang="en-US" altLang="zh-CN" sz="2400" b="1" dirty="0" smtClean="0">
                <a:solidFill>
                  <a:srgbClr val="4F81BD"/>
                </a:solidFill>
                <a:latin typeface="Microsoft YaHei" charset="-122"/>
                <a:ea typeface="Microsoft YaHei" charset="-122"/>
                <a:cs typeface="Microsoft YaHei" charset="-122"/>
              </a:rPr>
              <a:t>m1=m2</a:t>
            </a:r>
            <a:r>
              <a:rPr kumimoji="1" lang="zh-CN" altLang="en-US" sz="2400" b="1" dirty="0" smtClean="0">
                <a:solidFill>
                  <a:srgbClr val="4F81BD"/>
                </a:solidFill>
                <a:latin typeface="Microsoft YaHei" charset="-122"/>
                <a:ea typeface="Microsoft YaHei" charset="-122"/>
                <a:cs typeface="Microsoft YaHei" charset="-122"/>
              </a:rPr>
              <a:t>，跳过</a:t>
            </a:r>
            <a:endParaRPr kumimoji="1" lang="zh-CN" altLang="en-US" sz="2400" b="1" dirty="0">
              <a:solidFill>
                <a:srgbClr val="4F81BD"/>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2214286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2</a:t>
            </a:r>
            <a:r>
              <a:rPr lang="zh-CN" altLang="en-US" dirty="0" smtClean="0">
                <a:latin typeface="黑体" pitchFamily="49" charset="-122"/>
                <a:ea typeface="黑体" pitchFamily="49" charset="-122"/>
              </a:rPr>
              <a:t> 图的基本术语</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7" name="组 6"/>
          <p:cNvGrpSpPr/>
          <p:nvPr/>
        </p:nvGrpSpPr>
        <p:grpSpPr>
          <a:xfrm>
            <a:off x="-70420" y="1124744"/>
            <a:ext cx="9141907" cy="2575950"/>
            <a:chOff x="-70420" y="1124744"/>
            <a:chExt cx="9141907" cy="2575950"/>
          </a:xfrm>
        </p:grpSpPr>
        <p:grpSp>
          <p:nvGrpSpPr>
            <p:cNvPr id="3" name="组 2"/>
            <p:cNvGrpSpPr/>
            <p:nvPr/>
          </p:nvGrpSpPr>
          <p:grpSpPr>
            <a:xfrm>
              <a:off x="-70420" y="1124744"/>
              <a:ext cx="9141907" cy="1622078"/>
              <a:chOff x="145604" y="1124744"/>
              <a:chExt cx="9141907" cy="1622078"/>
            </a:xfrm>
          </p:grpSpPr>
          <p:sp>
            <p:nvSpPr>
              <p:cNvPr id="20" name="文本框 19"/>
              <p:cNvSpPr txBox="1"/>
              <p:nvPr/>
            </p:nvSpPr>
            <p:spPr>
              <a:xfrm>
                <a:off x="145604" y="1184966"/>
                <a:ext cx="2075808" cy="646331"/>
              </a:xfrm>
              <a:prstGeom prst="rect">
                <a:avLst/>
              </a:prstGeom>
              <a:noFill/>
            </p:spPr>
            <p:txBody>
              <a:bodyPr wrap="square" rtlCol="0">
                <a:spAutoFit/>
              </a:bodyPr>
              <a:lstStyle/>
              <a:p>
                <a:pPr algn="ctr"/>
                <a:r>
                  <a:rPr kumimoji="1" lang="zh-CN" altLang="en-US" sz="3600" dirty="0" smtClean="0">
                    <a:solidFill>
                      <a:srgbClr val="02BAF8"/>
                    </a:solidFill>
                    <a:latin typeface="Microsoft YaHei" charset="-122"/>
                    <a:ea typeface="Microsoft YaHei" charset="-122"/>
                    <a:cs typeface="Microsoft YaHei" charset="-122"/>
                  </a:rPr>
                  <a:t>顶点的度</a:t>
                </a:r>
                <a:endParaRPr kumimoji="1" lang="zh-CN" altLang="en-US" sz="3600" dirty="0">
                  <a:solidFill>
                    <a:srgbClr val="02BAF8"/>
                  </a:solidFill>
                  <a:latin typeface="Microsoft YaHei" charset="-122"/>
                  <a:ea typeface="Microsoft YaHei" charset="-122"/>
                  <a:cs typeface="Microsoft YaHei" charset="-122"/>
                </a:endParaRPr>
              </a:p>
            </p:txBody>
          </p:sp>
          <p:cxnSp>
            <p:nvCxnSpPr>
              <p:cNvPr id="21" name="直线连接符 20"/>
              <p:cNvCxnSpPr/>
              <p:nvPr/>
            </p:nvCxnSpPr>
            <p:spPr>
              <a:xfrm>
                <a:off x="2177488" y="1124744"/>
                <a:ext cx="18248" cy="1512168"/>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p:cNvSpPr/>
                  <p:nvPr/>
                </p:nvSpPr>
                <p:spPr>
                  <a:xfrm>
                    <a:off x="2267744" y="1168538"/>
                    <a:ext cx="7019767" cy="58941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smtClean="0">
                        <a:solidFill>
                          <a:schemeClr val="tx1"/>
                        </a:solidFill>
                        <a:latin typeface="Microsoft YaHei" charset="-122"/>
                        <a:ea typeface="Microsoft YaHei" charset="-122"/>
                        <a:cs typeface="Microsoft YaHei" charset="-122"/>
                      </a:rPr>
                      <a:t>无向图中，以该顶点为端点的边的数目，记为</a:t>
                    </a:r>
                    <a14:m>
                      <m:oMath xmlns:m="http://schemas.openxmlformats.org/officeDocument/2006/math">
                        <m:r>
                          <a:rPr kumimoji="1" lang="en-US" altLang="zh-CN" sz="2400" b="0" i="1" dirty="0" smtClean="0">
                            <a:solidFill>
                              <a:schemeClr val="tx1"/>
                            </a:solidFill>
                            <a:latin typeface="Cambria Math" charset="0"/>
                            <a:ea typeface="Microsoft YaHei" charset="-122"/>
                            <a:cs typeface="Microsoft YaHei" charset="-122"/>
                          </a:rPr>
                          <m:t>𝐷</m:t>
                        </m:r>
                        <m:r>
                          <a:rPr kumimoji="1" lang="en-US" altLang="zh-CN" sz="2400" b="0" i="1" dirty="0" smtClean="0">
                            <a:solidFill>
                              <a:schemeClr val="tx1"/>
                            </a:solidFill>
                            <a:latin typeface="Cambria Math" charset="0"/>
                            <a:ea typeface="Microsoft YaHei" charset="-122"/>
                            <a:cs typeface="Microsoft YaHei" charset="-122"/>
                          </a:rPr>
                          <m:t>(</m:t>
                        </m:r>
                        <m:r>
                          <a:rPr kumimoji="1" lang="en-US" altLang="zh-CN" sz="2400" b="0" i="1" dirty="0" smtClean="0">
                            <a:solidFill>
                              <a:schemeClr val="tx1"/>
                            </a:solidFill>
                            <a:latin typeface="Cambria Math" charset="0"/>
                            <a:ea typeface="Microsoft YaHei" charset="-122"/>
                            <a:cs typeface="Microsoft YaHei" charset="-122"/>
                          </a:rPr>
                          <m:t>𝑣</m:t>
                        </m:r>
                        <m:r>
                          <a:rPr kumimoji="1" lang="en-US" altLang="zh-CN" sz="2400" b="0" i="1" dirty="0" smtClean="0">
                            <a:solidFill>
                              <a:schemeClr val="tx1"/>
                            </a:solidFill>
                            <a:latin typeface="Cambria Math" charset="0"/>
                            <a:ea typeface="Microsoft YaHei" charset="-122"/>
                            <a:cs typeface="Microsoft YaHei" charset="-122"/>
                          </a:rPr>
                          <m:t>)</m:t>
                        </m:r>
                      </m:oMath>
                    </a14:m>
                    <a:endParaRPr kumimoji="1" lang="zh-CN" altLang="en-US" sz="2400" dirty="0">
                      <a:solidFill>
                        <a:schemeClr val="tx1"/>
                      </a:solidFill>
                      <a:latin typeface="Microsoft YaHei" charset="-122"/>
                      <a:ea typeface="Microsoft YaHei" charset="-122"/>
                      <a:cs typeface="Microsoft YaHei" charset="-122"/>
                    </a:endParaRPr>
                  </a:p>
                </p:txBody>
              </p:sp>
            </mc:Choice>
            <mc:Fallback xmlns="">
              <p:sp>
                <p:nvSpPr>
                  <p:cNvPr id="22" name="矩形 21"/>
                  <p:cNvSpPr>
                    <a:spLocks noRot="1" noChangeAspect="1" noMove="1" noResize="1" noEditPoints="1" noAdjustHandles="1" noChangeArrowheads="1" noChangeShapeType="1" noTextEdit="1"/>
                  </p:cNvSpPr>
                  <p:nvPr/>
                </p:nvSpPr>
                <p:spPr>
                  <a:xfrm>
                    <a:off x="2267744" y="1168538"/>
                    <a:ext cx="7019767" cy="589415"/>
                  </a:xfrm>
                  <a:prstGeom prst="rect">
                    <a:avLst/>
                  </a:prstGeom>
                  <a:blipFill rotWithShape="0">
                    <a:blip r:embed="rId3"/>
                    <a:stretch>
                      <a:fillRect l="-84"/>
                    </a:stretch>
                  </a:blipFill>
                  <a:ln>
                    <a:noFill/>
                  </a:ln>
                  <a:effectLst>
                    <a:outerShdw blurRad="50800" dist="76200" dir="2700000" algn="tl" rotWithShape="0">
                      <a:prstClr val="black">
                        <a:alpha val="40000"/>
                      </a:prst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2267743" y="1880828"/>
                    <a:ext cx="7019767" cy="865994"/>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smtClean="0">
                        <a:solidFill>
                          <a:schemeClr val="tx1"/>
                        </a:solidFill>
                        <a:latin typeface="Microsoft YaHei" charset="-122"/>
                        <a:ea typeface="Microsoft YaHei" charset="-122"/>
                        <a:cs typeface="Microsoft YaHei" charset="-122"/>
                      </a:rPr>
                      <a:t>有向图中，顶点的度为它的出度和入度的和，即</a:t>
                    </a:r>
                    <a14:m>
                      <m:oMath xmlns:m="http://schemas.openxmlformats.org/officeDocument/2006/math">
                        <m:r>
                          <a:rPr kumimoji="1" lang="en-US" altLang="zh-CN" sz="2400" i="1" dirty="0">
                            <a:solidFill>
                              <a:schemeClr val="tx1"/>
                            </a:solidFill>
                            <a:latin typeface="Cambria Math" charset="0"/>
                            <a:ea typeface="Microsoft YaHei" charset="-122"/>
                            <a:cs typeface="Microsoft YaHei" charset="-122"/>
                          </a:rPr>
                          <m:t>𝐷</m:t>
                        </m:r>
                        <m:d>
                          <m:dPr>
                            <m:ctrlPr>
                              <a:rPr kumimoji="1" lang="en-US" altLang="zh-CN" sz="2400" i="1" dirty="0">
                                <a:solidFill>
                                  <a:schemeClr val="tx1"/>
                                </a:solidFill>
                                <a:latin typeface="Cambria Math" charset="0"/>
                                <a:ea typeface="Microsoft YaHei" charset="-122"/>
                                <a:cs typeface="Microsoft YaHei" charset="-122"/>
                              </a:rPr>
                            </m:ctrlPr>
                          </m:dPr>
                          <m:e>
                            <m:r>
                              <a:rPr kumimoji="1" lang="en-US" altLang="zh-CN" sz="2400" i="1" dirty="0">
                                <a:solidFill>
                                  <a:schemeClr val="tx1"/>
                                </a:solidFill>
                                <a:latin typeface="Cambria Math" charset="0"/>
                                <a:ea typeface="Microsoft YaHei" charset="-122"/>
                                <a:cs typeface="Microsoft YaHei" charset="-122"/>
                              </a:rPr>
                              <m:t>𝑣</m:t>
                            </m:r>
                          </m:e>
                        </m:d>
                        <m:r>
                          <a:rPr kumimoji="1" lang="en-US" altLang="zh-CN" sz="2400" b="0" i="1" dirty="0" smtClean="0">
                            <a:solidFill>
                              <a:schemeClr val="tx1"/>
                            </a:solidFill>
                            <a:latin typeface="Cambria Math" charset="0"/>
                            <a:ea typeface="Microsoft YaHei" charset="-122"/>
                            <a:cs typeface="Microsoft YaHei" charset="-122"/>
                          </a:rPr>
                          <m:t>=</m:t>
                        </m:r>
                        <m:r>
                          <a:rPr kumimoji="1" lang="en-US" altLang="zh-CN" sz="2400" b="0" i="1" dirty="0" smtClean="0">
                            <a:solidFill>
                              <a:schemeClr val="tx1"/>
                            </a:solidFill>
                            <a:latin typeface="Cambria Math" charset="0"/>
                            <a:ea typeface="Microsoft YaHei" charset="-122"/>
                            <a:cs typeface="Microsoft YaHei" charset="-122"/>
                          </a:rPr>
                          <m:t>𝐼𝐷</m:t>
                        </m:r>
                        <m:d>
                          <m:dPr>
                            <m:ctrlPr>
                              <a:rPr kumimoji="1" lang="en-US" altLang="zh-CN" sz="2400" b="0" i="1" dirty="0" smtClean="0">
                                <a:solidFill>
                                  <a:schemeClr val="tx1"/>
                                </a:solidFill>
                                <a:latin typeface="Cambria Math" charset="0"/>
                                <a:ea typeface="Microsoft YaHei" charset="-122"/>
                                <a:cs typeface="Microsoft YaHei" charset="-122"/>
                              </a:rPr>
                            </m:ctrlPr>
                          </m:dPr>
                          <m:e>
                            <m:r>
                              <a:rPr kumimoji="1" lang="en-US" altLang="zh-CN" sz="2400" b="0" i="1" dirty="0" smtClean="0">
                                <a:solidFill>
                                  <a:schemeClr val="tx1"/>
                                </a:solidFill>
                                <a:latin typeface="Cambria Math" charset="0"/>
                                <a:ea typeface="Microsoft YaHei" charset="-122"/>
                                <a:cs typeface="Microsoft YaHei" charset="-122"/>
                              </a:rPr>
                              <m:t>𝑣</m:t>
                            </m:r>
                          </m:e>
                        </m:d>
                        <m:r>
                          <a:rPr kumimoji="1" lang="en-US" altLang="zh-CN" sz="2400" b="0" i="1" dirty="0" smtClean="0">
                            <a:solidFill>
                              <a:schemeClr val="tx1"/>
                            </a:solidFill>
                            <a:latin typeface="Cambria Math" charset="0"/>
                            <a:ea typeface="Microsoft YaHei" charset="-122"/>
                            <a:cs typeface="Microsoft YaHei" charset="-122"/>
                          </a:rPr>
                          <m:t>+</m:t>
                        </m:r>
                        <m:r>
                          <a:rPr kumimoji="1" lang="en-US" altLang="zh-CN" sz="2400" b="0" i="1" dirty="0" smtClean="0">
                            <a:solidFill>
                              <a:schemeClr val="tx1"/>
                            </a:solidFill>
                            <a:latin typeface="Cambria Math" charset="0"/>
                            <a:ea typeface="Microsoft YaHei" charset="-122"/>
                            <a:cs typeface="Microsoft YaHei" charset="-122"/>
                          </a:rPr>
                          <m:t>𝑂𝐷</m:t>
                        </m:r>
                        <m:r>
                          <a:rPr kumimoji="1" lang="en-US" altLang="zh-CN" sz="2400" b="0" i="1" dirty="0" smtClean="0">
                            <a:solidFill>
                              <a:schemeClr val="tx1"/>
                            </a:solidFill>
                            <a:latin typeface="Cambria Math" charset="0"/>
                            <a:ea typeface="Microsoft YaHei" charset="-122"/>
                            <a:cs typeface="Microsoft YaHei" charset="-122"/>
                          </a:rPr>
                          <m:t>(</m:t>
                        </m:r>
                        <m:r>
                          <a:rPr kumimoji="1" lang="en-US" altLang="zh-CN" sz="2400" b="0" i="1" dirty="0" smtClean="0">
                            <a:solidFill>
                              <a:schemeClr val="tx1"/>
                            </a:solidFill>
                            <a:latin typeface="Cambria Math" charset="0"/>
                            <a:ea typeface="Microsoft YaHei" charset="-122"/>
                            <a:cs typeface="Microsoft YaHei" charset="-122"/>
                          </a:rPr>
                          <m:t>𝑣</m:t>
                        </m:r>
                        <m:r>
                          <a:rPr kumimoji="1" lang="en-US" altLang="zh-CN" sz="2400" b="0" i="1" dirty="0" smtClean="0">
                            <a:solidFill>
                              <a:schemeClr val="tx1"/>
                            </a:solidFill>
                            <a:latin typeface="Cambria Math" charset="0"/>
                            <a:ea typeface="Microsoft YaHei" charset="-122"/>
                            <a:cs typeface="Microsoft YaHei" charset="-122"/>
                          </a:rPr>
                          <m:t>)</m:t>
                        </m:r>
                      </m:oMath>
                    </a14:m>
                    <a:endParaRPr kumimoji="1" lang="zh-CN" altLang="en-US" sz="2400" dirty="0">
                      <a:solidFill>
                        <a:schemeClr val="tx1"/>
                      </a:solidFill>
                      <a:latin typeface="Microsoft YaHei" charset="-122"/>
                      <a:ea typeface="Microsoft YaHei" charset="-122"/>
                      <a:cs typeface="Microsoft YaHei" charset="-122"/>
                    </a:endParaRPr>
                  </a:p>
                </p:txBody>
              </p:sp>
            </mc:Choice>
            <mc:Fallback xmlns="">
              <p:sp>
                <p:nvSpPr>
                  <p:cNvPr id="23" name="矩形 22"/>
                  <p:cNvSpPr>
                    <a:spLocks noRot="1" noChangeAspect="1" noMove="1" noResize="1" noEditPoints="1" noAdjustHandles="1" noChangeArrowheads="1" noChangeShapeType="1" noTextEdit="1"/>
                  </p:cNvSpPr>
                  <p:nvPr/>
                </p:nvSpPr>
                <p:spPr>
                  <a:xfrm>
                    <a:off x="2267743" y="1880828"/>
                    <a:ext cx="7019767" cy="865994"/>
                  </a:xfrm>
                  <a:prstGeom prst="rect">
                    <a:avLst/>
                  </a:prstGeom>
                  <a:blipFill rotWithShape="0">
                    <a:blip r:embed="rId4"/>
                    <a:stretch>
                      <a:fillRect l="-84" t="-575"/>
                    </a:stretch>
                  </a:blipFill>
                  <a:ln>
                    <a:noFill/>
                  </a:ln>
                  <a:effectLst>
                    <a:outerShdw blurRad="50800" dist="76200" dir="2700000" algn="tl" rotWithShape="0">
                      <a:prstClr val="black">
                        <a:alpha val="40000"/>
                      </a:prstClr>
                    </a:outerShdw>
                  </a:effectLst>
                </p:spPr>
                <p:txBody>
                  <a:bodyPr/>
                  <a:lstStyle/>
                  <a:p>
                    <a:r>
                      <a:rPr lang="zh-CN" altLang="en-US">
                        <a:noFill/>
                      </a:rPr>
                      <a:t> </a:t>
                    </a:r>
                  </a:p>
                </p:txBody>
              </p:sp>
            </mc:Fallback>
          </mc:AlternateContent>
        </p:grpSp>
        <p:sp>
          <p:nvSpPr>
            <p:cNvPr id="26" name="矩形 25"/>
            <p:cNvSpPr/>
            <p:nvPr/>
          </p:nvSpPr>
          <p:spPr>
            <a:xfrm>
              <a:off x="2051720" y="2869697"/>
              <a:ext cx="6639688" cy="830997"/>
            </a:xfrm>
            <a:prstGeom prst="rect">
              <a:avLst/>
            </a:prstGeom>
          </p:spPr>
          <p:txBody>
            <a:bodyPr wrap="square">
              <a:spAutoFit/>
            </a:bodyPr>
            <a:lstStyle/>
            <a:p>
              <a:pPr marL="342900" indent="-342900">
                <a:lnSpc>
                  <a:spcPct val="120000"/>
                </a:lnSpc>
                <a:buClr>
                  <a:srgbClr val="01BAF9"/>
                </a:buClr>
                <a:buSzPct val="80000"/>
                <a:buFont typeface="Wingdings" charset="2"/>
                <a:buChar char="Ø"/>
              </a:pPr>
              <a:r>
                <a:rPr lang="zh-CN" altLang="en-US" sz="2000" dirty="0" smtClean="0">
                  <a:latin typeface="Microsoft YaHei" charset="-122"/>
                  <a:ea typeface="Microsoft YaHei" charset="-122"/>
                  <a:cs typeface="Microsoft YaHei" charset="-122"/>
                </a:rPr>
                <a:t>入度是该顶点入边的数目</a:t>
              </a:r>
              <a:endParaRPr lang="en-US" altLang="zh-CN" sz="2000" dirty="0" smtClean="0">
                <a:latin typeface="Microsoft YaHei" charset="-122"/>
                <a:ea typeface="Microsoft YaHei" charset="-122"/>
                <a:cs typeface="Microsoft YaHei" charset="-122"/>
              </a:endParaRPr>
            </a:p>
            <a:p>
              <a:pPr marL="342900" indent="-342900">
                <a:lnSpc>
                  <a:spcPct val="120000"/>
                </a:lnSpc>
                <a:buClr>
                  <a:srgbClr val="01BAF9"/>
                </a:buClr>
                <a:buSzPct val="80000"/>
                <a:buFont typeface="Wingdings" charset="2"/>
                <a:buChar char="Ø"/>
              </a:pPr>
              <a:r>
                <a:rPr lang="zh-CN" altLang="en-US" sz="2000" dirty="0" smtClean="0">
                  <a:latin typeface="Microsoft YaHei" charset="-122"/>
                  <a:ea typeface="Microsoft YaHei" charset="-122"/>
                  <a:cs typeface="Microsoft YaHei" charset="-122"/>
                </a:rPr>
                <a:t>出度是该顶点出边的数目</a:t>
              </a:r>
              <a:endParaRPr lang="zh-CN" altLang="en-US" sz="2000" dirty="0">
                <a:latin typeface="Microsoft YaHei" charset="-122"/>
                <a:ea typeface="Microsoft YaHei" charset="-122"/>
                <a:cs typeface="Microsoft YaHei" charset="-122"/>
              </a:endParaRPr>
            </a:p>
          </p:txBody>
        </p:sp>
      </p:grpSp>
      <p:grpSp>
        <p:nvGrpSpPr>
          <p:cNvPr id="10" name="组 9"/>
          <p:cNvGrpSpPr/>
          <p:nvPr/>
        </p:nvGrpSpPr>
        <p:grpSpPr>
          <a:xfrm>
            <a:off x="167188" y="3947591"/>
            <a:ext cx="4026346" cy="2780928"/>
            <a:chOff x="167188" y="3612874"/>
            <a:chExt cx="4026346" cy="2780928"/>
          </a:xfrm>
        </p:grpSpPr>
        <mc:AlternateContent xmlns:mc="http://schemas.openxmlformats.org/markup-compatibility/2006" xmlns:a14="http://schemas.microsoft.com/office/drawing/2010/main">
          <mc:Choice Requires="a14">
            <p:graphicFrame>
              <p:nvGraphicFramePr>
                <p:cNvPr id="33" name="Object 2"/>
                <p:cNvGraphicFramePr>
                  <a:graphicFrameLocks noChangeAspect="1"/>
                </p:cNvGraphicFramePr>
                <p:nvPr>
                  <p:extLst>
                    <p:ext uri="{D42A27DB-BD31-4B8C-83A1-F6EECF244321}">
                      <p14:modId xmlns:p14="http://schemas.microsoft.com/office/powerpoint/2010/main" val="1568167051"/>
                    </p:ext>
                  </p:extLst>
                </p:nvPr>
              </p:nvGraphicFramePr>
              <p:xfrm>
                <a:off x="167188" y="3612874"/>
                <a:ext cx="2843795" cy="2780928"/>
              </p:xfrm>
              <a:graphic>
                <a:graphicData uri="http://schemas.openxmlformats.org/presentationml/2006/ole">
                  <mc:AlternateContent>
                    <mc:Choice xmlns:v="urn:schemas-microsoft-com:vml" Requires="v">
                      <p:oleObj spid="_x0000_s10337" r:id="rId5" imgW="2938902" imgH="1462140" progId="">
                        <p:embed/>
                      </p:oleObj>
                    </mc:Choice>
                    <mc:Fallback>
                      <p:oleObj r:id="rId5" imgW="2938902" imgH="1462140" progId="">
                        <p:embed/>
                        <p:pic>
                          <p:nvPicPr>
                            <p:cNvPr id="0" name=""/>
                            <p:cNvPicPr>
                              <a:picLocks noChangeAspect="1" noChangeArrowheads="1"/>
                            </p:cNvPicPr>
                            <p:nvPr/>
                          </p:nvPicPr>
                          <p:blipFill>
                            <a:blip r:embed="rId6">
                              <a:extLst>
                                <a:ext uri="{28A0092B-C50C-407E-A947-70E740481C1C}">
                                  <a14:useLocalDpi val="0"/>
                                </a:ext>
                              </a:extLst>
                            </a:blip>
                            <a:srcRect r="56963" b="13461"/>
                            <a:stretch>
                              <a:fillRect/>
                            </a:stretch>
                          </p:blipFill>
                          <p:spPr bwMode="auto">
                            <a:xfrm>
                              <a:off x="167188" y="3612874"/>
                              <a:ext cx="2843795" cy="2780928"/>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33" name="Object 2"/>
                <p:cNvGraphicFramePr>
                  <a:graphicFrameLocks noChangeAspect="1"/>
                </p:cNvGraphicFramePr>
                <p:nvPr>
                  <p:extLst>
                    <p:ext uri="{D42A27DB-BD31-4B8C-83A1-F6EECF244321}">
                      <p14:modId xmlns:p14="http://schemas.microsoft.com/office/powerpoint/2010/main" val="1568167051"/>
                    </p:ext>
                  </p:extLst>
                </p:nvPr>
              </p:nvGraphicFramePr>
              <p:xfrm>
                <a:off x="167188" y="3612874"/>
                <a:ext cx="2843795" cy="2780928"/>
              </p:xfrm>
              <a:graphic>
                <a:graphicData uri="http://schemas.openxmlformats.org/presentationml/2006/ole">
                  <mc:AlternateContent>
                    <mc:Choice xmlns:v="urn:schemas-microsoft-com:vml" Requires="v">
                      <p:oleObj spid="_x0000_s10252" r:id="rId7" imgW="2938902" imgH="1462140" progId="">
                        <p:embed/>
                      </p:oleObj>
                    </mc:Choice>
                    <mc:Fallback>
                      <p:oleObj r:id="rId7" imgW="2938902" imgH="146214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r="56963" b="13461"/>
                            <a:stretch>
                              <a:fillRect/>
                            </a:stretch>
                          </p:blipFill>
                          <p:spPr bwMode="auto">
                            <a:xfrm>
                              <a:off x="167188" y="3612874"/>
                              <a:ext cx="2843795" cy="27809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8" name="矩形 7"/>
                <p:cNvSpPr/>
                <p:nvPr/>
              </p:nvSpPr>
              <p:spPr>
                <a:xfrm>
                  <a:off x="2699792" y="5251438"/>
                  <a:ext cx="149374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400" i="1" dirty="0" smtClean="0">
                            <a:latin typeface="Cambria Math" charset="0"/>
                            <a:ea typeface="Microsoft YaHei" charset="-122"/>
                            <a:cs typeface="Microsoft YaHei" charset="-122"/>
                          </a:rPr>
                          <m:t>𝐷</m:t>
                        </m:r>
                        <m:d>
                          <m:dPr>
                            <m:ctrlPr>
                              <a:rPr kumimoji="1" lang="en-US" altLang="zh-CN" sz="2400" i="1" dirty="0" smtClean="0">
                                <a:latin typeface="Cambria Math" charset="0"/>
                                <a:ea typeface="Microsoft YaHei" charset="-122"/>
                                <a:cs typeface="Microsoft YaHei" charset="-122"/>
                              </a:rPr>
                            </m:ctrlPr>
                          </m:dPr>
                          <m:e>
                            <m:r>
                              <a:rPr kumimoji="1" lang="en-US" altLang="zh-CN" sz="2400" b="0" i="1" dirty="0" smtClean="0">
                                <a:latin typeface="Cambria Math" charset="0"/>
                                <a:ea typeface="Microsoft YaHei" charset="-122"/>
                                <a:cs typeface="Microsoft YaHei" charset="-122"/>
                              </a:rPr>
                              <m:t>2</m:t>
                            </m:r>
                          </m:e>
                        </m:d>
                        <m:r>
                          <a:rPr kumimoji="1" lang="en-US" altLang="zh-CN" sz="2400" b="0" i="1" dirty="0" smtClean="0">
                            <a:latin typeface="Cambria Math" charset="0"/>
                            <a:ea typeface="Microsoft YaHei" charset="-122"/>
                            <a:cs typeface="Microsoft YaHei" charset="-122"/>
                          </a:rPr>
                          <m:t>=3</m:t>
                        </m:r>
                      </m:oMath>
                    </m:oMathPara>
                  </a14:m>
                  <a:endParaRPr kumimoji="1" lang="zh-CN" altLang="en-US" sz="2400" dirty="0">
                    <a:latin typeface="Microsoft YaHei" charset="-122"/>
                    <a:ea typeface="Microsoft YaHei" charset="-122"/>
                    <a:cs typeface="Microsoft YaHei" charset="-122"/>
                  </a:endParaRPr>
                </a:p>
              </p:txBody>
            </p:sp>
          </mc:Choice>
          <mc:Fallback xmlns="">
            <p:sp>
              <p:nvSpPr>
                <p:cNvPr id="8" name="矩形 7"/>
                <p:cNvSpPr>
                  <a:spLocks noRot="1" noChangeAspect="1" noMove="1" noResize="1" noEditPoints="1" noAdjustHandles="1" noChangeArrowheads="1" noChangeShapeType="1" noTextEdit="1"/>
                </p:cNvSpPr>
                <p:nvPr/>
              </p:nvSpPr>
              <p:spPr>
                <a:xfrm>
                  <a:off x="2699792" y="5251438"/>
                  <a:ext cx="1493742" cy="461665"/>
                </a:xfrm>
                <a:prstGeom prst="rect">
                  <a:avLst/>
                </a:prstGeom>
                <a:blipFill rotWithShape="0">
                  <a:blip r:embed="rId9"/>
                  <a:stretch>
                    <a:fillRect/>
                  </a:stretch>
                </a:blipFill>
              </p:spPr>
              <p:txBody>
                <a:bodyPr/>
                <a:lstStyle/>
                <a:p>
                  <a:r>
                    <a:rPr lang="zh-CN" altLang="en-US">
                      <a:noFill/>
                    </a:rPr>
                    <a:t> </a:t>
                  </a:r>
                </a:p>
              </p:txBody>
            </p:sp>
          </mc:Fallback>
        </mc:AlternateContent>
      </p:grpSp>
      <p:grpSp>
        <p:nvGrpSpPr>
          <p:cNvPr id="9" name="组 8"/>
          <p:cNvGrpSpPr/>
          <p:nvPr/>
        </p:nvGrpSpPr>
        <p:grpSpPr>
          <a:xfrm>
            <a:off x="4336216" y="3947591"/>
            <a:ext cx="5023299" cy="2865785"/>
            <a:chOff x="4336216" y="3612874"/>
            <a:chExt cx="5023299" cy="2865785"/>
          </a:xfrm>
        </p:grpSpPr>
        <mc:AlternateContent xmlns:mc="http://schemas.openxmlformats.org/markup-compatibility/2006" xmlns:a14="http://schemas.microsoft.com/office/drawing/2010/main">
          <mc:Choice Requires="a14">
            <p:graphicFrame>
              <p:nvGraphicFramePr>
                <p:cNvPr id="40" name="Object 4"/>
                <p:cNvGraphicFramePr>
                  <a:graphicFrameLocks noChangeAspect="1"/>
                </p:cNvGraphicFramePr>
                <p:nvPr>
                  <p:extLst>
                    <p:ext uri="{D42A27DB-BD31-4B8C-83A1-F6EECF244321}">
                      <p14:modId xmlns:p14="http://schemas.microsoft.com/office/powerpoint/2010/main" val="1999615622"/>
                    </p:ext>
                  </p:extLst>
                </p:nvPr>
              </p:nvGraphicFramePr>
              <p:xfrm>
                <a:off x="4336216" y="3612874"/>
                <a:ext cx="2450771" cy="2865785"/>
              </p:xfrm>
              <a:graphic>
                <a:graphicData uri="http://schemas.openxmlformats.org/presentationml/2006/ole">
                  <mc:AlternateContent>
                    <mc:Choice xmlns:v="urn:schemas-microsoft-com:vml" Requires="v">
                      <p:oleObj spid="_x0000_s10338" r:id="rId10" imgW="2938902" imgH="1462140" progId="">
                        <p:embed/>
                      </p:oleObj>
                    </mc:Choice>
                    <mc:Fallback>
                      <p:oleObj r:id="rId10" imgW="2938902" imgH="1462140" progId="">
                        <p:embed/>
                        <p:pic>
                          <p:nvPicPr>
                            <p:cNvPr id="0" name=""/>
                            <p:cNvPicPr>
                              <a:picLocks noChangeAspect="1" noChangeArrowheads="1"/>
                            </p:cNvPicPr>
                            <p:nvPr/>
                          </p:nvPicPr>
                          <p:blipFill>
                            <a:blip r:embed="rId6">
                              <a:extLst>
                                <a:ext uri="{28A0092B-C50C-407E-A947-70E740481C1C}">
                                  <a14:useLocalDpi val="0"/>
                                </a:ext>
                              </a:extLst>
                            </a:blip>
                            <a:srcRect l="64557" b="16327"/>
                            <a:stretch>
                              <a:fillRect/>
                            </a:stretch>
                          </p:blipFill>
                          <p:spPr bwMode="auto">
                            <a:xfrm>
                              <a:off x="4336216" y="3612874"/>
                              <a:ext cx="2450771" cy="2865785"/>
                            </a:xfrm>
                            <a:prstGeom prst="rect">
                              <a:avLst/>
                            </a:prstGeom>
                            <a:noFill/>
                          </p:spPr>
                        </p:pic>
                      </p:oleObj>
                    </mc:Fallback>
                  </mc:AlternateContent>
                </a:graphicData>
              </a:graphic>
            </p:graphicFrame>
          </mc:Choice>
          <mc:Fallback xmlns="">
            <p:graphicFrame>
              <p:nvGraphicFramePr>
                <p:cNvPr id="40" name="Object 4"/>
                <p:cNvGraphicFramePr>
                  <a:graphicFrameLocks noChangeAspect="1"/>
                </p:cNvGraphicFramePr>
                <p:nvPr>
                  <p:extLst>
                    <p:ext uri="{D42A27DB-BD31-4B8C-83A1-F6EECF244321}">
                      <p14:modId xmlns:p14="http://schemas.microsoft.com/office/powerpoint/2010/main" val="1999615622"/>
                    </p:ext>
                  </p:extLst>
                </p:nvPr>
              </p:nvGraphicFramePr>
              <p:xfrm>
                <a:off x="4336216" y="3612874"/>
                <a:ext cx="2450771" cy="2865785"/>
              </p:xfrm>
              <a:graphic>
                <a:graphicData uri="http://schemas.openxmlformats.org/presentationml/2006/ole">
                  <mc:AlternateContent>
                    <mc:Choice xmlns:v="urn:schemas-microsoft-com:vml" Requires="v">
                      <p:oleObj spid="_x0000_s10253" r:id="rId11" imgW="2938902" imgH="1462140" progId="">
                        <p:embed/>
                      </p:oleObj>
                    </mc:Choice>
                    <mc:Fallback>
                      <p:oleObj r:id="rId11" imgW="2938902" imgH="146214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l="64557" b="16327"/>
                            <a:stretch>
                              <a:fillRect/>
                            </a:stretch>
                          </p:blipFill>
                          <p:spPr bwMode="auto">
                            <a:xfrm>
                              <a:off x="4336216" y="3612874"/>
                              <a:ext cx="2450771" cy="2865785"/>
                            </a:xfrm>
                            <a:prstGeom prst="rect">
                              <a:avLst/>
                            </a:prstGeom>
                            <a:noFill/>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43" name="矩形 42"/>
                <p:cNvSpPr/>
                <p:nvPr/>
              </p:nvSpPr>
              <p:spPr>
                <a:xfrm>
                  <a:off x="6588224" y="4507912"/>
                  <a:ext cx="2771291" cy="118327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zh-CN" sz="2400" i="1" dirty="0" smtClean="0">
                            <a:latin typeface="Cambria Math" charset="0"/>
                            <a:ea typeface="Microsoft YaHei" charset="-122"/>
                            <a:cs typeface="Microsoft YaHei" charset="-122"/>
                          </a:rPr>
                          <m:t>𝐷</m:t>
                        </m:r>
                        <m:d>
                          <m:dPr>
                            <m:ctrlPr>
                              <a:rPr kumimoji="1" lang="en-US" altLang="zh-CN" sz="2400" i="1" dirty="0" smtClean="0">
                                <a:latin typeface="Cambria Math" charset="0"/>
                                <a:ea typeface="Microsoft YaHei" charset="-122"/>
                                <a:cs typeface="Microsoft YaHei" charset="-122"/>
                              </a:rPr>
                            </m:ctrlPr>
                          </m:dPr>
                          <m:e>
                            <m:r>
                              <a:rPr kumimoji="1" lang="en-US" altLang="zh-CN" sz="2400" b="0" i="1" dirty="0" smtClean="0">
                                <a:latin typeface="Cambria Math" charset="0"/>
                                <a:ea typeface="Microsoft YaHei" charset="-122"/>
                                <a:cs typeface="Microsoft YaHei" charset="-122"/>
                              </a:rPr>
                              <m:t>2</m:t>
                            </m:r>
                          </m:e>
                        </m:d>
                        <m:r>
                          <a:rPr kumimoji="1" lang="en-US" altLang="zh-CN" sz="2400" b="0" i="1" dirty="0" smtClean="0">
                            <a:latin typeface="Cambria Math" charset="0"/>
                            <a:ea typeface="Microsoft YaHei" charset="-122"/>
                            <a:cs typeface="Microsoft YaHei" charset="-122"/>
                          </a:rPr>
                          <m:t>=</m:t>
                        </m:r>
                        <m:r>
                          <a:rPr kumimoji="1" lang="en-US" altLang="zh-CN" sz="2400" b="0" i="1" dirty="0" smtClean="0">
                            <a:latin typeface="Cambria Math" charset="0"/>
                            <a:ea typeface="Microsoft YaHei" charset="-122"/>
                            <a:cs typeface="Microsoft YaHei" charset="-122"/>
                          </a:rPr>
                          <m:t>𝐼𝐷</m:t>
                        </m:r>
                        <m:d>
                          <m:dPr>
                            <m:ctrlPr>
                              <a:rPr kumimoji="1" lang="en-US" altLang="zh-CN" sz="2400" b="0" i="1" dirty="0" smtClean="0">
                                <a:latin typeface="Cambria Math" charset="0"/>
                                <a:ea typeface="Microsoft YaHei" charset="-122"/>
                                <a:cs typeface="Microsoft YaHei" charset="-122"/>
                              </a:rPr>
                            </m:ctrlPr>
                          </m:dPr>
                          <m:e>
                            <m:r>
                              <a:rPr kumimoji="1" lang="en-US" altLang="zh-CN" sz="2400" b="0" i="1" dirty="0" smtClean="0">
                                <a:latin typeface="Cambria Math" charset="0"/>
                                <a:ea typeface="Microsoft YaHei" charset="-122"/>
                                <a:cs typeface="Microsoft YaHei" charset="-122"/>
                              </a:rPr>
                              <m:t>2</m:t>
                            </m:r>
                          </m:e>
                        </m:d>
                        <m:r>
                          <a:rPr kumimoji="1" lang="en-US" altLang="zh-CN" sz="2400" b="0" i="1" dirty="0" smtClean="0">
                            <a:latin typeface="Cambria Math" charset="0"/>
                            <a:ea typeface="Microsoft YaHei" charset="-122"/>
                            <a:cs typeface="Microsoft YaHei" charset="-122"/>
                          </a:rPr>
                          <m:t>+</m:t>
                        </m:r>
                        <m:r>
                          <a:rPr kumimoji="1" lang="en-US" altLang="zh-CN" sz="2400" b="0" i="1" dirty="0" smtClean="0">
                            <a:latin typeface="Cambria Math" charset="0"/>
                            <a:ea typeface="Microsoft YaHei" charset="-122"/>
                            <a:cs typeface="Microsoft YaHei" charset="-122"/>
                          </a:rPr>
                          <m:t>𝑂𝐷</m:t>
                        </m:r>
                        <m:d>
                          <m:dPr>
                            <m:ctrlPr>
                              <a:rPr kumimoji="1" lang="en-US" altLang="zh-CN" sz="2400" b="0" i="1" dirty="0" smtClean="0">
                                <a:latin typeface="Cambria Math" charset="0"/>
                                <a:ea typeface="Microsoft YaHei" charset="-122"/>
                                <a:cs typeface="Microsoft YaHei" charset="-122"/>
                              </a:rPr>
                            </m:ctrlPr>
                          </m:dPr>
                          <m:e>
                            <m:r>
                              <a:rPr kumimoji="1" lang="en-US" altLang="zh-CN" sz="2400" b="0" i="1" dirty="0" smtClean="0">
                                <a:latin typeface="Cambria Math" charset="0"/>
                                <a:ea typeface="Microsoft YaHei" charset="-122"/>
                                <a:cs typeface="Microsoft YaHei" charset="-122"/>
                              </a:rPr>
                              <m:t>2</m:t>
                            </m:r>
                          </m:e>
                        </m:d>
                        <m:r>
                          <a:rPr kumimoji="1" lang="en-US" altLang="zh-CN" sz="2400" b="0" i="0" dirty="0" smtClean="0">
                            <a:latin typeface="Cambria Math" charset="0"/>
                            <a:ea typeface="Microsoft YaHei" charset="-122"/>
                            <a:cs typeface="Microsoft YaHei" charset="-122"/>
                          </a:rPr>
                          <m:t>=2+2=4</m:t>
                        </m:r>
                      </m:oMath>
                    </m:oMathPara>
                  </a14:m>
                  <a:endParaRPr kumimoji="1" lang="en-US" altLang="zh-CN" sz="2400" b="0" dirty="0" smtClean="0">
                    <a:latin typeface="Microsoft YaHei" charset="-122"/>
                    <a:ea typeface="Microsoft YaHei" charset="-122"/>
                    <a:cs typeface="Microsoft YaHei" charset="-122"/>
                  </a:endParaRPr>
                </a:p>
              </p:txBody>
            </p:sp>
          </mc:Choice>
          <mc:Fallback xmlns="">
            <p:sp>
              <p:nvSpPr>
                <p:cNvPr id="43" name="矩形 42"/>
                <p:cNvSpPr>
                  <a:spLocks noRot="1" noChangeAspect="1" noMove="1" noResize="1" noEditPoints="1" noAdjustHandles="1" noChangeArrowheads="1" noChangeShapeType="1" noTextEdit="1"/>
                </p:cNvSpPr>
                <p:nvPr/>
              </p:nvSpPr>
              <p:spPr>
                <a:xfrm>
                  <a:off x="6588224" y="4507912"/>
                  <a:ext cx="2771291" cy="1183273"/>
                </a:xfrm>
                <a:prstGeom prst="rect">
                  <a:avLst/>
                </a:prstGeom>
                <a:blipFill rotWithShape="0">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4" name="矩形 43"/>
              <p:cNvSpPr/>
              <p:nvPr/>
            </p:nvSpPr>
            <p:spPr>
              <a:xfrm>
                <a:off x="5436096" y="2904185"/>
                <a:ext cx="3491371" cy="1100879"/>
              </a:xfrm>
              <a:prstGeom prst="rect">
                <a:avLst/>
              </a:prstGeom>
              <a:noFill/>
              <a:ln w="38100">
                <a:solidFill>
                  <a:srgbClr val="01BAF9"/>
                </a:solidFill>
              </a:ln>
            </p:spPr>
            <p:txBody>
              <a:bodyPr wrap="square">
                <a:spAutoFit/>
              </a:bodyPr>
              <a:lstStyle/>
              <a:p>
                <a:pPr/>
                <a14:m>
                  <m:oMathPara xmlns:m="http://schemas.openxmlformats.org/officeDocument/2006/math">
                    <m:oMathParaPr>
                      <m:jc m:val="centerGroup"/>
                    </m:oMathParaPr>
                    <m:oMath xmlns:m="http://schemas.openxmlformats.org/officeDocument/2006/math">
                      <m:r>
                        <a:rPr kumimoji="1" lang="zh-CN" altLang="en-US" sz="2400" b="0" i="1" dirty="0" smtClean="0">
                          <a:latin typeface="Cambria Math" charset="0"/>
                          <a:ea typeface="Microsoft YaHei" charset="-122"/>
                          <a:cs typeface="Microsoft YaHei" charset="-122"/>
                        </a:rPr>
                        <m:t>图的</m:t>
                      </m:r>
                      <m:r>
                        <a:rPr kumimoji="1" lang="zh-CN" altLang="en-US" sz="2400" i="1" dirty="0" smtClean="0">
                          <a:latin typeface="Cambria Math" charset="0"/>
                          <a:ea typeface="Microsoft YaHei" charset="-122"/>
                          <a:cs typeface="Microsoft YaHei" charset="-122"/>
                        </a:rPr>
                        <m:t>边数</m:t>
                      </m:r>
                      <m:r>
                        <a:rPr kumimoji="1" lang="en-US" altLang="zh-CN" sz="2400" i="1" dirty="0" smtClean="0">
                          <a:latin typeface="Cambria Math" charset="0"/>
                          <a:ea typeface="Microsoft YaHei" charset="-122"/>
                          <a:cs typeface="Microsoft YaHei" charset="-122"/>
                        </a:rPr>
                        <m:t>𝑒</m:t>
                      </m:r>
                      <m:r>
                        <a:rPr kumimoji="1" lang="en-US" altLang="zh-CN" sz="2400" b="0" i="1" dirty="0" smtClean="0">
                          <a:latin typeface="Cambria Math" charset="0"/>
                          <a:ea typeface="Microsoft YaHei" charset="-122"/>
                          <a:cs typeface="Microsoft YaHei" charset="-122"/>
                        </a:rPr>
                        <m:t>=</m:t>
                      </m:r>
                      <m:f>
                        <m:fPr>
                          <m:ctrlPr>
                            <a:rPr kumimoji="1" lang="mr-IN" altLang="zh-CN" sz="2400" b="0" i="1" dirty="0" smtClean="0">
                              <a:latin typeface="Cambria Math" charset="0"/>
                              <a:ea typeface="Microsoft YaHei" charset="-122"/>
                              <a:cs typeface="Microsoft YaHei" charset="-122"/>
                            </a:rPr>
                          </m:ctrlPr>
                        </m:fPr>
                        <m:num>
                          <m:r>
                            <a:rPr kumimoji="1" lang="en-US" altLang="zh-CN" sz="2400" b="0" i="1" dirty="0" smtClean="0">
                              <a:latin typeface="Cambria Math" charset="0"/>
                              <a:ea typeface="Microsoft YaHei" charset="-122"/>
                              <a:cs typeface="Microsoft YaHei" charset="-122"/>
                            </a:rPr>
                            <m:t>1</m:t>
                          </m:r>
                        </m:num>
                        <m:den>
                          <m:r>
                            <a:rPr kumimoji="1" lang="en-US" altLang="zh-CN" sz="2400" b="0" i="1" dirty="0" smtClean="0">
                              <a:latin typeface="Cambria Math" charset="0"/>
                              <a:ea typeface="Microsoft YaHei" charset="-122"/>
                              <a:cs typeface="Microsoft YaHei" charset="-122"/>
                            </a:rPr>
                            <m:t>2</m:t>
                          </m:r>
                        </m:den>
                      </m:f>
                      <m:nary>
                        <m:naryPr>
                          <m:chr m:val="∑"/>
                          <m:ctrlPr>
                            <a:rPr kumimoji="1" lang="is-IS" altLang="zh-CN" sz="2400" b="0" i="1" dirty="0" smtClean="0">
                              <a:latin typeface="Cambria Math" charset="0"/>
                              <a:ea typeface="Microsoft YaHei" charset="-122"/>
                              <a:cs typeface="Microsoft YaHei" charset="-122"/>
                            </a:rPr>
                          </m:ctrlPr>
                        </m:naryPr>
                        <m:sub>
                          <m:r>
                            <m:rPr>
                              <m:brk m:alnAt="23"/>
                            </m:rPr>
                            <a:rPr kumimoji="1" lang="en-US" altLang="zh-CN" sz="2400" b="0" i="1" dirty="0" smtClean="0">
                              <a:latin typeface="Cambria Math" charset="0"/>
                              <a:ea typeface="Microsoft YaHei" charset="-122"/>
                              <a:cs typeface="Microsoft YaHei" charset="-122"/>
                            </a:rPr>
                            <m:t>𝑖</m:t>
                          </m:r>
                          <m:r>
                            <a:rPr kumimoji="1" lang="en-US" altLang="zh-CN" sz="2400" b="0" i="1" dirty="0" smtClean="0">
                              <a:latin typeface="Cambria Math" charset="0"/>
                              <a:ea typeface="Microsoft YaHei" charset="-122"/>
                              <a:cs typeface="Microsoft YaHei" charset="-122"/>
                            </a:rPr>
                            <m:t>−0</m:t>
                          </m:r>
                        </m:sub>
                        <m:sup>
                          <m:r>
                            <a:rPr kumimoji="1" lang="en-US" altLang="zh-CN" sz="2400" b="0" i="1" dirty="0" smtClean="0">
                              <a:latin typeface="Cambria Math" charset="0"/>
                              <a:ea typeface="Microsoft YaHei" charset="-122"/>
                              <a:cs typeface="Microsoft YaHei" charset="-122"/>
                            </a:rPr>
                            <m:t>𝑛</m:t>
                          </m:r>
                        </m:sup>
                        <m:e>
                          <m:r>
                            <a:rPr kumimoji="1" lang="en-US" altLang="zh-CN" sz="2400" b="0" i="1" dirty="0" smtClean="0">
                              <a:latin typeface="Cambria Math" charset="0"/>
                              <a:ea typeface="Microsoft YaHei" charset="-122"/>
                              <a:cs typeface="Microsoft YaHei" charset="-122"/>
                            </a:rPr>
                            <m:t>𝐷</m:t>
                          </m:r>
                          <m:r>
                            <a:rPr kumimoji="1" lang="en-US" altLang="zh-CN" sz="2400" b="0" i="1" dirty="0" smtClean="0">
                              <a:latin typeface="Cambria Math" charset="0"/>
                              <a:ea typeface="Microsoft YaHei" charset="-122"/>
                              <a:cs typeface="Microsoft YaHei" charset="-122"/>
                            </a:rPr>
                            <m:t>(</m:t>
                          </m:r>
                          <m:sSub>
                            <m:sSubPr>
                              <m:ctrlPr>
                                <a:rPr kumimoji="1" lang="en-US" altLang="zh-CN" sz="2400" b="0" i="1" dirty="0" smtClean="0">
                                  <a:latin typeface="Cambria Math" charset="0"/>
                                  <a:ea typeface="Microsoft YaHei" charset="-122"/>
                                  <a:cs typeface="Microsoft YaHei" charset="-122"/>
                                </a:rPr>
                              </m:ctrlPr>
                            </m:sSubPr>
                            <m:e>
                              <m:r>
                                <a:rPr kumimoji="1" lang="en-US" altLang="zh-CN" sz="2400" b="0" i="1" dirty="0" smtClean="0">
                                  <a:latin typeface="Cambria Math" charset="0"/>
                                  <a:ea typeface="Microsoft YaHei" charset="-122"/>
                                  <a:cs typeface="Microsoft YaHei" charset="-122"/>
                                </a:rPr>
                                <m:t>𝑣</m:t>
                              </m:r>
                            </m:e>
                            <m:sub>
                              <m:r>
                                <a:rPr kumimoji="1" lang="en-US" altLang="zh-CN" sz="2400" b="0" i="1" dirty="0" smtClean="0">
                                  <a:latin typeface="Cambria Math" charset="0"/>
                                  <a:ea typeface="Microsoft YaHei" charset="-122"/>
                                  <a:cs typeface="Microsoft YaHei" charset="-122"/>
                                </a:rPr>
                                <m:t>𝑖</m:t>
                              </m:r>
                            </m:sub>
                          </m:sSub>
                          <m:r>
                            <a:rPr kumimoji="1" lang="en-US" altLang="zh-CN" sz="2400" b="0" i="1" dirty="0" smtClean="0">
                              <a:latin typeface="Cambria Math" charset="0"/>
                              <a:ea typeface="Microsoft YaHei" charset="-122"/>
                              <a:cs typeface="Microsoft YaHei" charset="-122"/>
                            </a:rPr>
                            <m:t>)</m:t>
                          </m:r>
                        </m:e>
                      </m:nary>
                    </m:oMath>
                  </m:oMathPara>
                </a14:m>
                <a:endParaRPr kumimoji="1" lang="en-US" altLang="zh-CN" sz="2400" b="0" dirty="0" smtClean="0">
                  <a:latin typeface="Microsoft YaHei" charset="-122"/>
                  <a:ea typeface="Microsoft YaHei" charset="-122"/>
                  <a:cs typeface="Microsoft YaHei" charset="-122"/>
                </a:endParaRPr>
              </a:p>
            </p:txBody>
          </p:sp>
        </mc:Choice>
        <mc:Fallback xmlns="">
          <p:sp>
            <p:nvSpPr>
              <p:cNvPr id="44" name="矩形 43"/>
              <p:cNvSpPr>
                <a:spLocks noRot="1" noChangeAspect="1" noMove="1" noResize="1" noEditPoints="1" noAdjustHandles="1" noChangeArrowheads="1" noChangeShapeType="1" noTextEdit="1"/>
              </p:cNvSpPr>
              <p:nvPr/>
            </p:nvSpPr>
            <p:spPr>
              <a:xfrm>
                <a:off x="5436096" y="2904185"/>
                <a:ext cx="3491371" cy="1100879"/>
              </a:xfrm>
              <a:prstGeom prst="rect">
                <a:avLst/>
              </a:prstGeom>
              <a:blipFill rotWithShape="0">
                <a:blip r:embed="rId13"/>
                <a:stretch>
                  <a:fillRect/>
                </a:stretch>
              </a:blipFill>
              <a:ln w="38100">
                <a:solidFill>
                  <a:srgbClr val="01BAF9"/>
                </a:solidFill>
              </a:ln>
            </p:spPr>
            <p:txBody>
              <a:bodyPr/>
              <a:lstStyle/>
              <a:p>
                <a:r>
                  <a:rPr lang="zh-CN" altLang="en-US">
                    <a:noFill/>
                  </a:rPr>
                  <a:t> </a:t>
                </a:r>
              </a:p>
            </p:txBody>
          </p:sp>
        </mc:Fallback>
      </mc:AlternateContent>
    </p:spTree>
    <p:extLst>
      <p:ext uri="{BB962C8B-B14F-4D97-AF65-F5344CB8AC3E}">
        <p14:creationId xmlns:p14="http://schemas.microsoft.com/office/powerpoint/2010/main" val="149875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anim calcmode="lin" valueType="num">
                                      <p:cBhvr additive="base">
                                        <p:cTn id="25" dur="500" fill="hold"/>
                                        <p:tgtEl>
                                          <p:spTgt spid="44"/>
                                        </p:tgtEl>
                                        <p:attrNameLst>
                                          <p:attrName>ppt_x</p:attrName>
                                        </p:attrNameLst>
                                      </p:cBhvr>
                                      <p:tavLst>
                                        <p:tav tm="0">
                                          <p:val>
                                            <p:strVal val="#ppt_x"/>
                                          </p:val>
                                        </p:tav>
                                        <p:tav tm="100000">
                                          <p:val>
                                            <p:strVal val="#ppt_x"/>
                                          </p:val>
                                        </p:tav>
                                      </p:tavLst>
                                    </p:anim>
                                    <p:anim calcmode="lin" valueType="num">
                                      <p:cBhvr additive="base">
                                        <p:cTn id="26"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克鲁斯卡尔</a:t>
            </a:r>
            <a:r>
              <a:rPr kumimoji="1" lang="en-US" altLang="zh-CN" dirty="0"/>
              <a:t>(</a:t>
            </a:r>
            <a:r>
              <a:rPr kumimoji="1" lang="en-US" altLang="zh-CN" dirty="0" err="1"/>
              <a:t>Kruskal</a:t>
            </a:r>
            <a:r>
              <a:rPr kumimoji="1" lang="en-US" altLang="zh-CN" dirty="0"/>
              <a:t>)</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smtClean="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pic>
        <p:nvPicPr>
          <p:cNvPr id="6" name="图片 5"/>
          <p:cNvPicPr>
            <a:picLocks noChangeAspect="1"/>
          </p:cNvPicPr>
          <p:nvPr/>
        </p:nvPicPr>
        <p:blipFill>
          <a:blip r:embed="rId2"/>
          <a:stretch>
            <a:fillRect/>
          </a:stretch>
        </p:blipFill>
        <p:spPr>
          <a:xfrm>
            <a:off x="985424" y="1052736"/>
            <a:ext cx="7134302" cy="56550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5446659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比较</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6" name="组 5"/>
          <p:cNvGrpSpPr/>
          <p:nvPr/>
        </p:nvGrpSpPr>
        <p:grpSpPr>
          <a:xfrm>
            <a:off x="4683120" y="1701066"/>
            <a:ext cx="3953476" cy="1646306"/>
            <a:chOff x="6394413" y="39007"/>
            <a:chExt cx="1194610" cy="1149139"/>
          </a:xfrm>
        </p:grpSpPr>
        <p:sp>
          <p:nvSpPr>
            <p:cNvPr id="7" name="上箭头 6"/>
            <p:cNvSpPr/>
            <p:nvPr/>
          </p:nvSpPr>
          <p:spPr>
            <a:xfrm rot="5400000">
              <a:off x="6439251" y="38375"/>
              <a:ext cx="1149139" cy="1150404"/>
            </a:xfrm>
            <a:prstGeom prst="upArrow">
              <a:avLst>
                <a:gd name="adj1" fmla="val 50000"/>
                <a:gd name="adj2" fmla="val 57517"/>
              </a:avLst>
            </a:prstGeom>
            <a:solidFill>
              <a:srgbClr val="FFC001"/>
            </a:solidFill>
          </p:spPr>
          <p:style>
            <a:lnRef idx="0">
              <a:schemeClr val="lt1">
                <a:hueOff val="0"/>
                <a:satOff val="0"/>
                <a:lumOff val="0"/>
                <a:alphaOff val="0"/>
              </a:schemeClr>
            </a:lnRef>
            <a:fillRef idx="3">
              <a:scrgbClr r="0" g="0" b="0"/>
            </a:fillRef>
            <a:effectRef idx="2">
              <a:schemeClr val="accent5">
                <a:hueOff val="-9933876"/>
                <a:satOff val="39811"/>
                <a:lumOff val="8628"/>
                <a:alphaOff val="0"/>
              </a:schemeClr>
            </a:effectRef>
            <a:fontRef idx="minor">
              <a:schemeClr val="lt1"/>
            </a:fontRef>
          </p:style>
        </p:sp>
        <p:sp>
          <p:nvSpPr>
            <p:cNvPr id="8" name="上箭头 4"/>
            <p:cNvSpPr/>
            <p:nvPr/>
          </p:nvSpPr>
          <p:spPr>
            <a:xfrm>
              <a:off x="6394413" y="334729"/>
              <a:ext cx="949304" cy="57456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2800" kern="1200" dirty="0" smtClean="0">
                  <a:solidFill>
                    <a:schemeClr val="tx1"/>
                  </a:solidFill>
                  <a:latin typeface="Microsoft YaHei" charset="-122"/>
                  <a:ea typeface="Microsoft YaHei" charset="-122"/>
                  <a:cs typeface="Microsoft YaHei" charset="-122"/>
                </a:rPr>
                <a:t>克鲁斯卡尔算法</a:t>
              </a:r>
              <a:endParaRPr lang="zh-CN" altLang="en-US" sz="2800" kern="1200" dirty="0">
                <a:solidFill>
                  <a:schemeClr val="tx1"/>
                </a:solidFill>
                <a:latin typeface="Microsoft YaHei" charset="-122"/>
                <a:ea typeface="Microsoft YaHei" charset="-122"/>
                <a:cs typeface="Microsoft YaHei" charset="-122"/>
              </a:endParaRPr>
            </a:p>
          </p:txBody>
        </p:sp>
      </p:grpSp>
      <p:grpSp>
        <p:nvGrpSpPr>
          <p:cNvPr id="9" name="组 8"/>
          <p:cNvGrpSpPr/>
          <p:nvPr/>
        </p:nvGrpSpPr>
        <p:grpSpPr>
          <a:xfrm rot="10800000">
            <a:off x="611560" y="1701066"/>
            <a:ext cx="3953476" cy="1646306"/>
            <a:chOff x="6394413" y="39007"/>
            <a:chExt cx="1194610" cy="1149139"/>
          </a:xfrm>
        </p:grpSpPr>
        <p:sp>
          <p:nvSpPr>
            <p:cNvPr id="10" name="上箭头 9"/>
            <p:cNvSpPr/>
            <p:nvPr/>
          </p:nvSpPr>
          <p:spPr>
            <a:xfrm rot="5400000">
              <a:off x="6439251" y="38375"/>
              <a:ext cx="1149139" cy="1150404"/>
            </a:xfrm>
            <a:prstGeom prst="upArrow">
              <a:avLst>
                <a:gd name="adj1" fmla="val 50000"/>
                <a:gd name="adj2" fmla="val 57517"/>
              </a:avLst>
            </a:prstGeom>
            <a:solidFill>
              <a:srgbClr val="619428"/>
            </a:solidFill>
          </p:spPr>
          <p:style>
            <a:lnRef idx="0">
              <a:schemeClr val="lt1">
                <a:hueOff val="0"/>
                <a:satOff val="0"/>
                <a:lumOff val="0"/>
                <a:alphaOff val="0"/>
              </a:schemeClr>
            </a:lnRef>
            <a:fillRef idx="3">
              <a:scrgbClr r="0" g="0" b="0"/>
            </a:fillRef>
            <a:effectRef idx="2">
              <a:schemeClr val="accent5">
                <a:hueOff val="-9933876"/>
                <a:satOff val="39811"/>
                <a:lumOff val="8628"/>
                <a:alphaOff val="0"/>
              </a:schemeClr>
            </a:effectRef>
            <a:fontRef idx="minor">
              <a:schemeClr val="lt1"/>
            </a:fontRef>
          </p:style>
        </p:sp>
        <p:sp>
          <p:nvSpPr>
            <p:cNvPr id="11" name="上箭头 4"/>
            <p:cNvSpPr/>
            <p:nvPr/>
          </p:nvSpPr>
          <p:spPr>
            <a:xfrm rot="10800000">
              <a:off x="6394413" y="334729"/>
              <a:ext cx="949304" cy="57456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2800" dirty="0" smtClean="0">
                  <a:solidFill>
                    <a:schemeClr val="tx1"/>
                  </a:solidFill>
                  <a:latin typeface="Microsoft YaHei" charset="-122"/>
                  <a:ea typeface="Microsoft YaHei" charset="-122"/>
                  <a:cs typeface="Microsoft YaHei" charset="-122"/>
                </a:rPr>
                <a:t>普里姆算法</a:t>
              </a:r>
              <a:endParaRPr lang="zh-CN" altLang="en-US" sz="2800" kern="1200" dirty="0">
                <a:solidFill>
                  <a:schemeClr val="tx1"/>
                </a:solidFill>
                <a:latin typeface="Microsoft YaHei" charset="-122"/>
                <a:ea typeface="Microsoft YaHei" charset="-122"/>
                <a:cs typeface="Microsoft YaHei" charset="-122"/>
              </a:endParaRPr>
            </a:p>
          </p:txBody>
        </p:sp>
      </p:grpSp>
      <p:sp>
        <p:nvSpPr>
          <p:cNvPr id="3" name="文本框 2"/>
          <p:cNvSpPr txBox="1"/>
          <p:nvPr/>
        </p:nvSpPr>
        <p:spPr>
          <a:xfrm>
            <a:off x="1711994" y="3771037"/>
            <a:ext cx="2564429" cy="954107"/>
          </a:xfrm>
          <a:prstGeom prst="rect">
            <a:avLst/>
          </a:prstGeom>
          <a:noFill/>
        </p:spPr>
        <p:txBody>
          <a:bodyPr wrap="square" rtlCol="0">
            <a:spAutoFit/>
          </a:bodyPr>
          <a:lstStyle/>
          <a:p>
            <a:pPr algn="ctr"/>
            <a:r>
              <a:rPr kumimoji="1" lang="zh-CN" altLang="en-US" sz="2800" dirty="0" smtClean="0">
                <a:latin typeface="Microsoft YaHei" charset="-122"/>
                <a:ea typeface="Microsoft YaHei" charset="-122"/>
                <a:cs typeface="Microsoft YaHei" charset="-122"/>
              </a:rPr>
              <a:t>只与顶点相关适合稠密图</a:t>
            </a:r>
            <a:endParaRPr kumimoji="1" lang="zh-CN" altLang="en-US" sz="2800" dirty="0">
              <a:latin typeface="Microsoft YaHei" charset="-122"/>
              <a:ea typeface="Microsoft YaHei" charset="-122"/>
              <a:cs typeface="Microsoft YaHei" charset="-122"/>
            </a:endParaRPr>
          </a:p>
        </p:txBody>
      </p:sp>
      <p:sp>
        <p:nvSpPr>
          <p:cNvPr id="18" name="文本框 17"/>
          <p:cNvSpPr txBox="1"/>
          <p:nvPr/>
        </p:nvSpPr>
        <p:spPr>
          <a:xfrm>
            <a:off x="4971731" y="3771037"/>
            <a:ext cx="2564429" cy="954107"/>
          </a:xfrm>
          <a:prstGeom prst="rect">
            <a:avLst/>
          </a:prstGeom>
          <a:noFill/>
        </p:spPr>
        <p:txBody>
          <a:bodyPr wrap="square" rtlCol="0">
            <a:spAutoFit/>
          </a:bodyPr>
          <a:lstStyle/>
          <a:p>
            <a:pPr algn="ctr"/>
            <a:r>
              <a:rPr kumimoji="1" lang="zh-CN" altLang="en-US" sz="2800" dirty="0" smtClean="0">
                <a:latin typeface="Microsoft YaHei" charset="-122"/>
                <a:ea typeface="Microsoft YaHei" charset="-122"/>
                <a:cs typeface="Microsoft YaHei" charset="-122"/>
              </a:rPr>
              <a:t>只与边相关适合稀疏图</a:t>
            </a:r>
            <a:endParaRPr kumimoji="1" lang="zh-CN" altLang="en-US" sz="28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57664389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主要内容</a:t>
            </a:r>
            <a:endParaRPr kumimoji="1" lang="zh-CN" altLang="en-US" dirty="0"/>
          </a:p>
        </p:txBody>
      </p:sp>
      <p:grpSp>
        <p:nvGrpSpPr>
          <p:cNvPr id="6" name="组 5"/>
          <p:cNvGrpSpPr/>
          <p:nvPr/>
        </p:nvGrpSpPr>
        <p:grpSpPr>
          <a:xfrm>
            <a:off x="1331640" y="2708920"/>
            <a:ext cx="7128792" cy="648072"/>
            <a:chOff x="1417600" y="1628800"/>
            <a:chExt cx="6624736" cy="648072"/>
          </a:xfrm>
        </p:grpSpPr>
        <p:sp>
          <p:nvSpPr>
            <p:cNvPr id="4"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2</a:t>
              </a:r>
              <a:r>
                <a:rPr lang="zh-CN" altLang="en-US" sz="2400" dirty="0" smtClean="0">
                  <a:solidFill>
                    <a:schemeClr val="tx1"/>
                  </a:solidFill>
                  <a:latin typeface="黑体" pitchFamily="49" charset="-122"/>
                  <a:ea typeface="黑体" pitchFamily="49" charset="-122"/>
                </a:rPr>
                <a:t>：图的遍历</a:t>
              </a:r>
              <a:endParaRPr lang="zh-CN" altLang="en-US" sz="2400" dirty="0">
                <a:solidFill>
                  <a:schemeClr val="tx1"/>
                </a:solidFill>
                <a:latin typeface="黑体" pitchFamily="49" charset="-122"/>
                <a:ea typeface="黑体" pitchFamily="49" charset="-122"/>
              </a:endParaRPr>
            </a:p>
          </p:txBody>
        </p:sp>
        <p:sp>
          <p:nvSpPr>
            <p:cNvPr id="5"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Arial" pitchFamily="34" charset="0"/>
                  <a:cs typeface="Arial" pitchFamily="34" charset="0"/>
                </a:rPr>
                <a:t>2</a:t>
              </a:r>
              <a:endParaRPr lang="zh-CN" altLang="en-US" sz="2400" dirty="0">
                <a:latin typeface="Arial" pitchFamily="34" charset="0"/>
                <a:cs typeface="Arial" pitchFamily="34" charset="0"/>
              </a:endParaRPr>
            </a:p>
          </p:txBody>
        </p:sp>
      </p:grpSp>
      <p:grpSp>
        <p:nvGrpSpPr>
          <p:cNvPr id="7" name="组 6"/>
          <p:cNvGrpSpPr/>
          <p:nvPr/>
        </p:nvGrpSpPr>
        <p:grpSpPr>
          <a:xfrm>
            <a:off x="1331640" y="1844824"/>
            <a:ext cx="7128792" cy="648072"/>
            <a:chOff x="1417600" y="1628800"/>
            <a:chExt cx="6624736" cy="648072"/>
          </a:xfrm>
        </p:grpSpPr>
        <p:sp>
          <p:nvSpPr>
            <p:cNvPr id="8"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chemeClr val="tx1"/>
                  </a:solidFill>
                  <a:latin typeface="黑体" pitchFamily="49" charset="-122"/>
                  <a:ea typeface="黑体" pitchFamily="49" charset="-122"/>
                </a:rPr>
                <a:t>  </a:t>
              </a:r>
              <a:r>
                <a:rPr lang="zh-CN" altLang="zh-CN" sz="2400" dirty="0" smtClean="0">
                  <a:solidFill>
                    <a:schemeClr val="tx1"/>
                  </a:solidFill>
                  <a:latin typeface="黑体" pitchFamily="49" charset="-122"/>
                  <a:ea typeface="黑体" pitchFamily="49" charset="-122"/>
                </a:rPr>
                <a:t>知识点</a:t>
              </a:r>
              <a:r>
                <a:rPr lang="en-US" altLang="zh-CN" sz="2400" dirty="0">
                  <a:solidFill>
                    <a:schemeClr val="tx1"/>
                  </a:solidFill>
                  <a:latin typeface="黑体" pitchFamily="49" charset="-122"/>
                  <a:ea typeface="黑体" pitchFamily="49" charset="-122"/>
                </a:rPr>
                <a:t>1</a:t>
              </a:r>
              <a:r>
                <a:rPr lang="zh-CN" altLang="zh-CN" sz="2400" dirty="0" smtClean="0">
                  <a:solidFill>
                    <a:schemeClr val="tx1"/>
                  </a:solidFill>
                  <a:latin typeface="黑体" pitchFamily="49" charset="-122"/>
                  <a:ea typeface="黑体" pitchFamily="49" charset="-122"/>
                </a:rPr>
                <a:t>：</a:t>
              </a:r>
              <a:r>
                <a:rPr lang="zh-CN" altLang="en-US" sz="2400" dirty="0" smtClean="0">
                  <a:solidFill>
                    <a:schemeClr val="tx1"/>
                  </a:solidFill>
                  <a:latin typeface="黑体" pitchFamily="49" charset="-122"/>
                  <a:ea typeface="黑体" pitchFamily="49" charset="-122"/>
                </a:rPr>
                <a:t>图的定义及其存储结构</a:t>
              </a:r>
              <a:endParaRPr lang="zh-CN" altLang="en-US" sz="2400" dirty="0">
                <a:solidFill>
                  <a:schemeClr val="tx1"/>
                </a:solidFill>
                <a:latin typeface="黑体" pitchFamily="49" charset="-122"/>
                <a:ea typeface="黑体" pitchFamily="49" charset="-122"/>
              </a:endParaRPr>
            </a:p>
          </p:txBody>
        </p:sp>
        <p:sp>
          <p:nvSpPr>
            <p:cNvPr id="9"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Arial" pitchFamily="34" charset="0"/>
                  <a:cs typeface="Arial" pitchFamily="34" charset="0"/>
                </a:rPr>
                <a:t>1</a:t>
              </a:r>
              <a:endParaRPr lang="zh-CN" altLang="en-US" sz="2400" dirty="0">
                <a:latin typeface="Arial" pitchFamily="34" charset="0"/>
                <a:cs typeface="Arial" pitchFamily="34" charset="0"/>
              </a:endParaRPr>
            </a:p>
          </p:txBody>
        </p:sp>
      </p:grpSp>
      <p:grpSp>
        <p:nvGrpSpPr>
          <p:cNvPr id="10" name="组 9"/>
          <p:cNvGrpSpPr/>
          <p:nvPr/>
        </p:nvGrpSpPr>
        <p:grpSpPr>
          <a:xfrm>
            <a:off x="1331640" y="3573016"/>
            <a:ext cx="7128792" cy="648072"/>
            <a:chOff x="1417600" y="1628800"/>
            <a:chExt cx="6624736" cy="648072"/>
          </a:xfrm>
        </p:grpSpPr>
        <p:sp>
          <p:nvSpPr>
            <p:cNvPr id="11"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3</a:t>
              </a:r>
              <a:r>
                <a:rPr lang="zh-CN" altLang="en-US" sz="2400" dirty="0" smtClean="0">
                  <a:solidFill>
                    <a:schemeClr val="tx1"/>
                  </a:solidFill>
                  <a:latin typeface="黑体" pitchFamily="49" charset="-122"/>
                  <a:ea typeface="黑体" pitchFamily="49" charset="-122"/>
                </a:rPr>
                <a:t>：最小生成树</a:t>
              </a:r>
              <a:endParaRPr lang="zh-CN" altLang="en-US" sz="2400" dirty="0">
                <a:solidFill>
                  <a:schemeClr val="tx1"/>
                </a:solidFill>
                <a:latin typeface="黑体" pitchFamily="49" charset="-122"/>
                <a:ea typeface="黑体" pitchFamily="49" charset="-122"/>
              </a:endParaRPr>
            </a:p>
          </p:txBody>
        </p:sp>
        <p:sp>
          <p:nvSpPr>
            <p:cNvPr id="12"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3</a:t>
              </a:r>
              <a:endParaRPr lang="zh-CN" altLang="en-US" sz="2400" dirty="0">
                <a:latin typeface="Arial" pitchFamily="34" charset="0"/>
                <a:cs typeface="Arial" pitchFamily="34" charset="0"/>
              </a:endParaRPr>
            </a:p>
          </p:txBody>
        </p:sp>
      </p:grpSp>
      <p:grpSp>
        <p:nvGrpSpPr>
          <p:cNvPr id="13" name="组 12"/>
          <p:cNvGrpSpPr/>
          <p:nvPr/>
        </p:nvGrpSpPr>
        <p:grpSpPr>
          <a:xfrm>
            <a:off x="1331640" y="4437112"/>
            <a:ext cx="7128792" cy="648072"/>
            <a:chOff x="1417600" y="1628800"/>
            <a:chExt cx="6624736" cy="648072"/>
          </a:xfrm>
        </p:grpSpPr>
        <p:sp>
          <p:nvSpPr>
            <p:cNvPr id="14"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rgbClr val="8FC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4</a:t>
              </a:r>
              <a:r>
                <a:rPr lang="zh-CN" altLang="en-US" sz="2400" dirty="0" smtClean="0">
                  <a:solidFill>
                    <a:schemeClr val="tx1"/>
                  </a:solidFill>
                  <a:latin typeface="黑体" pitchFamily="49" charset="-122"/>
                  <a:ea typeface="黑体" pitchFamily="49" charset="-122"/>
                </a:rPr>
                <a:t>：最短路径</a:t>
              </a:r>
              <a:endParaRPr lang="zh-CN" altLang="en-US" sz="2400" dirty="0">
                <a:solidFill>
                  <a:schemeClr val="tx1"/>
                </a:solidFill>
                <a:latin typeface="黑体" pitchFamily="49" charset="-122"/>
                <a:ea typeface="黑体" pitchFamily="49" charset="-122"/>
              </a:endParaRPr>
            </a:p>
          </p:txBody>
        </p:sp>
        <p:sp>
          <p:nvSpPr>
            <p:cNvPr id="15"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Arial" pitchFamily="34" charset="0"/>
                  <a:cs typeface="Arial" pitchFamily="34" charset="0"/>
                </a:rPr>
                <a:t>4</a:t>
              </a:r>
              <a:endParaRPr lang="zh-CN" altLang="en-US" sz="2400" dirty="0">
                <a:latin typeface="Arial" pitchFamily="34" charset="0"/>
                <a:cs typeface="Arial" pitchFamily="34" charset="0"/>
              </a:endParaRPr>
            </a:p>
          </p:txBody>
        </p:sp>
      </p:grpSp>
    </p:spTree>
    <p:extLst>
      <p:ext uri="{BB962C8B-B14F-4D97-AF65-F5344CB8AC3E}">
        <p14:creationId xmlns:p14="http://schemas.microsoft.com/office/powerpoint/2010/main" val="2119587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 </a:t>
            </a:r>
            <a:r>
              <a:rPr lang="zh-CN" altLang="en-US" dirty="0" smtClean="0">
                <a:latin typeface="黑体" pitchFamily="49" charset="-122"/>
                <a:ea typeface="黑体" pitchFamily="49" charset="-122"/>
              </a:rPr>
              <a:t>知识点</a:t>
            </a:r>
            <a:r>
              <a:rPr lang="en-US" altLang="zh-CN" dirty="0" smtClean="0">
                <a:latin typeface="黑体" pitchFamily="49" charset="-122"/>
                <a:ea typeface="黑体" pitchFamily="49" charset="-122"/>
              </a:rPr>
              <a:t>4</a:t>
            </a:r>
            <a:r>
              <a:rPr lang="zh-CN" altLang="en-US" dirty="0" smtClean="0">
                <a:latin typeface="黑体" pitchFamily="49" charset="-122"/>
                <a:ea typeface="黑体" pitchFamily="49" charset="-122"/>
              </a:rPr>
              <a:t>：最短路径</a:t>
            </a:r>
            <a:endParaRPr kumimoji="1" lang="zh-CN" altLang="en-US" dirty="0"/>
          </a:p>
        </p:txBody>
      </p:sp>
      <p:pic>
        <p:nvPicPr>
          <p:cNvPr id="3" name="图片 2"/>
          <p:cNvPicPr>
            <a:picLocks noChangeAspect="1"/>
          </p:cNvPicPr>
          <p:nvPr/>
        </p:nvPicPr>
        <p:blipFill>
          <a:blip r:embed="rId2"/>
          <a:stretch>
            <a:fillRect/>
          </a:stretch>
        </p:blipFill>
        <p:spPr>
          <a:xfrm>
            <a:off x="25025" y="1772816"/>
            <a:ext cx="9055100" cy="3759200"/>
          </a:xfrm>
          <a:prstGeom prst="rect">
            <a:avLst/>
          </a:prstGeom>
        </p:spPr>
      </p:pic>
    </p:spTree>
    <p:extLst>
      <p:ext uri="{BB962C8B-B14F-4D97-AF65-F5344CB8AC3E}">
        <p14:creationId xmlns:p14="http://schemas.microsoft.com/office/powerpoint/2010/main" val="109578117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1</a:t>
            </a:r>
            <a:r>
              <a:rPr kumimoji="1" lang="zh-CN" altLang="en-US" dirty="0" smtClean="0"/>
              <a:t> 概念</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7" name="组 6"/>
          <p:cNvGrpSpPr/>
          <p:nvPr/>
        </p:nvGrpSpPr>
        <p:grpSpPr>
          <a:xfrm>
            <a:off x="3402" y="980728"/>
            <a:ext cx="8961084" cy="1129542"/>
            <a:chOff x="-157511" y="1255336"/>
            <a:chExt cx="9108786" cy="1129542"/>
          </a:xfrm>
        </p:grpSpPr>
        <p:sp>
          <p:nvSpPr>
            <p:cNvPr id="10" name="文本框 9"/>
            <p:cNvSpPr txBox="1"/>
            <p:nvPr/>
          </p:nvSpPr>
          <p:spPr>
            <a:xfrm>
              <a:off x="-157511" y="1331986"/>
              <a:ext cx="2082080" cy="646331"/>
            </a:xfrm>
            <a:prstGeom prst="rect">
              <a:avLst/>
            </a:prstGeom>
            <a:noFill/>
          </p:spPr>
          <p:txBody>
            <a:bodyPr wrap="square" rtlCol="0">
              <a:spAutoFit/>
            </a:bodyPr>
            <a:lstStyle/>
            <a:p>
              <a:pPr algn="ctr"/>
              <a:r>
                <a:rPr kumimoji="1" lang="zh-CN" altLang="en-US" sz="3600">
                  <a:solidFill>
                    <a:srgbClr val="02BAF8"/>
                  </a:solidFill>
                  <a:latin typeface="Microsoft YaHei" charset="-122"/>
                  <a:ea typeface="Microsoft YaHei" charset="-122"/>
                  <a:cs typeface="Microsoft YaHei" charset="-122"/>
                </a:rPr>
                <a:t>路径长度</a:t>
              </a:r>
              <a:endParaRPr kumimoji="1" lang="zh-CN" altLang="en-US" sz="3600" dirty="0">
                <a:solidFill>
                  <a:srgbClr val="02BAF8"/>
                </a:solidFill>
                <a:latin typeface="Microsoft YaHei" charset="-122"/>
                <a:ea typeface="Microsoft YaHei" charset="-122"/>
                <a:cs typeface="Microsoft YaHei" charset="-122"/>
              </a:endParaRPr>
            </a:p>
          </p:txBody>
        </p:sp>
        <p:cxnSp>
          <p:nvCxnSpPr>
            <p:cNvPr id="11" name="直线连接符 10"/>
            <p:cNvCxnSpPr/>
            <p:nvPr/>
          </p:nvCxnSpPr>
          <p:spPr>
            <a:xfrm flipH="1">
              <a:off x="1924569" y="1311196"/>
              <a:ext cx="1" cy="1073682"/>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997762" y="1255336"/>
              <a:ext cx="6953513" cy="1129542"/>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在一个图中，若从一个顶点到另一个顶点存在着一条路径，则路径长度为该路径上所经过的边的数目，也等于该路径上的顶点数减一。</a:t>
              </a:r>
            </a:p>
          </p:txBody>
        </p:sp>
      </p:grpSp>
      <p:grpSp>
        <p:nvGrpSpPr>
          <p:cNvPr id="14" name="组 13"/>
          <p:cNvGrpSpPr/>
          <p:nvPr/>
        </p:nvGrpSpPr>
        <p:grpSpPr>
          <a:xfrm>
            <a:off x="3402" y="2204864"/>
            <a:ext cx="8961084" cy="1129542"/>
            <a:chOff x="-157511" y="1255336"/>
            <a:chExt cx="9108786" cy="1129542"/>
          </a:xfrm>
        </p:grpSpPr>
        <p:sp>
          <p:nvSpPr>
            <p:cNvPr id="15" name="文本框 14"/>
            <p:cNvSpPr txBox="1"/>
            <p:nvPr/>
          </p:nvSpPr>
          <p:spPr>
            <a:xfrm>
              <a:off x="-157511" y="1331986"/>
              <a:ext cx="2082080" cy="646331"/>
            </a:xfrm>
            <a:prstGeom prst="rect">
              <a:avLst/>
            </a:prstGeom>
            <a:noFill/>
          </p:spPr>
          <p:txBody>
            <a:bodyPr wrap="square" rtlCol="0">
              <a:spAutoFit/>
            </a:bodyPr>
            <a:lstStyle/>
            <a:p>
              <a:pPr algn="ctr"/>
              <a:r>
                <a:rPr kumimoji="1" lang="zh-CN" altLang="en-US" sz="3600" dirty="0" smtClean="0">
                  <a:solidFill>
                    <a:srgbClr val="02BAF8"/>
                  </a:solidFill>
                  <a:latin typeface="Microsoft YaHei" charset="-122"/>
                  <a:ea typeface="Microsoft YaHei" charset="-122"/>
                  <a:cs typeface="Microsoft YaHei" charset="-122"/>
                </a:rPr>
                <a:t>最短路径</a:t>
              </a:r>
              <a:endParaRPr kumimoji="1" lang="zh-CN" altLang="en-US" sz="3600" dirty="0">
                <a:solidFill>
                  <a:srgbClr val="02BAF8"/>
                </a:solidFill>
                <a:latin typeface="Microsoft YaHei" charset="-122"/>
                <a:ea typeface="Microsoft YaHei" charset="-122"/>
                <a:cs typeface="Microsoft YaHei" charset="-122"/>
              </a:endParaRPr>
            </a:p>
          </p:txBody>
        </p:sp>
        <p:cxnSp>
          <p:nvCxnSpPr>
            <p:cNvPr id="16" name="直线连接符 15"/>
            <p:cNvCxnSpPr/>
            <p:nvPr/>
          </p:nvCxnSpPr>
          <p:spPr>
            <a:xfrm flipH="1">
              <a:off x="1924569" y="1311196"/>
              <a:ext cx="1" cy="1073682"/>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997762" y="1255336"/>
              <a:ext cx="6953513" cy="1129542"/>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把路径长度最短的那条路径叫做</a:t>
              </a:r>
              <a:r>
                <a:rPr kumimoji="1" lang="zh-CN" altLang="en-US" sz="2400" dirty="0">
                  <a:solidFill>
                    <a:schemeClr val="tx1"/>
                  </a:solidFill>
                  <a:effectLst>
                    <a:glow rad="139700">
                      <a:schemeClr val="accent1">
                        <a:satMod val="175000"/>
                        <a:alpha val="40000"/>
                      </a:schemeClr>
                    </a:glow>
                  </a:effectLst>
                  <a:latin typeface="Microsoft YaHei" charset="-122"/>
                  <a:ea typeface="Microsoft YaHei" charset="-122"/>
                  <a:cs typeface="Microsoft YaHei" charset="-122"/>
                </a:rPr>
                <a:t>最短路径</a:t>
              </a:r>
              <a:r>
                <a:rPr kumimoji="1" lang="zh-CN" altLang="en-US" sz="2400" dirty="0">
                  <a:solidFill>
                    <a:schemeClr val="tx1"/>
                  </a:solidFill>
                  <a:latin typeface="Microsoft YaHei" charset="-122"/>
                  <a:ea typeface="Microsoft YaHei" charset="-122"/>
                  <a:cs typeface="Microsoft YaHei" charset="-122"/>
                </a:rPr>
                <a:t>，其路径长度叫做</a:t>
              </a:r>
              <a:r>
                <a:rPr kumimoji="1" lang="zh-CN" altLang="en-US" sz="2400" dirty="0">
                  <a:solidFill>
                    <a:schemeClr val="tx1"/>
                  </a:solidFill>
                  <a:effectLst>
                    <a:glow rad="139700">
                      <a:schemeClr val="accent1">
                        <a:satMod val="175000"/>
                        <a:alpha val="40000"/>
                      </a:schemeClr>
                    </a:glow>
                  </a:effectLst>
                  <a:latin typeface="Microsoft YaHei" charset="-122"/>
                  <a:ea typeface="Microsoft YaHei" charset="-122"/>
                  <a:cs typeface="Microsoft YaHei" charset="-122"/>
                </a:rPr>
                <a:t>最短路径长度</a:t>
              </a:r>
              <a:r>
                <a:rPr kumimoji="1" lang="zh-CN" altLang="en-US" sz="2400" dirty="0">
                  <a:solidFill>
                    <a:schemeClr val="tx1"/>
                  </a:solidFill>
                  <a:latin typeface="Microsoft YaHei" charset="-122"/>
                  <a:ea typeface="Microsoft YaHei" charset="-122"/>
                  <a:cs typeface="Microsoft YaHei" charset="-122"/>
                </a:rPr>
                <a:t>或</a:t>
              </a:r>
              <a:r>
                <a:rPr kumimoji="1" lang="zh-CN" altLang="en-US" sz="2400" dirty="0">
                  <a:solidFill>
                    <a:schemeClr val="tx1"/>
                  </a:solidFill>
                  <a:effectLst>
                    <a:glow rad="139700">
                      <a:schemeClr val="accent1">
                        <a:satMod val="175000"/>
                        <a:alpha val="40000"/>
                      </a:schemeClr>
                    </a:glow>
                  </a:effectLst>
                  <a:latin typeface="Microsoft YaHei" charset="-122"/>
                  <a:ea typeface="Microsoft YaHei" charset="-122"/>
                  <a:cs typeface="Microsoft YaHei" charset="-122"/>
                </a:rPr>
                <a:t>最短距离</a:t>
              </a:r>
              <a:r>
                <a:rPr kumimoji="1" lang="zh-CN" altLang="en-US" sz="2400" dirty="0">
                  <a:solidFill>
                    <a:schemeClr val="tx1"/>
                  </a:solidFill>
                  <a:latin typeface="Microsoft YaHei" charset="-122"/>
                  <a:ea typeface="Microsoft YaHei" charset="-122"/>
                  <a:cs typeface="Microsoft YaHei" charset="-122"/>
                </a:rPr>
                <a:t>。</a:t>
              </a:r>
            </a:p>
          </p:txBody>
        </p:sp>
      </p:grpSp>
      <p:grpSp>
        <p:nvGrpSpPr>
          <p:cNvPr id="18" name="组 17"/>
          <p:cNvGrpSpPr/>
          <p:nvPr/>
        </p:nvGrpSpPr>
        <p:grpSpPr>
          <a:xfrm>
            <a:off x="3404" y="3501008"/>
            <a:ext cx="8961084" cy="1276979"/>
            <a:chOff x="-157511" y="1255336"/>
            <a:chExt cx="9108786" cy="1276979"/>
          </a:xfrm>
        </p:grpSpPr>
        <p:sp>
          <p:nvSpPr>
            <p:cNvPr id="19" name="文本框 18"/>
            <p:cNvSpPr txBox="1"/>
            <p:nvPr/>
          </p:nvSpPr>
          <p:spPr>
            <a:xfrm>
              <a:off x="-157511" y="1331986"/>
              <a:ext cx="2082080" cy="1200329"/>
            </a:xfrm>
            <a:prstGeom prst="rect">
              <a:avLst/>
            </a:prstGeom>
            <a:noFill/>
          </p:spPr>
          <p:txBody>
            <a:bodyPr wrap="square" rtlCol="0">
              <a:spAutoFit/>
            </a:bodyPr>
            <a:lstStyle/>
            <a:p>
              <a:pPr algn="ctr"/>
              <a:r>
                <a:rPr kumimoji="1" lang="zh-CN" altLang="en-US" sz="3600" dirty="0" smtClean="0">
                  <a:solidFill>
                    <a:srgbClr val="02BAF8"/>
                  </a:solidFill>
                  <a:latin typeface="Microsoft YaHei" charset="-122"/>
                  <a:ea typeface="Microsoft YaHei" charset="-122"/>
                  <a:cs typeface="Microsoft YaHei" charset="-122"/>
                </a:rPr>
                <a:t>带权</a:t>
              </a:r>
              <a:endParaRPr kumimoji="1" lang="en-US" altLang="zh-CN" sz="3600" dirty="0" smtClean="0">
                <a:solidFill>
                  <a:srgbClr val="02BAF8"/>
                </a:solidFill>
                <a:latin typeface="Microsoft YaHei" charset="-122"/>
                <a:ea typeface="Microsoft YaHei" charset="-122"/>
                <a:cs typeface="Microsoft YaHei" charset="-122"/>
              </a:endParaRPr>
            </a:p>
            <a:p>
              <a:pPr algn="ctr"/>
              <a:r>
                <a:rPr kumimoji="1" lang="zh-CN" altLang="en-US" sz="3600" dirty="0" smtClean="0">
                  <a:solidFill>
                    <a:srgbClr val="02BAF8"/>
                  </a:solidFill>
                  <a:latin typeface="Microsoft YaHei" charset="-122"/>
                  <a:ea typeface="Microsoft YaHei" charset="-122"/>
                  <a:cs typeface="Microsoft YaHei" charset="-122"/>
                </a:rPr>
                <a:t>路径</a:t>
              </a:r>
              <a:r>
                <a:rPr kumimoji="1" lang="zh-CN" altLang="en-US" sz="3600" dirty="0">
                  <a:solidFill>
                    <a:srgbClr val="02BAF8"/>
                  </a:solidFill>
                  <a:latin typeface="Microsoft YaHei" charset="-122"/>
                  <a:ea typeface="Microsoft YaHei" charset="-122"/>
                  <a:cs typeface="Microsoft YaHei" charset="-122"/>
                </a:rPr>
                <a:t>长度</a:t>
              </a:r>
            </a:p>
          </p:txBody>
        </p:sp>
        <p:cxnSp>
          <p:nvCxnSpPr>
            <p:cNvPr id="20" name="直线连接符 19"/>
            <p:cNvCxnSpPr/>
            <p:nvPr/>
          </p:nvCxnSpPr>
          <p:spPr>
            <a:xfrm flipH="1">
              <a:off x="1924569" y="1311196"/>
              <a:ext cx="1" cy="1073682"/>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1997762" y="1255336"/>
              <a:ext cx="6953513" cy="1129542"/>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smtClean="0">
                  <a:solidFill>
                    <a:schemeClr val="tx1"/>
                  </a:solidFill>
                  <a:latin typeface="Microsoft YaHei" charset="-122"/>
                  <a:ea typeface="Microsoft YaHei" charset="-122"/>
                  <a:cs typeface="Microsoft YaHei" charset="-122"/>
                </a:rPr>
                <a:t>在带权图</a:t>
              </a:r>
              <a:r>
                <a:rPr kumimoji="1" lang="zh-CN" altLang="en-US" sz="2400" dirty="0">
                  <a:solidFill>
                    <a:schemeClr val="tx1"/>
                  </a:solidFill>
                  <a:latin typeface="Microsoft YaHei" charset="-122"/>
                  <a:ea typeface="Microsoft YaHei" charset="-122"/>
                  <a:cs typeface="Microsoft YaHei" charset="-122"/>
                </a:rPr>
                <a:t>中</a:t>
              </a:r>
              <a:r>
                <a:rPr kumimoji="1" lang="zh-CN" altLang="en-US" sz="2400" dirty="0" smtClean="0">
                  <a:solidFill>
                    <a:schemeClr val="tx1"/>
                  </a:solidFill>
                  <a:latin typeface="Microsoft YaHei" charset="-122"/>
                  <a:ea typeface="Microsoft YaHei" charset="-122"/>
                  <a:cs typeface="Microsoft YaHei" charset="-122"/>
                </a:rPr>
                <a:t>，顶点间路径上各边权值之和称为该路径的带权路径长度</a:t>
              </a:r>
              <a:endParaRPr kumimoji="1" lang="zh-CN" altLang="en-US" sz="2400" dirty="0">
                <a:solidFill>
                  <a:schemeClr val="tx1"/>
                </a:solidFill>
                <a:latin typeface="Microsoft YaHei" charset="-122"/>
                <a:ea typeface="Microsoft YaHei" charset="-122"/>
                <a:cs typeface="Microsoft YaHei" charset="-122"/>
              </a:endParaRPr>
            </a:p>
          </p:txBody>
        </p:sp>
      </p:grpSp>
      <p:grpSp>
        <p:nvGrpSpPr>
          <p:cNvPr id="22" name="组 21"/>
          <p:cNvGrpSpPr/>
          <p:nvPr/>
        </p:nvGrpSpPr>
        <p:grpSpPr>
          <a:xfrm>
            <a:off x="3404" y="4725144"/>
            <a:ext cx="8961084" cy="1129542"/>
            <a:chOff x="-157511" y="1255336"/>
            <a:chExt cx="9108786" cy="1129542"/>
          </a:xfrm>
        </p:grpSpPr>
        <p:sp>
          <p:nvSpPr>
            <p:cNvPr id="23" name="文本框 22"/>
            <p:cNvSpPr txBox="1"/>
            <p:nvPr/>
          </p:nvSpPr>
          <p:spPr>
            <a:xfrm>
              <a:off x="-157511" y="1331986"/>
              <a:ext cx="2082080" cy="646331"/>
            </a:xfrm>
            <a:prstGeom prst="rect">
              <a:avLst/>
            </a:prstGeom>
            <a:noFill/>
          </p:spPr>
          <p:txBody>
            <a:bodyPr wrap="square" rtlCol="0">
              <a:spAutoFit/>
            </a:bodyPr>
            <a:lstStyle/>
            <a:p>
              <a:pPr algn="ctr"/>
              <a:r>
                <a:rPr kumimoji="1" lang="zh-CN" altLang="en-US" sz="3600" dirty="0" smtClean="0">
                  <a:solidFill>
                    <a:srgbClr val="02BAF8"/>
                  </a:solidFill>
                  <a:latin typeface="Microsoft YaHei" charset="-122"/>
                  <a:ea typeface="Microsoft YaHei" charset="-122"/>
                  <a:cs typeface="Microsoft YaHei" charset="-122"/>
                </a:rPr>
                <a:t>最短路径</a:t>
              </a:r>
              <a:endParaRPr kumimoji="1" lang="zh-CN" altLang="en-US" sz="3600" dirty="0">
                <a:solidFill>
                  <a:srgbClr val="02BAF8"/>
                </a:solidFill>
                <a:latin typeface="Microsoft YaHei" charset="-122"/>
                <a:ea typeface="Microsoft YaHei" charset="-122"/>
                <a:cs typeface="Microsoft YaHei" charset="-122"/>
              </a:endParaRPr>
            </a:p>
          </p:txBody>
        </p:sp>
        <p:cxnSp>
          <p:nvCxnSpPr>
            <p:cNvPr id="24" name="直线连接符 23"/>
            <p:cNvCxnSpPr/>
            <p:nvPr/>
          </p:nvCxnSpPr>
          <p:spPr>
            <a:xfrm flipH="1">
              <a:off x="1924569" y="1311196"/>
              <a:ext cx="1" cy="1073682"/>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1997762" y="1255336"/>
              <a:ext cx="6953513" cy="1129542"/>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smtClean="0">
                  <a:solidFill>
                    <a:schemeClr val="tx1"/>
                  </a:solidFill>
                  <a:latin typeface="Microsoft YaHei" charset="-122"/>
                  <a:ea typeface="Microsoft YaHei" charset="-122"/>
                  <a:cs typeface="Microsoft YaHei" charset="-122"/>
                </a:rPr>
                <a:t>把带权图中带权路径</a:t>
              </a:r>
              <a:r>
                <a:rPr kumimoji="1" lang="zh-CN" altLang="en-US" sz="2400" dirty="0">
                  <a:solidFill>
                    <a:schemeClr val="tx1"/>
                  </a:solidFill>
                  <a:latin typeface="Microsoft YaHei" charset="-122"/>
                  <a:ea typeface="Microsoft YaHei" charset="-122"/>
                  <a:cs typeface="Microsoft YaHei" charset="-122"/>
                </a:rPr>
                <a:t>长度最短的那条路径叫做</a:t>
              </a:r>
              <a:r>
                <a:rPr kumimoji="1" lang="zh-CN" altLang="en-US" sz="2400" dirty="0">
                  <a:solidFill>
                    <a:schemeClr val="tx1"/>
                  </a:solidFill>
                  <a:effectLst>
                    <a:glow rad="139700">
                      <a:schemeClr val="accent1">
                        <a:satMod val="175000"/>
                        <a:alpha val="40000"/>
                      </a:schemeClr>
                    </a:glow>
                  </a:effectLst>
                  <a:latin typeface="Microsoft YaHei" charset="-122"/>
                  <a:ea typeface="Microsoft YaHei" charset="-122"/>
                  <a:cs typeface="Microsoft YaHei" charset="-122"/>
                </a:rPr>
                <a:t>最短路径</a:t>
              </a:r>
              <a:r>
                <a:rPr kumimoji="1" lang="zh-CN" altLang="en-US" sz="2400" dirty="0">
                  <a:solidFill>
                    <a:schemeClr val="tx1"/>
                  </a:solidFill>
                  <a:latin typeface="Microsoft YaHei" charset="-122"/>
                  <a:ea typeface="Microsoft YaHei" charset="-122"/>
                  <a:cs typeface="Microsoft YaHei" charset="-122"/>
                </a:rPr>
                <a:t>，</a:t>
              </a:r>
              <a:r>
                <a:rPr kumimoji="1" lang="zh-CN" altLang="en-US" sz="2400" dirty="0" smtClean="0">
                  <a:solidFill>
                    <a:schemeClr val="tx1"/>
                  </a:solidFill>
                  <a:latin typeface="Microsoft YaHei" charset="-122"/>
                  <a:ea typeface="Microsoft YaHei" charset="-122"/>
                  <a:cs typeface="Microsoft YaHei" charset="-122"/>
                </a:rPr>
                <a:t>其权值叫做</a:t>
              </a:r>
              <a:r>
                <a:rPr kumimoji="1" lang="zh-CN" altLang="en-US" sz="2400" dirty="0">
                  <a:solidFill>
                    <a:schemeClr val="tx1"/>
                  </a:solidFill>
                  <a:effectLst>
                    <a:glow rad="139700">
                      <a:schemeClr val="accent1">
                        <a:satMod val="175000"/>
                        <a:alpha val="40000"/>
                      </a:schemeClr>
                    </a:glow>
                  </a:effectLst>
                  <a:latin typeface="Microsoft YaHei" charset="-122"/>
                  <a:ea typeface="Microsoft YaHei" charset="-122"/>
                  <a:cs typeface="Microsoft YaHei" charset="-122"/>
                </a:rPr>
                <a:t>最短路径长度</a:t>
              </a:r>
              <a:r>
                <a:rPr kumimoji="1" lang="zh-CN" altLang="en-US" sz="2400" dirty="0">
                  <a:solidFill>
                    <a:schemeClr val="tx1"/>
                  </a:solidFill>
                  <a:latin typeface="Microsoft YaHei" charset="-122"/>
                  <a:ea typeface="Microsoft YaHei" charset="-122"/>
                  <a:cs typeface="Microsoft YaHei" charset="-122"/>
                </a:rPr>
                <a:t>或</a:t>
              </a:r>
              <a:r>
                <a:rPr kumimoji="1" lang="zh-CN" altLang="en-US" sz="2400" dirty="0">
                  <a:solidFill>
                    <a:schemeClr val="tx1"/>
                  </a:solidFill>
                  <a:effectLst>
                    <a:glow rad="139700">
                      <a:schemeClr val="accent1">
                        <a:satMod val="175000"/>
                        <a:alpha val="40000"/>
                      </a:schemeClr>
                    </a:glow>
                  </a:effectLst>
                  <a:latin typeface="Microsoft YaHei" charset="-122"/>
                  <a:ea typeface="Microsoft YaHei" charset="-122"/>
                  <a:cs typeface="Microsoft YaHei" charset="-122"/>
                </a:rPr>
                <a:t>最短距离</a:t>
              </a:r>
              <a:r>
                <a:rPr kumimoji="1" lang="zh-CN" altLang="en-US" sz="2400" dirty="0">
                  <a:solidFill>
                    <a:schemeClr val="tx1"/>
                  </a:solidFill>
                  <a:latin typeface="Microsoft YaHei" charset="-122"/>
                  <a:ea typeface="Microsoft YaHei" charset="-122"/>
                  <a:cs typeface="Microsoft YaHei" charset="-122"/>
                </a:rPr>
                <a:t>。</a:t>
              </a:r>
            </a:p>
          </p:txBody>
        </p:sp>
      </p:grpSp>
      <p:grpSp>
        <p:nvGrpSpPr>
          <p:cNvPr id="26" name="组 25"/>
          <p:cNvGrpSpPr/>
          <p:nvPr/>
        </p:nvGrpSpPr>
        <p:grpSpPr>
          <a:xfrm>
            <a:off x="539995" y="6077148"/>
            <a:ext cx="8357657" cy="720080"/>
            <a:chOff x="249101" y="2780928"/>
            <a:chExt cx="8357657" cy="720080"/>
          </a:xfrm>
        </p:grpSpPr>
        <p:sp>
          <p:nvSpPr>
            <p:cNvPr id="27" name="Rounded Rectangle 2"/>
            <p:cNvSpPr/>
            <p:nvPr/>
          </p:nvSpPr>
          <p:spPr>
            <a:xfrm>
              <a:off x="249101" y="2780928"/>
              <a:ext cx="503999" cy="503999"/>
            </a:xfrm>
            <a:prstGeom prst="round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a:t>
              </a:r>
              <a:endParaRPr lang="en-US" sz="2400" dirty="0">
                <a:solidFill>
                  <a:prstClr val="white"/>
                </a:solidFill>
                <a:latin typeface="Microsoft YaHei" charset="-122"/>
                <a:ea typeface="Microsoft YaHei" charset="-122"/>
                <a:cs typeface="Microsoft YaHei" charset="-122"/>
              </a:endParaRPr>
            </a:p>
          </p:txBody>
        </p:sp>
        <p:sp>
          <p:nvSpPr>
            <p:cNvPr id="28" name="对角圆角矩形 27"/>
            <p:cNvSpPr/>
            <p:nvPr/>
          </p:nvSpPr>
          <p:spPr>
            <a:xfrm>
              <a:off x="910549" y="2780928"/>
              <a:ext cx="7696209" cy="720080"/>
            </a:xfrm>
            <a:prstGeom prst="round2DiagRect">
              <a:avLst>
                <a:gd name="adj1" fmla="val 6823"/>
                <a:gd name="adj2" fmla="val 0"/>
              </a:avLst>
            </a:prstGeom>
            <a:solidFill>
              <a:srgbClr val="D1D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smtClean="0">
                  <a:solidFill>
                    <a:srgbClr val="0070C0"/>
                  </a:solidFill>
                  <a:latin typeface="Microsoft YaHei" charset="-122"/>
                  <a:ea typeface="Microsoft YaHei" charset="-122"/>
                  <a:cs typeface="Microsoft YaHei" charset="-122"/>
                </a:rPr>
                <a:t>无权图上各边的权值为</a:t>
              </a:r>
              <a:r>
                <a:rPr kumimoji="1" lang="en-US" altLang="zh-CN" sz="2400" dirty="0" smtClean="0">
                  <a:solidFill>
                    <a:srgbClr val="0070C0"/>
                  </a:solidFill>
                  <a:latin typeface="Microsoft YaHei" charset="-122"/>
                  <a:ea typeface="Microsoft YaHei" charset="-122"/>
                  <a:cs typeface="Microsoft YaHei" charset="-122"/>
                </a:rPr>
                <a:t>1</a:t>
              </a:r>
              <a:r>
                <a:rPr kumimoji="1" lang="zh-CN" altLang="en-US" sz="2400" dirty="0" smtClean="0">
                  <a:solidFill>
                    <a:srgbClr val="0070C0"/>
                  </a:solidFill>
                  <a:latin typeface="Microsoft YaHei" charset="-122"/>
                  <a:ea typeface="Microsoft YaHei" charset="-122"/>
                  <a:cs typeface="Microsoft YaHei" charset="-122"/>
                </a:rPr>
                <a:t>，也看做带权图</a:t>
              </a:r>
              <a:endParaRPr kumimoji="1" lang="zh-CN" altLang="en-US" sz="2400" dirty="0">
                <a:solidFill>
                  <a:srgbClr val="0070C0"/>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853155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a:t>
            </a:r>
            <a:r>
              <a:rPr kumimoji="1" lang="zh-CN" altLang="en-US" dirty="0"/>
              <a:t> 概念</a:t>
            </a:r>
          </a:p>
        </p:txBody>
      </p:sp>
      <p:sp>
        <p:nvSpPr>
          <p:cNvPr id="4" name="文本占位符 3"/>
          <p:cNvSpPr>
            <a:spLocks noGrp="1"/>
          </p:cNvSpPr>
          <p:nvPr>
            <p:ph type="body" sz="quarter" idx="14"/>
          </p:nvPr>
        </p:nvSpPr>
        <p:spPr/>
        <p:txBody>
          <a:bodyPr/>
          <a:lstStyle/>
          <a:p>
            <a:r>
              <a:rPr kumimoji="1" lang="en-US" altLang="zh-CN" dirty="0" smtClean="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7" name="组 6"/>
          <p:cNvGrpSpPr/>
          <p:nvPr/>
        </p:nvGrpSpPr>
        <p:grpSpPr>
          <a:xfrm>
            <a:off x="611560" y="211418"/>
            <a:ext cx="3641342" cy="4585734"/>
            <a:chOff x="611560" y="211418"/>
            <a:chExt cx="3641342" cy="4585734"/>
          </a:xfrm>
        </p:grpSpPr>
        <p:sp>
          <p:nvSpPr>
            <p:cNvPr id="20" name="弧 19"/>
            <p:cNvSpPr/>
            <p:nvPr/>
          </p:nvSpPr>
          <p:spPr>
            <a:xfrm rot="9464582">
              <a:off x="2224740" y="211418"/>
              <a:ext cx="2028162" cy="2825238"/>
            </a:xfrm>
            <a:prstGeom prst="arc">
              <a:avLst>
                <a:gd name="adj1" fmla="val 17814513"/>
                <a:gd name="adj2" fmla="val 530073"/>
              </a:avLst>
            </a:prstGeom>
            <a:ln w="28575">
              <a:solidFill>
                <a:srgbClr val="01BAF8"/>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nvGrpSpPr>
            <p:cNvPr id="6" name="组 5"/>
            <p:cNvGrpSpPr/>
            <p:nvPr/>
          </p:nvGrpSpPr>
          <p:grpSpPr>
            <a:xfrm>
              <a:off x="611560" y="1503588"/>
              <a:ext cx="2808312" cy="3293564"/>
              <a:chOff x="611560" y="1503588"/>
              <a:chExt cx="2808312" cy="3293564"/>
            </a:xfrm>
          </p:grpSpPr>
          <p:sp>
            <p:nvSpPr>
              <p:cNvPr id="11" name="同心圆 10"/>
              <p:cNvSpPr/>
              <p:nvPr/>
            </p:nvSpPr>
            <p:spPr>
              <a:xfrm>
                <a:off x="1835696" y="15567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mtClean="0">
                    <a:solidFill>
                      <a:schemeClr val="tx1"/>
                    </a:solidFill>
                  </a:rPr>
                  <a:t>0</a:t>
                </a:r>
                <a:endParaRPr kumimoji="1" lang="zh-CN" altLang="en-US" dirty="0">
                  <a:solidFill>
                    <a:schemeClr val="tx1"/>
                  </a:solidFill>
                </a:endParaRPr>
              </a:p>
            </p:txBody>
          </p:sp>
          <p:cxnSp>
            <p:nvCxnSpPr>
              <p:cNvPr id="13" name="直线箭头连接符 12"/>
              <p:cNvCxnSpPr>
                <a:stCxn id="11" idx="3"/>
                <a:endCxn id="14" idx="7"/>
              </p:cNvCxnSpPr>
              <p:nvPr/>
            </p:nvCxnSpPr>
            <p:spPr>
              <a:xfrm flipH="1">
                <a:off x="980336" y="1925568"/>
                <a:ext cx="918632" cy="990640"/>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同心圆 13"/>
              <p:cNvSpPr/>
              <p:nvPr/>
            </p:nvSpPr>
            <p:spPr>
              <a:xfrm>
                <a:off x="611560" y="285293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1</a:t>
                </a:r>
                <a:endParaRPr kumimoji="1" lang="zh-CN" altLang="en-US" dirty="0">
                  <a:solidFill>
                    <a:schemeClr val="tx1"/>
                  </a:solidFill>
                </a:endParaRPr>
              </a:p>
            </p:txBody>
          </p:sp>
          <p:sp>
            <p:nvSpPr>
              <p:cNvPr id="15" name="同心圆 14"/>
              <p:cNvSpPr/>
              <p:nvPr/>
            </p:nvSpPr>
            <p:spPr>
              <a:xfrm>
                <a:off x="2987824" y="285691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4</a:t>
                </a:r>
                <a:endParaRPr kumimoji="1" lang="zh-CN" altLang="en-US" dirty="0">
                  <a:solidFill>
                    <a:schemeClr val="tx1"/>
                  </a:solidFill>
                </a:endParaRPr>
              </a:p>
            </p:txBody>
          </p:sp>
          <p:sp>
            <p:nvSpPr>
              <p:cNvPr id="16" name="同心圆 15"/>
              <p:cNvSpPr/>
              <p:nvPr/>
            </p:nvSpPr>
            <p:spPr>
              <a:xfrm>
                <a:off x="971600" y="428912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2</a:t>
                </a:r>
                <a:endParaRPr kumimoji="1" lang="zh-CN" altLang="en-US" dirty="0">
                  <a:solidFill>
                    <a:schemeClr val="tx1"/>
                  </a:solidFill>
                </a:endParaRPr>
              </a:p>
            </p:txBody>
          </p:sp>
          <p:sp>
            <p:nvSpPr>
              <p:cNvPr id="17" name="同心圆 16"/>
              <p:cNvSpPr/>
              <p:nvPr/>
            </p:nvSpPr>
            <p:spPr>
              <a:xfrm>
                <a:off x="2627784" y="429309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3</a:t>
                </a:r>
                <a:endParaRPr kumimoji="1" lang="zh-CN" altLang="en-US" dirty="0">
                  <a:solidFill>
                    <a:schemeClr val="tx1"/>
                  </a:solidFill>
                </a:endParaRPr>
              </a:p>
            </p:txBody>
          </p:sp>
          <p:cxnSp>
            <p:nvCxnSpPr>
              <p:cNvPr id="22" name="直线箭头连接符 21"/>
              <p:cNvCxnSpPr>
                <a:stCxn id="14" idx="5"/>
                <a:endCxn id="17" idx="1"/>
              </p:cNvCxnSpPr>
              <p:nvPr/>
            </p:nvCxnSpPr>
            <p:spPr>
              <a:xfrm>
                <a:off x="980336" y="3221712"/>
                <a:ext cx="1710720" cy="1134656"/>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a:stCxn id="17" idx="0"/>
                <a:endCxn id="11" idx="4"/>
              </p:cNvCxnSpPr>
              <p:nvPr/>
            </p:nvCxnSpPr>
            <p:spPr>
              <a:xfrm flipH="1" flipV="1">
                <a:off x="2051720" y="1988840"/>
                <a:ext cx="792088" cy="2304256"/>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a:stCxn id="17" idx="7"/>
                <a:endCxn id="15" idx="4"/>
              </p:cNvCxnSpPr>
              <p:nvPr/>
            </p:nvCxnSpPr>
            <p:spPr>
              <a:xfrm flipV="1">
                <a:off x="2996560" y="3288958"/>
                <a:ext cx="207288" cy="1067410"/>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a:stCxn id="14" idx="4"/>
                <a:endCxn id="16" idx="0"/>
              </p:cNvCxnSpPr>
              <p:nvPr/>
            </p:nvCxnSpPr>
            <p:spPr>
              <a:xfrm>
                <a:off x="827584" y="3284984"/>
                <a:ext cx="360040" cy="1004138"/>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直线箭头连接符 40"/>
              <p:cNvCxnSpPr>
                <a:stCxn id="16" idx="7"/>
                <a:endCxn id="15" idx="3"/>
              </p:cNvCxnSpPr>
              <p:nvPr/>
            </p:nvCxnSpPr>
            <p:spPr>
              <a:xfrm flipV="1">
                <a:off x="1340376" y="3225686"/>
                <a:ext cx="1710720" cy="1126708"/>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线箭头连接符 41"/>
              <p:cNvCxnSpPr>
                <a:stCxn id="17" idx="2"/>
                <a:endCxn id="16" idx="6"/>
              </p:cNvCxnSpPr>
              <p:nvPr/>
            </p:nvCxnSpPr>
            <p:spPr>
              <a:xfrm flipH="1" flipV="1">
                <a:off x="1403648" y="4505146"/>
                <a:ext cx="1224136" cy="3974"/>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弧 45"/>
              <p:cNvSpPr/>
              <p:nvPr/>
            </p:nvSpPr>
            <p:spPr>
              <a:xfrm rot="20035948">
                <a:off x="1181655" y="1503588"/>
                <a:ext cx="2028162" cy="2825238"/>
              </a:xfrm>
              <a:prstGeom prst="arc">
                <a:avLst>
                  <a:gd name="adj1" fmla="val 17814513"/>
                  <a:gd name="adj2" fmla="val 1267314"/>
                </a:avLst>
              </a:prstGeom>
              <a:ln w="28575">
                <a:solidFill>
                  <a:srgbClr val="01BAF8"/>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7" name="文本框 46"/>
              <p:cNvSpPr txBox="1"/>
              <p:nvPr/>
            </p:nvSpPr>
            <p:spPr>
              <a:xfrm>
                <a:off x="2843808" y="1844824"/>
                <a:ext cx="301686" cy="369332"/>
              </a:xfrm>
              <a:prstGeom prst="rect">
                <a:avLst/>
              </a:prstGeom>
              <a:noFill/>
            </p:spPr>
            <p:txBody>
              <a:bodyPr wrap="none" rtlCol="0">
                <a:spAutoFit/>
              </a:bodyPr>
              <a:lstStyle/>
              <a:p>
                <a:r>
                  <a:rPr kumimoji="1" lang="en-US" altLang="zh-CN" dirty="0" smtClean="0"/>
                  <a:t>5</a:t>
                </a:r>
                <a:endParaRPr kumimoji="1" lang="zh-CN" altLang="en-US" dirty="0"/>
              </a:p>
            </p:txBody>
          </p:sp>
          <p:sp>
            <p:nvSpPr>
              <p:cNvPr id="48" name="文本框 47"/>
              <p:cNvSpPr txBox="1"/>
              <p:nvPr/>
            </p:nvSpPr>
            <p:spPr>
              <a:xfrm>
                <a:off x="2483768" y="2195572"/>
                <a:ext cx="418704" cy="369332"/>
              </a:xfrm>
              <a:prstGeom prst="rect">
                <a:avLst/>
              </a:prstGeom>
              <a:noFill/>
            </p:spPr>
            <p:txBody>
              <a:bodyPr wrap="none" rtlCol="0">
                <a:spAutoFit/>
              </a:bodyPr>
              <a:lstStyle/>
              <a:p>
                <a:r>
                  <a:rPr kumimoji="1" lang="en-US" altLang="zh-CN" smtClean="0"/>
                  <a:t>30</a:t>
                </a:r>
                <a:endParaRPr kumimoji="1" lang="zh-CN" altLang="en-US" dirty="0"/>
              </a:p>
            </p:txBody>
          </p:sp>
          <p:sp>
            <p:nvSpPr>
              <p:cNvPr id="49" name="文本框 48"/>
              <p:cNvSpPr txBox="1"/>
              <p:nvPr/>
            </p:nvSpPr>
            <p:spPr>
              <a:xfrm>
                <a:off x="3001168" y="3635732"/>
                <a:ext cx="418704" cy="369332"/>
              </a:xfrm>
              <a:prstGeom prst="rect">
                <a:avLst/>
              </a:prstGeom>
              <a:noFill/>
            </p:spPr>
            <p:txBody>
              <a:bodyPr wrap="none" rtlCol="0">
                <a:spAutoFit/>
              </a:bodyPr>
              <a:lstStyle/>
              <a:p>
                <a:r>
                  <a:rPr kumimoji="1" lang="en-US" altLang="zh-CN" dirty="0" smtClean="0"/>
                  <a:t>12</a:t>
                </a:r>
                <a:endParaRPr kumimoji="1" lang="zh-CN" altLang="en-US" dirty="0"/>
              </a:p>
            </p:txBody>
          </p:sp>
          <p:sp>
            <p:nvSpPr>
              <p:cNvPr id="50" name="文本框 49"/>
              <p:cNvSpPr txBox="1"/>
              <p:nvPr/>
            </p:nvSpPr>
            <p:spPr>
              <a:xfrm>
                <a:off x="2123728" y="3356992"/>
                <a:ext cx="418704" cy="369332"/>
              </a:xfrm>
              <a:prstGeom prst="rect">
                <a:avLst/>
              </a:prstGeom>
              <a:noFill/>
            </p:spPr>
            <p:txBody>
              <a:bodyPr wrap="none" rtlCol="0">
                <a:spAutoFit/>
              </a:bodyPr>
              <a:lstStyle/>
              <a:p>
                <a:r>
                  <a:rPr kumimoji="1" lang="en-US" altLang="zh-CN" smtClean="0"/>
                  <a:t>10</a:t>
                </a:r>
                <a:endParaRPr kumimoji="1" lang="zh-CN" altLang="en-US" dirty="0"/>
              </a:p>
            </p:txBody>
          </p:sp>
          <p:sp>
            <p:nvSpPr>
              <p:cNvPr id="51" name="文本框 50"/>
              <p:cNvSpPr txBox="1"/>
              <p:nvPr/>
            </p:nvSpPr>
            <p:spPr>
              <a:xfrm>
                <a:off x="1979712" y="2636912"/>
                <a:ext cx="418704" cy="369332"/>
              </a:xfrm>
              <a:prstGeom prst="rect">
                <a:avLst/>
              </a:prstGeom>
              <a:noFill/>
            </p:spPr>
            <p:txBody>
              <a:bodyPr wrap="none" rtlCol="0">
                <a:spAutoFit/>
              </a:bodyPr>
              <a:lstStyle/>
              <a:p>
                <a:r>
                  <a:rPr kumimoji="1" lang="en-US" altLang="zh-CN" smtClean="0"/>
                  <a:t>20</a:t>
                </a:r>
                <a:endParaRPr kumimoji="1" lang="zh-CN" altLang="en-US" dirty="0"/>
              </a:p>
            </p:txBody>
          </p:sp>
          <p:sp>
            <p:nvSpPr>
              <p:cNvPr id="52" name="文本框 51"/>
              <p:cNvSpPr txBox="1"/>
              <p:nvPr/>
            </p:nvSpPr>
            <p:spPr>
              <a:xfrm>
                <a:off x="1245978" y="2132856"/>
                <a:ext cx="301686" cy="369332"/>
              </a:xfrm>
              <a:prstGeom prst="rect">
                <a:avLst/>
              </a:prstGeom>
              <a:noFill/>
            </p:spPr>
            <p:txBody>
              <a:bodyPr wrap="none" rtlCol="0">
                <a:spAutoFit/>
              </a:bodyPr>
              <a:lstStyle/>
              <a:p>
                <a:r>
                  <a:rPr kumimoji="1" lang="en-US" altLang="zh-CN" smtClean="0"/>
                  <a:t>3</a:t>
                </a:r>
                <a:endParaRPr kumimoji="1" lang="zh-CN" altLang="en-US" dirty="0"/>
              </a:p>
            </p:txBody>
          </p:sp>
          <p:sp>
            <p:nvSpPr>
              <p:cNvPr id="53" name="文本框 52"/>
              <p:cNvSpPr txBox="1"/>
              <p:nvPr/>
            </p:nvSpPr>
            <p:spPr>
              <a:xfrm>
                <a:off x="1398378" y="3275692"/>
                <a:ext cx="301686" cy="369332"/>
              </a:xfrm>
              <a:prstGeom prst="rect">
                <a:avLst/>
              </a:prstGeom>
              <a:noFill/>
            </p:spPr>
            <p:txBody>
              <a:bodyPr wrap="none" rtlCol="0">
                <a:spAutoFit/>
              </a:bodyPr>
              <a:lstStyle/>
              <a:p>
                <a:r>
                  <a:rPr kumimoji="1" lang="en-US" altLang="zh-CN" smtClean="0"/>
                  <a:t>8</a:t>
                </a:r>
                <a:endParaRPr kumimoji="1" lang="zh-CN" altLang="en-US" dirty="0"/>
              </a:p>
            </p:txBody>
          </p:sp>
          <p:sp>
            <p:nvSpPr>
              <p:cNvPr id="54" name="文本框 53"/>
              <p:cNvSpPr txBox="1"/>
              <p:nvPr/>
            </p:nvSpPr>
            <p:spPr>
              <a:xfrm>
                <a:off x="683568" y="3635732"/>
                <a:ext cx="418704" cy="369332"/>
              </a:xfrm>
              <a:prstGeom prst="rect">
                <a:avLst/>
              </a:prstGeom>
              <a:noFill/>
            </p:spPr>
            <p:txBody>
              <a:bodyPr wrap="none" rtlCol="0">
                <a:spAutoFit/>
              </a:bodyPr>
              <a:lstStyle/>
              <a:p>
                <a:r>
                  <a:rPr kumimoji="1" lang="en-US" altLang="zh-CN" smtClean="0"/>
                  <a:t>25</a:t>
                </a:r>
              </a:p>
            </p:txBody>
          </p:sp>
          <p:sp>
            <p:nvSpPr>
              <p:cNvPr id="55" name="文本框 54"/>
              <p:cNvSpPr txBox="1"/>
              <p:nvPr/>
            </p:nvSpPr>
            <p:spPr>
              <a:xfrm>
                <a:off x="1835696" y="4427820"/>
                <a:ext cx="301686" cy="369332"/>
              </a:xfrm>
              <a:prstGeom prst="rect">
                <a:avLst/>
              </a:prstGeom>
              <a:noFill/>
            </p:spPr>
            <p:txBody>
              <a:bodyPr wrap="none" rtlCol="0">
                <a:spAutoFit/>
              </a:bodyPr>
              <a:lstStyle/>
              <a:p>
                <a:r>
                  <a:rPr kumimoji="1" lang="en-US" altLang="zh-CN" dirty="0" smtClean="0"/>
                  <a:t>4</a:t>
                </a:r>
              </a:p>
            </p:txBody>
          </p:sp>
        </p:grpSp>
      </p:grpSp>
      <p:graphicFrame>
        <p:nvGraphicFramePr>
          <p:cNvPr id="3" name="对象 2"/>
          <p:cNvGraphicFramePr>
            <a:graphicFrameLocks noChangeAspect="1"/>
          </p:cNvGraphicFramePr>
          <p:nvPr>
            <p:extLst>
              <p:ext uri="{D42A27DB-BD31-4B8C-83A1-F6EECF244321}">
                <p14:modId xmlns:p14="http://schemas.microsoft.com/office/powerpoint/2010/main" val="1614869519"/>
              </p:ext>
            </p:extLst>
          </p:nvPr>
        </p:nvGraphicFramePr>
        <p:xfrm>
          <a:off x="5154613" y="1787525"/>
          <a:ext cx="3032125" cy="2436813"/>
        </p:xfrm>
        <a:graphic>
          <a:graphicData uri="http://schemas.openxmlformats.org/presentationml/2006/ole">
            <mc:AlternateContent xmlns:mc="http://schemas.openxmlformats.org/markup-compatibility/2006">
              <mc:Choice xmlns:v="urn:schemas-microsoft-com:vml" Requires="v">
                <p:oleObj spid="_x0000_s37906" name="Equation" r:id="rId3" imgW="1422360" imgH="1143000" progId="Equation.DSMT4">
                  <p:embed/>
                </p:oleObj>
              </mc:Choice>
              <mc:Fallback>
                <p:oleObj name="Equation" r:id="rId3" imgW="1422360" imgH="1143000" progId="Equation.DSMT4">
                  <p:embed/>
                  <p:pic>
                    <p:nvPicPr>
                      <p:cNvPr id="0" name=""/>
                      <p:cNvPicPr/>
                      <p:nvPr/>
                    </p:nvPicPr>
                    <p:blipFill>
                      <a:blip r:embed="rId4"/>
                      <a:stretch>
                        <a:fillRect/>
                      </a:stretch>
                    </p:blipFill>
                    <p:spPr>
                      <a:xfrm>
                        <a:off x="5154613" y="1787525"/>
                        <a:ext cx="3032125" cy="2436813"/>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8" name="文本框 7"/>
              <p:cNvSpPr txBox="1"/>
              <p:nvPr/>
            </p:nvSpPr>
            <p:spPr>
              <a:xfrm>
                <a:off x="520303" y="5215053"/>
                <a:ext cx="3044680" cy="523220"/>
              </a:xfrm>
              <a:prstGeom prst="rect">
                <a:avLst/>
              </a:prstGeom>
              <a:noFill/>
            </p:spPr>
            <p:txBody>
              <a:bodyPr wrap="none" rtlCol="0">
                <a:spAutoFit/>
              </a:bodyPr>
              <a:lstStyle/>
              <a:p>
                <a14:m>
                  <m:oMath xmlns:m="http://schemas.openxmlformats.org/officeDocument/2006/math">
                    <m:sSub>
                      <m:sSubPr>
                        <m:ctrlPr>
                          <a:rPr kumimoji="1" lang="en-US" altLang="zh-CN" sz="2800" i="1" smtClean="0">
                            <a:latin typeface="Cambria Math" charset="0"/>
                            <a:ea typeface="Microsoft YaHei" charset="-122"/>
                            <a:cs typeface="Microsoft YaHei" charset="-122"/>
                          </a:rPr>
                        </m:ctrlPr>
                      </m:sSubPr>
                      <m:e>
                        <m:r>
                          <a:rPr kumimoji="1" lang="en-US" altLang="zh-CN" sz="2800" b="0" i="1" smtClean="0">
                            <a:latin typeface="Cambria Math" panose="02040503050406030204" pitchFamily="18" charset="0"/>
                            <a:ea typeface="Microsoft YaHei" charset="-122"/>
                            <a:cs typeface="Microsoft YaHei" charset="-122"/>
                          </a:rPr>
                          <m:t>𝑣</m:t>
                        </m:r>
                      </m:e>
                      <m:sub>
                        <m:r>
                          <a:rPr kumimoji="1" lang="en-US" altLang="zh-CN" sz="2800" b="0" i="1" smtClean="0">
                            <a:latin typeface="Cambria Math" panose="02040503050406030204" pitchFamily="18" charset="0"/>
                            <a:ea typeface="Microsoft YaHei" charset="-122"/>
                            <a:cs typeface="Microsoft YaHei" charset="-122"/>
                          </a:rPr>
                          <m:t>0</m:t>
                        </m:r>
                      </m:sub>
                    </m:sSub>
                  </m:oMath>
                </a14:m>
                <a:r>
                  <a:rPr kumimoji="1" lang="zh-CN" altLang="en-US" sz="2800" dirty="0" smtClean="0">
                    <a:latin typeface="Microsoft YaHei" charset="-122"/>
                    <a:ea typeface="Microsoft YaHei" charset="-122"/>
                    <a:cs typeface="Microsoft YaHei" charset="-122"/>
                  </a:rPr>
                  <a:t>到</a:t>
                </a:r>
                <a14:m>
                  <m:oMath xmlns:m="http://schemas.openxmlformats.org/officeDocument/2006/math">
                    <m:sSub>
                      <m:sSubPr>
                        <m:ctrlPr>
                          <a:rPr kumimoji="1" lang="en-US" altLang="zh-CN" sz="2800" i="1">
                            <a:latin typeface="Cambria Math" charset="0"/>
                            <a:ea typeface="Microsoft YaHei" charset="-122"/>
                            <a:cs typeface="Microsoft YaHei" charset="-122"/>
                          </a:rPr>
                        </m:ctrlPr>
                      </m:sSubPr>
                      <m:e>
                        <m:r>
                          <a:rPr kumimoji="1" lang="en-US" altLang="zh-CN" sz="2800" i="1">
                            <a:latin typeface="Cambria Math" panose="02040503050406030204" pitchFamily="18" charset="0"/>
                            <a:ea typeface="Microsoft YaHei" charset="-122"/>
                            <a:cs typeface="Microsoft YaHei" charset="-122"/>
                          </a:rPr>
                          <m:t>𝑣</m:t>
                        </m:r>
                      </m:e>
                      <m:sub>
                        <m:r>
                          <a:rPr kumimoji="1" lang="en-US" altLang="zh-CN" sz="2800" b="0" i="1" smtClean="0">
                            <a:latin typeface="Cambria Math" panose="02040503050406030204" pitchFamily="18" charset="0"/>
                            <a:ea typeface="Microsoft YaHei" charset="-122"/>
                            <a:cs typeface="Microsoft YaHei" charset="-122"/>
                          </a:rPr>
                          <m:t>4</m:t>
                        </m:r>
                      </m:sub>
                    </m:sSub>
                  </m:oMath>
                </a14:m>
                <a:r>
                  <a:rPr kumimoji="1" lang="zh-CN" altLang="en-US" sz="2800" dirty="0" smtClean="0">
                    <a:latin typeface="Microsoft YaHei" charset="-122"/>
                    <a:ea typeface="Microsoft YaHei" charset="-122"/>
                    <a:cs typeface="Microsoft YaHei" charset="-122"/>
                  </a:rPr>
                  <a:t>的路径有：</a:t>
                </a:r>
                <a:endParaRPr kumimoji="1" lang="zh-CN" altLang="en-US" sz="2800" dirty="0">
                  <a:latin typeface="Microsoft YaHei" charset="-122"/>
                  <a:ea typeface="Microsoft YaHei" charset="-122"/>
                  <a:cs typeface="Microsoft YaHei" charset="-122"/>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520303" y="5215053"/>
                <a:ext cx="3044680" cy="523220"/>
              </a:xfrm>
              <a:prstGeom prst="rect">
                <a:avLst/>
              </a:prstGeom>
              <a:blipFill rotWithShape="0">
                <a:blip r:embed="rId5"/>
                <a:stretch>
                  <a:fillRect t="-11628" r="-2600" b="-313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3399370" y="5153498"/>
                <a:ext cx="101662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800" b="0" i="1" smtClean="0">
                          <a:latin typeface="Cambria Math" charset="0"/>
                        </a:rPr>
                        <m:t>{0,4}</m:t>
                      </m:r>
                    </m:oMath>
                  </m:oMathPara>
                </a14:m>
                <a:endParaRPr kumimoji="1" lang="zh-CN" altLang="en-US" sz="2800" dirty="0"/>
              </a:p>
            </p:txBody>
          </p:sp>
        </mc:Choice>
        <mc:Fallback xmlns="">
          <p:sp>
            <p:nvSpPr>
              <p:cNvPr id="9" name="文本框 8"/>
              <p:cNvSpPr txBox="1">
                <a:spLocks noRot="1" noChangeAspect="1" noMove="1" noResize="1" noEditPoints="1" noAdjustHandles="1" noChangeArrowheads="1" noChangeShapeType="1" noTextEdit="1"/>
              </p:cNvSpPr>
              <p:nvPr/>
            </p:nvSpPr>
            <p:spPr>
              <a:xfrm>
                <a:off x="3399370" y="5153498"/>
                <a:ext cx="1016625" cy="523220"/>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3399369" y="5730221"/>
                <a:ext cx="156164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800" b="0" i="1" smtClean="0">
                          <a:latin typeface="Cambria Math" charset="0"/>
                        </a:rPr>
                        <m:t>{0,1,3,4}</m:t>
                      </m:r>
                    </m:oMath>
                  </m:oMathPara>
                </a14:m>
                <a:endParaRPr kumimoji="1" lang="zh-CN" altLang="en-US" sz="2800" dirty="0"/>
              </a:p>
            </p:txBody>
          </p:sp>
        </mc:Choice>
        <mc:Fallback xmlns="">
          <p:sp>
            <p:nvSpPr>
              <p:cNvPr id="33" name="文本框 32"/>
              <p:cNvSpPr txBox="1">
                <a:spLocks noRot="1" noChangeAspect="1" noMove="1" noResize="1" noEditPoints="1" noAdjustHandles="1" noChangeArrowheads="1" noChangeShapeType="1" noTextEdit="1"/>
              </p:cNvSpPr>
              <p:nvPr/>
            </p:nvSpPr>
            <p:spPr>
              <a:xfrm>
                <a:off x="3399369" y="5730221"/>
                <a:ext cx="1561645" cy="523220"/>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p:cNvSpPr txBox="1"/>
              <p:nvPr/>
            </p:nvSpPr>
            <p:spPr>
              <a:xfrm>
                <a:off x="3399369" y="6290156"/>
                <a:ext cx="156164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800" b="0" i="1" smtClean="0">
                          <a:latin typeface="Cambria Math" charset="0"/>
                        </a:rPr>
                        <m:t>{0,1,2,4}</m:t>
                      </m:r>
                    </m:oMath>
                  </m:oMathPara>
                </a14:m>
                <a:endParaRPr kumimoji="1" lang="zh-CN" altLang="en-US" sz="2800" dirty="0"/>
              </a:p>
            </p:txBody>
          </p:sp>
        </mc:Choice>
        <mc:Fallback xmlns="">
          <p:sp>
            <p:nvSpPr>
              <p:cNvPr id="35" name="文本框 34"/>
              <p:cNvSpPr txBox="1">
                <a:spLocks noRot="1" noChangeAspect="1" noMove="1" noResize="1" noEditPoints="1" noAdjustHandles="1" noChangeArrowheads="1" noChangeShapeType="1" noTextEdit="1"/>
              </p:cNvSpPr>
              <p:nvPr/>
            </p:nvSpPr>
            <p:spPr>
              <a:xfrm>
                <a:off x="3399369" y="6290156"/>
                <a:ext cx="1561645" cy="523220"/>
              </a:xfrm>
              <a:prstGeom prst="rect">
                <a:avLst/>
              </a:prstGeom>
              <a:blipFill rotWithShape="0">
                <a:blip r:embed="rId8"/>
                <a:stretch>
                  <a:fillRect/>
                </a:stretch>
              </a:blipFill>
            </p:spPr>
            <p:txBody>
              <a:bodyPr/>
              <a:lstStyle/>
              <a:p>
                <a:r>
                  <a:rPr lang="zh-CN" altLang="en-US">
                    <a:noFill/>
                  </a:rPr>
                  <a:t> </a:t>
                </a:r>
              </a:p>
            </p:txBody>
          </p:sp>
        </mc:Fallback>
      </mc:AlternateContent>
      <p:sp>
        <p:nvSpPr>
          <p:cNvPr id="10" name="文本框 9"/>
          <p:cNvSpPr txBox="1"/>
          <p:nvPr/>
        </p:nvSpPr>
        <p:spPr>
          <a:xfrm>
            <a:off x="5290273" y="5153498"/>
            <a:ext cx="2759089" cy="523220"/>
          </a:xfrm>
          <a:prstGeom prst="rect">
            <a:avLst/>
          </a:prstGeom>
          <a:noFill/>
        </p:spPr>
        <p:txBody>
          <a:bodyPr wrap="none" rtlCol="0">
            <a:spAutoFit/>
          </a:bodyPr>
          <a:lstStyle/>
          <a:p>
            <a:r>
              <a:rPr kumimoji="1" lang="zh-CN" altLang="en-US" sz="2800" dirty="0" smtClean="0">
                <a:latin typeface="Microsoft YaHei" charset="-122"/>
                <a:ea typeface="Microsoft YaHei" charset="-122"/>
                <a:cs typeface="Microsoft YaHei" charset="-122"/>
              </a:rPr>
              <a:t>带权路径长度</a:t>
            </a:r>
            <a:r>
              <a:rPr kumimoji="1" lang="en-US" altLang="zh-CN" sz="2800" dirty="0" smtClean="0">
                <a:latin typeface="Microsoft YaHei" charset="-122"/>
                <a:ea typeface="Microsoft YaHei" charset="-122"/>
                <a:cs typeface="Microsoft YaHei" charset="-122"/>
              </a:rPr>
              <a:t>30</a:t>
            </a:r>
            <a:endParaRPr kumimoji="1" lang="zh-CN" altLang="en-US" sz="2800" dirty="0">
              <a:latin typeface="Microsoft YaHei" charset="-122"/>
              <a:ea typeface="Microsoft YaHei" charset="-122"/>
              <a:cs typeface="Microsoft YaHei" charset="-122"/>
            </a:endParaRPr>
          </a:p>
        </p:txBody>
      </p:sp>
      <p:sp>
        <p:nvSpPr>
          <p:cNvPr id="36" name="文本框 35"/>
          <p:cNvSpPr txBox="1"/>
          <p:nvPr/>
        </p:nvSpPr>
        <p:spPr>
          <a:xfrm>
            <a:off x="5290273" y="5730221"/>
            <a:ext cx="2759089" cy="523220"/>
          </a:xfrm>
          <a:prstGeom prst="rect">
            <a:avLst/>
          </a:prstGeom>
          <a:noFill/>
        </p:spPr>
        <p:txBody>
          <a:bodyPr wrap="none" rtlCol="0">
            <a:spAutoFit/>
          </a:bodyPr>
          <a:lstStyle/>
          <a:p>
            <a:r>
              <a:rPr kumimoji="1" lang="zh-CN" altLang="en-US" sz="2800" dirty="0" smtClean="0">
                <a:latin typeface="Microsoft YaHei" charset="-122"/>
                <a:ea typeface="Microsoft YaHei" charset="-122"/>
                <a:cs typeface="Microsoft YaHei" charset="-122"/>
              </a:rPr>
              <a:t>带权路径长度</a:t>
            </a:r>
            <a:r>
              <a:rPr kumimoji="1" lang="en-US" altLang="zh-CN" sz="2800" dirty="0" smtClean="0">
                <a:latin typeface="Microsoft YaHei" charset="-122"/>
                <a:ea typeface="Microsoft YaHei" charset="-122"/>
                <a:cs typeface="Microsoft YaHei" charset="-122"/>
              </a:rPr>
              <a:t>23</a:t>
            </a:r>
            <a:endParaRPr kumimoji="1" lang="zh-CN" altLang="en-US" sz="2800" dirty="0">
              <a:latin typeface="Microsoft YaHei" charset="-122"/>
              <a:ea typeface="Microsoft YaHei" charset="-122"/>
              <a:cs typeface="Microsoft YaHei" charset="-122"/>
            </a:endParaRPr>
          </a:p>
        </p:txBody>
      </p:sp>
      <p:sp>
        <p:nvSpPr>
          <p:cNvPr id="37" name="文本框 36"/>
          <p:cNvSpPr txBox="1"/>
          <p:nvPr/>
        </p:nvSpPr>
        <p:spPr>
          <a:xfrm>
            <a:off x="5290273" y="6306944"/>
            <a:ext cx="2759089" cy="523220"/>
          </a:xfrm>
          <a:prstGeom prst="rect">
            <a:avLst/>
          </a:prstGeom>
          <a:noFill/>
        </p:spPr>
        <p:txBody>
          <a:bodyPr wrap="none" rtlCol="0">
            <a:spAutoFit/>
          </a:bodyPr>
          <a:lstStyle/>
          <a:p>
            <a:r>
              <a:rPr kumimoji="1" lang="zh-CN" altLang="en-US" sz="2800" dirty="0" smtClean="0">
                <a:latin typeface="Microsoft YaHei" charset="-122"/>
                <a:ea typeface="Microsoft YaHei" charset="-122"/>
                <a:cs typeface="Microsoft YaHei" charset="-122"/>
              </a:rPr>
              <a:t>带权路径长度</a:t>
            </a:r>
            <a:r>
              <a:rPr kumimoji="1" lang="en-US" altLang="zh-CN" sz="2800" dirty="0" smtClean="0">
                <a:latin typeface="Microsoft YaHei" charset="-122"/>
                <a:ea typeface="Microsoft YaHei" charset="-122"/>
                <a:cs typeface="Microsoft YaHei" charset="-122"/>
              </a:rPr>
              <a:t>38</a:t>
            </a:r>
            <a:endParaRPr kumimoji="1" lang="zh-CN" altLang="en-US" sz="28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32428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ppt_x"/>
                                          </p:val>
                                        </p:tav>
                                        <p:tav tm="100000">
                                          <p:val>
                                            <p:strVal val="#ppt_x"/>
                                          </p:val>
                                        </p:tav>
                                      </p:tavLst>
                                    </p:anim>
                                    <p:anim calcmode="lin" valueType="num">
                                      <p:cBhvr additive="base">
                                        <p:cTn id="36" dur="500" fill="hold"/>
                                        <p:tgtEl>
                                          <p:spTgt spid="3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cBhvr additive="base">
                                        <p:cTn id="39" dur="500" fill="hold"/>
                                        <p:tgtEl>
                                          <p:spTgt spid="36"/>
                                        </p:tgtEl>
                                        <p:attrNameLst>
                                          <p:attrName>ppt_x</p:attrName>
                                        </p:attrNameLst>
                                      </p:cBhvr>
                                      <p:tavLst>
                                        <p:tav tm="0">
                                          <p:val>
                                            <p:strVal val="#ppt_x"/>
                                          </p:val>
                                        </p:tav>
                                        <p:tav tm="100000">
                                          <p:val>
                                            <p:strVal val="#ppt_x"/>
                                          </p:val>
                                        </p:tav>
                                      </p:tavLst>
                                    </p:anim>
                                    <p:anim calcmode="lin" valueType="num">
                                      <p:cBhvr additive="base">
                                        <p:cTn id="4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500" fill="hold"/>
                                        <p:tgtEl>
                                          <p:spTgt spid="35"/>
                                        </p:tgtEl>
                                        <p:attrNameLst>
                                          <p:attrName>ppt_x</p:attrName>
                                        </p:attrNameLst>
                                      </p:cBhvr>
                                      <p:tavLst>
                                        <p:tav tm="0">
                                          <p:val>
                                            <p:strVal val="#ppt_x"/>
                                          </p:val>
                                        </p:tav>
                                        <p:tav tm="100000">
                                          <p:val>
                                            <p:strVal val="#ppt_x"/>
                                          </p:val>
                                        </p:tav>
                                      </p:tavLst>
                                    </p:anim>
                                    <p:anim calcmode="lin" valueType="num">
                                      <p:cBhvr additive="base">
                                        <p:cTn id="46" dur="500" fill="hold"/>
                                        <p:tgtEl>
                                          <p:spTgt spid="35"/>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 calcmode="lin" valueType="num">
                                      <p:cBhvr additive="base">
                                        <p:cTn id="49" dur="500" fill="hold"/>
                                        <p:tgtEl>
                                          <p:spTgt spid="37"/>
                                        </p:tgtEl>
                                        <p:attrNameLst>
                                          <p:attrName>ppt_x</p:attrName>
                                        </p:attrNameLst>
                                      </p:cBhvr>
                                      <p:tavLst>
                                        <p:tav tm="0">
                                          <p:val>
                                            <p:strVal val="#ppt_x"/>
                                          </p:val>
                                        </p:tav>
                                        <p:tav tm="100000">
                                          <p:val>
                                            <p:strVal val="#ppt_x"/>
                                          </p:val>
                                        </p:tav>
                                      </p:tavLst>
                                    </p:anim>
                                    <p:anim calcmode="lin" valueType="num">
                                      <p:cBhvr additive="base">
                                        <p:cTn id="5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33" grpId="0"/>
      <p:bldP spid="35" grpId="0"/>
      <p:bldP spid="10" grpId="0"/>
      <p:bldP spid="36" grpId="0"/>
      <p:bldP spid="37"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smtClean="0"/>
              <a:t>2</a:t>
            </a:r>
            <a:r>
              <a:rPr kumimoji="1" lang="zh-CN" altLang="en-US" dirty="0" smtClean="0"/>
              <a:t> 从一个顶点到其余各顶点的最短路径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11" name="组 10"/>
          <p:cNvGrpSpPr/>
          <p:nvPr/>
        </p:nvGrpSpPr>
        <p:grpSpPr>
          <a:xfrm>
            <a:off x="168894" y="934818"/>
            <a:ext cx="8723586" cy="5734542"/>
            <a:chOff x="168894" y="1268760"/>
            <a:chExt cx="8723586" cy="4253319"/>
          </a:xfrm>
          <a:gradFill>
            <a:gsLst>
              <a:gs pos="0">
                <a:schemeClr val="bg1"/>
              </a:gs>
              <a:gs pos="98000">
                <a:srgbClr val="02BAF8"/>
              </a:gs>
            </a:gsLst>
            <a:lin ang="9600000" scaled="0"/>
          </a:gradFill>
        </p:grpSpPr>
        <p:sp>
          <p:nvSpPr>
            <p:cNvPr id="13" name="任意多边形: 形状 8"/>
            <p:cNvSpPr/>
            <p:nvPr/>
          </p:nvSpPr>
          <p:spPr>
            <a:xfrm flipH="1">
              <a:off x="168894" y="1268760"/>
              <a:ext cx="5771257" cy="482135"/>
            </a:xfrm>
            <a:custGeom>
              <a:avLst/>
              <a:gdLst>
                <a:gd name="connsiteX0" fmla="*/ 708661 w 7696200"/>
                <a:gd name="connsiteY0" fmla="*/ 0 h 787400"/>
                <a:gd name="connsiteX1" fmla="*/ 7696200 w 7696200"/>
                <a:gd name="connsiteY1" fmla="*/ 0 h 787400"/>
                <a:gd name="connsiteX2" fmla="*/ 7696200 w 7696200"/>
                <a:gd name="connsiteY2" fmla="*/ 787400 h 787400"/>
                <a:gd name="connsiteX3" fmla="*/ 0 w 7696200"/>
                <a:gd name="connsiteY3" fmla="*/ 787400 h 787400"/>
              </a:gdLst>
              <a:ahLst/>
              <a:cxnLst>
                <a:cxn ang="0">
                  <a:pos x="connsiteX0" y="connsiteY0"/>
                </a:cxn>
                <a:cxn ang="0">
                  <a:pos x="connsiteX1" y="connsiteY1"/>
                </a:cxn>
                <a:cxn ang="0">
                  <a:pos x="connsiteX2" y="connsiteY2"/>
                </a:cxn>
                <a:cxn ang="0">
                  <a:pos x="connsiteX3" y="connsiteY3"/>
                </a:cxn>
              </a:cxnLst>
              <a:rect l="l" t="t" r="r" b="b"/>
              <a:pathLst>
                <a:path w="7696200" h="787400">
                  <a:moveTo>
                    <a:pt x="708661" y="0"/>
                  </a:moveTo>
                  <a:lnTo>
                    <a:pt x="7696200" y="0"/>
                  </a:lnTo>
                  <a:lnTo>
                    <a:pt x="7696200" y="787400"/>
                  </a:lnTo>
                  <a:lnTo>
                    <a:pt x="0" y="7874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chemeClr val="tx1"/>
                  </a:solidFill>
                  <a:latin typeface="Microsoft YaHei" charset="-122"/>
                  <a:ea typeface="Microsoft YaHei" charset="-122"/>
                  <a:cs typeface="Microsoft YaHei" charset="-122"/>
                </a:rPr>
                <a:t>  算法：迪克斯特拉</a:t>
              </a:r>
              <a:r>
                <a:rPr lang="en-US" altLang="zh-CN" sz="2400" dirty="0" smtClean="0">
                  <a:solidFill>
                    <a:schemeClr val="tx1"/>
                  </a:solidFill>
                  <a:latin typeface="Microsoft YaHei" charset="-122"/>
                  <a:ea typeface="Microsoft YaHei" charset="-122"/>
                  <a:cs typeface="Microsoft YaHei" charset="-122"/>
                </a:rPr>
                <a:t>(Dijkstra)</a:t>
              </a:r>
              <a:r>
                <a:rPr lang="zh-CN" altLang="en-US" sz="2400" dirty="0" smtClean="0">
                  <a:solidFill>
                    <a:schemeClr val="tx1"/>
                  </a:solidFill>
                  <a:latin typeface="Microsoft YaHei" charset="-122"/>
                  <a:ea typeface="Microsoft YaHei" charset="-122"/>
                  <a:cs typeface="Microsoft YaHei" charset="-122"/>
                </a:rPr>
                <a:t>算法</a:t>
              </a:r>
              <a:endParaRPr lang="zh-CN" altLang="en-US" sz="2400" dirty="0">
                <a:solidFill>
                  <a:schemeClr val="tx1"/>
                </a:solidFill>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14" name="框架 13"/>
                <p:cNvSpPr/>
                <p:nvPr/>
              </p:nvSpPr>
              <p:spPr>
                <a:xfrm>
                  <a:off x="179512" y="1696027"/>
                  <a:ext cx="8712968" cy="3826052"/>
                </a:xfrm>
                <a:prstGeom prst="frame">
                  <a:avLst>
                    <a:gd name="adj1" fmla="val 0"/>
                  </a:avLst>
                </a:prstGeom>
                <a:grpFill/>
                <a:ln>
                  <a:solidFill>
                    <a:srgbClr val="02BAF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smtClean="0">
                      <a:solidFill>
                        <a:schemeClr val="tx1"/>
                      </a:solidFill>
                      <a:latin typeface="Microsoft YaHei" charset="-122"/>
                      <a:ea typeface="Microsoft YaHei" charset="-122"/>
                      <a:cs typeface="Microsoft YaHei" charset="-122"/>
                    </a:rPr>
                    <a:t> 假设初始顶点为</a:t>
                  </a:r>
                  <a14:m>
                    <m:oMath xmlns:m="http://schemas.openxmlformats.org/officeDocument/2006/math">
                      <m:sSub>
                        <m:sSubPr>
                          <m:ctrlPr>
                            <a:rPr kumimoji="1" lang="en-US" altLang="zh-CN" sz="2400" i="1">
                              <a:solidFill>
                                <a:schemeClr val="tx1"/>
                              </a:solidFill>
                              <a:latin typeface="Cambria Math" charset="0"/>
                              <a:ea typeface="Microsoft YaHei" charset="-122"/>
                              <a:cs typeface="Microsoft YaHei" charset="-122"/>
                            </a:rPr>
                          </m:ctrlPr>
                        </m:sSubPr>
                        <m:e>
                          <m:r>
                            <a:rPr kumimoji="1" lang="en-US" altLang="zh-CN" sz="2400" i="1">
                              <a:solidFill>
                                <a:schemeClr val="tx1"/>
                              </a:solidFill>
                              <a:latin typeface="Cambria Math" charset="0"/>
                              <a:ea typeface="Microsoft YaHei" charset="-122"/>
                              <a:cs typeface="Microsoft YaHei" charset="-122"/>
                            </a:rPr>
                            <m:t>𝑣</m:t>
                          </m:r>
                        </m:e>
                        <m:sub>
                          <m:r>
                            <a:rPr kumimoji="1" lang="en-US" altLang="zh-CN" sz="2400" b="0" i="1" smtClean="0">
                              <a:solidFill>
                                <a:schemeClr val="tx1"/>
                              </a:solidFill>
                              <a:latin typeface="Cambria Math" charset="0"/>
                              <a:ea typeface="Microsoft YaHei" charset="-122"/>
                              <a:cs typeface="Microsoft YaHei" charset="-122"/>
                            </a:rPr>
                            <m:t>𝑖</m:t>
                          </m:r>
                        </m:sub>
                      </m:sSub>
                    </m:oMath>
                  </a14:m>
                  <a:r>
                    <a:rPr kumimoji="1" lang="zh-CN" altLang="en-US" sz="2400" dirty="0" smtClean="0">
                      <a:solidFill>
                        <a:schemeClr val="tx1"/>
                      </a:solidFill>
                      <a:latin typeface="Microsoft YaHei" charset="-122"/>
                      <a:ea typeface="Microsoft YaHei" charset="-122"/>
                      <a:cs typeface="Microsoft YaHei" charset="-122"/>
                    </a:rPr>
                    <a:t>，设一集合</a:t>
                  </a:r>
                  <a:r>
                    <a:rPr kumimoji="1" lang="en-US" altLang="zh-CN" sz="2400" dirty="0" smtClean="0">
                      <a:solidFill>
                        <a:schemeClr val="tx1"/>
                      </a:solidFill>
                      <a:latin typeface="Microsoft YaHei" charset="-122"/>
                      <a:ea typeface="Microsoft YaHei" charset="-122"/>
                      <a:cs typeface="Microsoft YaHei" charset="-122"/>
                    </a:rPr>
                    <a:t>S</a:t>
                  </a:r>
                  <a:r>
                    <a:rPr kumimoji="1" lang="zh-CN" altLang="en-US" sz="2400" dirty="0" smtClean="0">
                      <a:solidFill>
                        <a:schemeClr val="tx1"/>
                      </a:solidFill>
                      <a:latin typeface="Microsoft YaHei" charset="-122"/>
                      <a:ea typeface="Microsoft YaHei" charset="-122"/>
                      <a:cs typeface="Microsoft YaHei" charset="-122"/>
                    </a:rPr>
                    <a:t>表示已检查过的结点集合，向量</a:t>
                  </a:r>
                  <a:r>
                    <a:rPr kumimoji="1" lang="en-US" altLang="zh-CN" sz="2400" dirty="0" err="1" smtClean="0">
                      <a:solidFill>
                        <a:schemeClr val="tx1"/>
                      </a:solidFill>
                      <a:latin typeface="Microsoft YaHei" charset="-122"/>
                      <a:ea typeface="Microsoft YaHei" charset="-122"/>
                      <a:cs typeface="Microsoft YaHei" charset="-122"/>
                    </a:rPr>
                    <a:t>dist</a:t>
                  </a:r>
                  <a:r>
                    <a:rPr kumimoji="1" lang="zh-CN" altLang="en-US" sz="2400" dirty="0" smtClean="0">
                      <a:solidFill>
                        <a:schemeClr val="tx1"/>
                      </a:solidFill>
                      <a:latin typeface="Microsoft YaHei" charset="-122"/>
                      <a:ea typeface="Microsoft YaHei" charset="-122"/>
                      <a:cs typeface="Microsoft YaHei" charset="-122"/>
                    </a:rPr>
                    <a:t>和</a:t>
                  </a:r>
                  <a:r>
                    <a:rPr kumimoji="1" lang="en-US" altLang="zh-CN" sz="2400" dirty="0" smtClean="0">
                      <a:solidFill>
                        <a:schemeClr val="tx1"/>
                      </a:solidFill>
                      <a:latin typeface="Microsoft YaHei" charset="-122"/>
                      <a:ea typeface="Microsoft YaHei" charset="-122"/>
                      <a:cs typeface="Microsoft YaHei" charset="-122"/>
                    </a:rPr>
                    <a:t>path</a:t>
                  </a:r>
                  <a:r>
                    <a:rPr kumimoji="1" lang="zh-CN" altLang="en-US" sz="2400" dirty="0" smtClean="0">
                      <a:solidFill>
                        <a:schemeClr val="tx1"/>
                      </a:solidFill>
                      <a:latin typeface="Microsoft YaHei" charset="-122"/>
                      <a:ea typeface="Microsoft YaHei" charset="-122"/>
                      <a:cs typeface="Microsoft YaHei" charset="-122"/>
                    </a:rPr>
                    <a:t>分别表示从</a:t>
                  </a:r>
                  <a14:m>
                    <m:oMath xmlns:m="http://schemas.openxmlformats.org/officeDocument/2006/math">
                      <m:sSub>
                        <m:sSubPr>
                          <m:ctrlPr>
                            <a:rPr kumimoji="1" lang="en-US" altLang="zh-CN" sz="2400" i="1">
                              <a:solidFill>
                                <a:schemeClr val="tx1"/>
                              </a:solidFill>
                              <a:latin typeface="Cambria Math" charset="0"/>
                              <a:ea typeface="Microsoft YaHei" charset="-122"/>
                              <a:cs typeface="Microsoft YaHei" charset="-122"/>
                            </a:rPr>
                          </m:ctrlPr>
                        </m:sSubPr>
                        <m:e>
                          <m:r>
                            <a:rPr kumimoji="1" lang="en-US" altLang="zh-CN" sz="2400" i="1">
                              <a:solidFill>
                                <a:schemeClr val="tx1"/>
                              </a:solidFill>
                              <a:latin typeface="Cambria Math" charset="0"/>
                              <a:ea typeface="Microsoft YaHei" charset="-122"/>
                              <a:cs typeface="Microsoft YaHei" charset="-122"/>
                            </a:rPr>
                            <m:t>𝑣</m:t>
                          </m:r>
                        </m:e>
                        <m:sub>
                          <m:r>
                            <a:rPr kumimoji="1" lang="en-US" altLang="zh-CN" sz="2400" i="1">
                              <a:solidFill>
                                <a:schemeClr val="tx1"/>
                              </a:solidFill>
                              <a:latin typeface="Cambria Math" charset="0"/>
                              <a:ea typeface="Microsoft YaHei" charset="-122"/>
                              <a:cs typeface="Microsoft YaHei" charset="-122"/>
                            </a:rPr>
                            <m:t>𝑖</m:t>
                          </m:r>
                        </m:sub>
                      </m:sSub>
                    </m:oMath>
                  </a14:m>
                  <a:r>
                    <a:rPr kumimoji="1" lang="zh-CN" altLang="en-US" sz="2400" dirty="0" smtClean="0">
                      <a:solidFill>
                        <a:schemeClr val="tx1"/>
                      </a:solidFill>
                      <a:latin typeface="Microsoft YaHei" charset="-122"/>
                      <a:ea typeface="Microsoft YaHei" charset="-122"/>
                      <a:cs typeface="Microsoft YaHei" charset="-122"/>
                    </a:rPr>
                    <a:t>到各顶点</a:t>
                  </a:r>
                  <a:r>
                    <a:rPr kumimoji="1" lang="zh-CN" altLang="en-US" sz="2400" dirty="0" smtClean="0">
                      <a:solidFill>
                        <a:schemeClr val="tx1"/>
                      </a:solidFill>
                      <a:effectLst>
                        <a:glow rad="101600">
                          <a:schemeClr val="accent1">
                            <a:satMod val="175000"/>
                            <a:alpha val="40000"/>
                          </a:schemeClr>
                        </a:glow>
                      </a:effectLst>
                      <a:latin typeface="Microsoft YaHei" charset="-122"/>
                      <a:ea typeface="Microsoft YaHei" charset="-122"/>
                      <a:cs typeface="Microsoft YaHei" charset="-122"/>
                    </a:rPr>
                    <a:t>当前找到的</a:t>
                  </a:r>
                  <a:r>
                    <a:rPr kumimoji="1" lang="zh-CN" altLang="en-US" sz="2400" dirty="0" smtClean="0">
                      <a:solidFill>
                        <a:schemeClr val="tx1"/>
                      </a:solidFill>
                      <a:latin typeface="Microsoft YaHei" charset="-122"/>
                      <a:ea typeface="Microsoft YaHei" charset="-122"/>
                      <a:cs typeface="Microsoft YaHei" charset="-122"/>
                    </a:rPr>
                    <a:t>最短路径长度和最短路径单链表，</a:t>
                  </a:r>
                  <a:r>
                    <a:rPr kumimoji="1" lang="en-US" altLang="zh-CN" sz="2400" dirty="0" smtClean="0">
                      <a:solidFill>
                        <a:schemeClr val="tx1"/>
                      </a:solidFill>
                      <a:latin typeface="Microsoft YaHei" charset="-122"/>
                      <a:ea typeface="Microsoft YaHei" charset="-122"/>
                      <a:cs typeface="Microsoft YaHei" charset="-122"/>
                    </a:rPr>
                    <a:t>S</a:t>
                  </a:r>
                  <a:r>
                    <a:rPr kumimoji="1" lang="zh-CN" altLang="en-US" sz="2400" dirty="0" smtClean="0">
                      <a:solidFill>
                        <a:schemeClr val="tx1"/>
                      </a:solidFill>
                      <a:latin typeface="Microsoft YaHei" charset="-122"/>
                      <a:ea typeface="Microsoft YaHei" charset="-122"/>
                      <a:cs typeface="Microsoft YaHei" charset="-122"/>
                    </a:rPr>
                    <a:t>的初值只包含</a:t>
                  </a:r>
                  <a14:m>
                    <m:oMath xmlns:m="http://schemas.openxmlformats.org/officeDocument/2006/math">
                      <m:sSub>
                        <m:sSubPr>
                          <m:ctrlPr>
                            <a:rPr kumimoji="1" lang="en-US" altLang="zh-CN" sz="2400" i="1">
                              <a:solidFill>
                                <a:schemeClr val="tx1"/>
                              </a:solidFill>
                              <a:latin typeface="Cambria Math" charset="0"/>
                              <a:ea typeface="Microsoft YaHei" charset="-122"/>
                              <a:cs typeface="Microsoft YaHei" charset="-122"/>
                            </a:rPr>
                          </m:ctrlPr>
                        </m:sSubPr>
                        <m:e>
                          <m:r>
                            <a:rPr kumimoji="1" lang="en-US" altLang="zh-CN" sz="2400" i="1">
                              <a:solidFill>
                                <a:schemeClr val="tx1"/>
                              </a:solidFill>
                              <a:latin typeface="Cambria Math" charset="0"/>
                              <a:ea typeface="Microsoft YaHei" charset="-122"/>
                              <a:cs typeface="Microsoft YaHei" charset="-122"/>
                            </a:rPr>
                            <m:t>𝑣</m:t>
                          </m:r>
                        </m:e>
                        <m:sub>
                          <m:r>
                            <a:rPr kumimoji="1" lang="en-US" altLang="zh-CN" sz="2400" i="1">
                              <a:solidFill>
                                <a:schemeClr val="tx1"/>
                              </a:solidFill>
                              <a:latin typeface="Cambria Math" charset="0"/>
                              <a:ea typeface="Microsoft YaHei" charset="-122"/>
                              <a:cs typeface="Microsoft YaHei" charset="-122"/>
                            </a:rPr>
                            <m:t>𝑖</m:t>
                          </m:r>
                        </m:sub>
                      </m:sSub>
                    </m:oMath>
                  </a14:m>
                  <a:r>
                    <a:rPr kumimoji="1" lang="zh-CN" altLang="en-US" sz="2400" dirty="0" smtClean="0">
                      <a:solidFill>
                        <a:schemeClr val="tx1"/>
                      </a:solidFill>
                      <a:latin typeface="Microsoft YaHei" charset="-122"/>
                      <a:ea typeface="Microsoft YaHei" charset="-122"/>
                      <a:cs typeface="Microsoft YaHei" charset="-122"/>
                    </a:rPr>
                    <a:t>，</a:t>
                  </a:r>
                  <a:r>
                    <a:rPr kumimoji="1" lang="en-US" altLang="zh-CN" sz="2400" dirty="0" err="1" smtClean="0">
                      <a:solidFill>
                        <a:schemeClr val="tx1"/>
                      </a:solidFill>
                      <a:latin typeface="Microsoft YaHei" charset="-122"/>
                      <a:ea typeface="Microsoft YaHei" charset="-122"/>
                      <a:cs typeface="Microsoft YaHei" charset="-122"/>
                    </a:rPr>
                    <a:t>dist</a:t>
                  </a:r>
                  <a:r>
                    <a:rPr kumimoji="1" lang="zh-CN" altLang="en-US" sz="2400" dirty="0" smtClean="0">
                      <a:solidFill>
                        <a:schemeClr val="tx1"/>
                      </a:solidFill>
                      <a:latin typeface="Microsoft YaHei" charset="-122"/>
                      <a:ea typeface="Microsoft YaHei" charset="-122"/>
                      <a:cs typeface="Microsoft YaHei" charset="-122"/>
                    </a:rPr>
                    <a:t>初值为</a:t>
                  </a:r>
                  <a14:m>
                    <m:oMath xmlns:m="http://schemas.openxmlformats.org/officeDocument/2006/math">
                      <m:sSub>
                        <m:sSubPr>
                          <m:ctrlPr>
                            <a:rPr kumimoji="1" lang="en-US" altLang="zh-CN" sz="2400" i="1">
                              <a:solidFill>
                                <a:schemeClr val="tx1"/>
                              </a:solidFill>
                              <a:latin typeface="Cambria Math" charset="0"/>
                              <a:ea typeface="Microsoft YaHei" charset="-122"/>
                              <a:cs typeface="Microsoft YaHei" charset="-122"/>
                            </a:rPr>
                          </m:ctrlPr>
                        </m:sSubPr>
                        <m:e>
                          <m:r>
                            <a:rPr kumimoji="1" lang="en-US" altLang="zh-CN" sz="2400" i="1">
                              <a:solidFill>
                                <a:schemeClr val="tx1"/>
                              </a:solidFill>
                              <a:latin typeface="Cambria Math" charset="0"/>
                              <a:ea typeface="Microsoft YaHei" charset="-122"/>
                              <a:cs typeface="Microsoft YaHei" charset="-122"/>
                            </a:rPr>
                            <m:t>𝑣</m:t>
                          </m:r>
                        </m:e>
                        <m:sub>
                          <m:r>
                            <a:rPr kumimoji="1" lang="en-US" altLang="zh-CN" sz="2400" i="1">
                              <a:solidFill>
                                <a:schemeClr val="tx1"/>
                              </a:solidFill>
                              <a:latin typeface="Cambria Math" charset="0"/>
                              <a:ea typeface="Microsoft YaHei" charset="-122"/>
                              <a:cs typeface="Microsoft YaHei" charset="-122"/>
                            </a:rPr>
                            <m:t>𝑖</m:t>
                          </m:r>
                        </m:sub>
                      </m:sSub>
                    </m:oMath>
                  </a14:m>
                  <a:r>
                    <a:rPr kumimoji="1" lang="zh-CN" altLang="en-US" sz="2400" dirty="0" smtClean="0">
                      <a:solidFill>
                        <a:schemeClr val="tx1"/>
                      </a:solidFill>
                      <a:latin typeface="Microsoft YaHei" charset="-122"/>
                      <a:ea typeface="Microsoft YaHei" charset="-122"/>
                      <a:cs typeface="Microsoft YaHei" charset="-122"/>
                    </a:rPr>
                    <a:t>到对应各顶点的边的权值，</a:t>
                  </a:r>
                  <a:r>
                    <a:rPr kumimoji="1" lang="en-US" altLang="zh-CN" sz="2400" dirty="0" smtClean="0">
                      <a:solidFill>
                        <a:schemeClr val="tx1"/>
                      </a:solidFill>
                      <a:latin typeface="Microsoft YaHei" charset="-122"/>
                      <a:ea typeface="Microsoft YaHei" charset="-122"/>
                      <a:cs typeface="Microsoft YaHei" charset="-122"/>
                    </a:rPr>
                    <a:t>path</a:t>
                  </a:r>
                  <a:r>
                    <a:rPr kumimoji="1" lang="zh-CN" altLang="en-US" sz="2400" dirty="0" smtClean="0">
                      <a:solidFill>
                        <a:schemeClr val="tx1"/>
                      </a:solidFill>
                      <a:latin typeface="Microsoft YaHei" charset="-122"/>
                      <a:ea typeface="Microsoft YaHei" charset="-122"/>
                      <a:cs typeface="Microsoft YaHei" charset="-122"/>
                    </a:rPr>
                    <a:t>初值都为空</a:t>
                  </a:r>
                  <a:endParaRPr kumimoji="1" lang="en-US" altLang="zh-CN" sz="2400" dirty="0" smtClean="0">
                    <a:solidFill>
                      <a:schemeClr val="tx1"/>
                    </a:solidFill>
                    <a:latin typeface="Microsoft YaHei" charset="-122"/>
                    <a:ea typeface="Microsoft YaHei" charset="-122"/>
                    <a:cs typeface="Microsoft YaHei" charset="-122"/>
                  </a:endParaRPr>
                </a:p>
                <a:p>
                  <a:pPr>
                    <a:lnSpc>
                      <a:spcPct val="150000"/>
                    </a:lnSpc>
                  </a:pPr>
                  <a:r>
                    <a:rPr kumimoji="1" lang="zh-CN" altLang="en-US" sz="2400" dirty="0" smtClean="0">
                      <a:solidFill>
                        <a:schemeClr val="tx1"/>
                      </a:solidFill>
                      <a:latin typeface="Microsoft YaHei" charset="-122"/>
                      <a:ea typeface="Microsoft YaHei" charset="-122"/>
                      <a:cs typeface="Microsoft YaHei" charset="-122"/>
                    </a:rPr>
                    <a:t>（</a:t>
                  </a:r>
                  <a:r>
                    <a:rPr kumimoji="1" lang="en-US" altLang="zh-CN" sz="2400" dirty="0" smtClean="0">
                      <a:solidFill>
                        <a:schemeClr val="tx1"/>
                      </a:solidFill>
                      <a:latin typeface="Microsoft YaHei" charset="-122"/>
                      <a:ea typeface="Microsoft YaHei" charset="-122"/>
                      <a:cs typeface="Microsoft YaHei" charset="-122"/>
                    </a:rPr>
                    <a:t>1</a:t>
                  </a:r>
                  <a:r>
                    <a:rPr kumimoji="1" lang="zh-CN" altLang="en-US" sz="2400" dirty="0" smtClean="0">
                      <a:solidFill>
                        <a:schemeClr val="tx1"/>
                      </a:solidFill>
                      <a:latin typeface="Microsoft YaHei" charset="-122"/>
                      <a:ea typeface="Microsoft YaHei" charset="-122"/>
                      <a:cs typeface="Microsoft YaHei" charset="-122"/>
                    </a:rPr>
                    <a:t>）在</a:t>
                  </a:r>
                  <a:r>
                    <a:rPr kumimoji="1" lang="en-US" altLang="zh-CN" sz="2400" dirty="0" err="1" smtClean="0">
                      <a:solidFill>
                        <a:schemeClr val="tx1"/>
                      </a:solidFill>
                      <a:latin typeface="Microsoft YaHei" charset="-122"/>
                      <a:ea typeface="Microsoft YaHei" charset="-122"/>
                      <a:cs typeface="Microsoft YaHei" charset="-122"/>
                    </a:rPr>
                    <a:t>dist</a:t>
                  </a:r>
                  <a:r>
                    <a:rPr kumimoji="1" lang="zh-CN" altLang="en-US" sz="2400" dirty="0" smtClean="0">
                      <a:solidFill>
                        <a:schemeClr val="tx1"/>
                      </a:solidFill>
                      <a:latin typeface="Microsoft YaHei" charset="-122"/>
                      <a:ea typeface="Microsoft YaHei" charset="-122"/>
                      <a:cs typeface="Microsoft YaHei" charset="-122"/>
                    </a:rPr>
                    <a:t>中找不包含在</a:t>
                  </a:r>
                  <a:r>
                    <a:rPr kumimoji="1" lang="en-US" altLang="zh-CN" sz="2400" dirty="0" smtClean="0">
                      <a:solidFill>
                        <a:schemeClr val="tx1"/>
                      </a:solidFill>
                      <a:latin typeface="Microsoft YaHei" charset="-122"/>
                      <a:ea typeface="Microsoft YaHei" charset="-122"/>
                      <a:cs typeface="Microsoft YaHei" charset="-122"/>
                    </a:rPr>
                    <a:t>S</a:t>
                  </a:r>
                  <a:r>
                    <a:rPr kumimoji="1" lang="zh-CN" altLang="en-US" sz="2400" dirty="0" smtClean="0">
                      <a:solidFill>
                        <a:schemeClr val="tx1"/>
                      </a:solidFill>
                      <a:latin typeface="Microsoft YaHei" charset="-122"/>
                      <a:ea typeface="Microsoft YaHei" charset="-122"/>
                      <a:cs typeface="Microsoft YaHei" charset="-122"/>
                    </a:rPr>
                    <a:t>中顶点对应的路径的最小值，设其对应的顶点为</a:t>
                  </a:r>
                  <a14:m>
                    <m:oMath xmlns:m="http://schemas.openxmlformats.org/officeDocument/2006/math">
                      <m:sSub>
                        <m:sSubPr>
                          <m:ctrlPr>
                            <a:rPr kumimoji="1" lang="en-US" altLang="zh-CN" sz="2400" i="1">
                              <a:solidFill>
                                <a:schemeClr val="tx1"/>
                              </a:solidFill>
                              <a:latin typeface="Cambria Math" charset="0"/>
                              <a:ea typeface="Microsoft YaHei" charset="-122"/>
                              <a:cs typeface="Microsoft YaHei" charset="-122"/>
                            </a:rPr>
                          </m:ctrlPr>
                        </m:sSubPr>
                        <m:e>
                          <m:r>
                            <a:rPr kumimoji="1" lang="en-US" altLang="zh-CN" sz="2400" i="1">
                              <a:solidFill>
                                <a:schemeClr val="tx1"/>
                              </a:solidFill>
                              <a:latin typeface="Cambria Math" charset="0"/>
                              <a:ea typeface="Microsoft YaHei" charset="-122"/>
                              <a:cs typeface="Microsoft YaHei" charset="-122"/>
                            </a:rPr>
                            <m:t>𝑣</m:t>
                          </m:r>
                        </m:e>
                        <m:sub>
                          <m:r>
                            <a:rPr kumimoji="1" lang="en-US" altLang="zh-CN" sz="2400" b="0" i="1" smtClean="0">
                              <a:solidFill>
                                <a:schemeClr val="tx1"/>
                              </a:solidFill>
                              <a:latin typeface="Cambria Math" charset="0"/>
                              <a:ea typeface="Microsoft YaHei" charset="-122"/>
                              <a:cs typeface="Microsoft YaHei" charset="-122"/>
                            </a:rPr>
                            <m:t>𝑗</m:t>
                          </m:r>
                        </m:sub>
                      </m:sSub>
                    </m:oMath>
                  </a14:m>
                  <a:r>
                    <a:rPr kumimoji="1" lang="zh-CN" altLang="en-US" sz="2400" dirty="0" smtClean="0">
                      <a:solidFill>
                        <a:schemeClr val="tx1"/>
                      </a:solidFill>
                      <a:latin typeface="Microsoft YaHei" charset="-122"/>
                      <a:ea typeface="Microsoft YaHei" charset="-122"/>
                      <a:cs typeface="Microsoft YaHei" charset="-122"/>
                    </a:rPr>
                    <a:t>，将</a:t>
                  </a:r>
                  <a14:m>
                    <m:oMath xmlns:m="http://schemas.openxmlformats.org/officeDocument/2006/math">
                      <m:sSub>
                        <m:sSubPr>
                          <m:ctrlPr>
                            <a:rPr kumimoji="1" lang="en-US" altLang="zh-CN" sz="2400" i="1">
                              <a:solidFill>
                                <a:schemeClr val="tx1"/>
                              </a:solidFill>
                              <a:latin typeface="Cambria Math" charset="0"/>
                              <a:ea typeface="Microsoft YaHei" charset="-122"/>
                              <a:cs typeface="Microsoft YaHei" charset="-122"/>
                            </a:rPr>
                          </m:ctrlPr>
                        </m:sSubPr>
                        <m:e>
                          <m:r>
                            <a:rPr kumimoji="1" lang="en-US" altLang="zh-CN" sz="2400" i="1">
                              <a:solidFill>
                                <a:schemeClr val="tx1"/>
                              </a:solidFill>
                              <a:latin typeface="Cambria Math" charset="0"/>
                              <a:ea typeface="Microsoft YaHei" charset="-122"/>
                              <a:cs typeface="Microsoft YaHei" charset="-122"/>
                            </a:rPr>
                            <m:t>𝑣</m:t>
                          </m:r>
                        </m:e>
                        <m:sub>
                          <m:r>
                            <a:rPr kumimoji="1" lang="en-US" altLang="zh-CN" sz="2400" b="0" i="1" smtClean="0">
                              <a:solidFill>
                                <a:schemeClr val="tx1"/>
                              </a:solidFill>
                              <a:latin typeface="Cambria Math" charset="0"/>
                              <a:ea typeface="Microsoft YaHei" charset="-122"/>
                              <a:cs typeface="Microsoft YaHei" charset="-122"/>
                            </a:rPr>
                            <m:t>𝑗</m:t>
                          </m:r>
                        </m:sub>
                      </m:sSub>
                      <m:r>
                        <a:rPr kumimoji="1" lang="en-US" altLang="zh-CN" sz="2400" i="1">
                          <a:solidFill>
                            <a:schemeClr val="tx1"/>
                          </a:solidFill>
                          <a:latin typeface="Cambria Math" charset="0"/>
                          <a:ea typeface="Microsoft YaHei" charset="-122"/>
                          <a:cs typeface="Microsoft YaHei" charset="-122"/>
                        </a:rPr>
                        <m:t> </m:t>
                      </m:r>
                    </m:oMath>
                  </a14:m>
                  <a:r>
                    <a:rPr kumimoji="1" lang="zh-CN" altLang="en-US" sz="2400" dirty="0" smtClean="0">
                      <a:solidFill>
                        <a:schemeClr val="tx1"/>
                      </a:solidFill>
                      <a:latin typeface="Microsoft YaHei" charset="-122"/>
                      <a:ea typeface="Microsoft YaHei" charset="-122"/>
                      <a:cs typeface="Microsoft YaHei" charset="-122"/>
                    </a:rPr>
                    <a:t>加入</a:t>
                  </a:r>
                  <a:r>
                    <a:rPr kumimoji="1" lang="en-US" altLang="zh-CN" sz="2400" dirty="0" smtClean="0">
                      <a:solidFill>
                        <a:schemeClr val="tx1"/>
                      </a:solidFill>
                      <a:latin typeface="Microsoft YaHei" charset="-122"/>
                      <a:ea typeface="Microsoft YaHei" charset="-122"/>
                      <a:cs typeface="Microsoft YaHei" charset="-122"/>
                    </a:rPr>
                    <a:t>S</a:t>
                  </a:r>
                  <a:r>
                    <a:rPr kumimoji="1" lang="zh-CN" altLang="en-US" sz="2400" dirty="0" smtClean="0">
                      <a:solidFill>
                        <a:schemeClr val="tx1"/>
                      </a:solidFill>
                      <a:latin typeface="Microsoft YaHei" charset="-122"/>
                      <a:ea typeface="Microsoft YaHei" charset="-122"/>
                      <a:cs typeface="Microsoft YaHei" charset="-122"/>
                    </a:rPr>
                    <a:t>；</a:t>
                  </a:r>
                  <a:endParaRPr kumimoji="1" lang="en-US" altLang="zh-CN" sz="2400" dirty="0" smtClean="0">
                    <a:solidFill>
                      <a:schemeClr val="tx1"/>
                    </a:solidFill>
                    <a:latin typeface="Microsoft YaHei" charset="-122"/>
                    <a:ea typeface="Microsoft YaHei" charset="-122"/>
                    <a:cs typeface="Microsoft YaHei" charset="-122"/>
                  </a:endParaRPr>
                </a:p>
                <a:p>
                  <a:pPr>
                    <a:lnSpc>
                      <a:spcPct val="150000"/>
                    </a:lnSpc>
                  </a:pPr>
                  <a:r>
                    <a:rPr kumimoji="1" lang="zh-CN" altLang="en-US" sz="2400" dirty="0" smtClean="0">
                      <a:solidFill>
                        <a:schemeClr val="tx1"/>
                      </a:solidFill>
                      <a:latin typeface="Microsoft YaHei" charset="-122"/>
                      <a:ea typeface="Microsoft YaHei" charset="-122"/>
                      <a:cs typeface="Microsoft YaHei" charset="-122"/>
                    </a:rPr>
                    <a:t>（</a:t>
                  </a:r>
                  <a:r>
                    <a:rPr kumimoji="1" lang="en-US" altLang="zh-CN" sz="2400" dirty="0" smtClean="0">
                      <a:solidFill>
                        <a:schemeClr val="tx1"/>
                      </a:solidFill>
                      <a:latin typeface="Microsoft YaHei" charset="-122"/>
                      <a:ea typeface="Microsoft YaHei" charset="-122"/>
                      <a:cs typeface="Microsoft YaHei" charset="-122"/>
                    </a:rPr>
                    <a:t>2</a:t>
                  </a:r>
                  <a:r>
                    <a:rPr kumimoji="1" lang="zh-CN" altLang="en-US" sz="2400" dirty="0" smtClean="0">
                      <a:solidFill>
                        <a:schemeClr val="tx1"/>
                      </a:solidFill>
                      <a:latin typeface="Microsoft YaHei" charset="-122"/>
                      <a:ea typeface="Microsoft YaHei" charset="-122"/>
                      <a:cs typeface="Microsoft YaHei" charset="-122"/>
                    </a:rPr>
                    <a:t>）对</a:t>
                  </a:r>
                  <a:r>
                    <a:rPr kumimoji="1" lang="en-US" altLang="zh-CN" sz="2400" dirty="0" smtClean="0">
                      <a:solidFill>
                        <a:schemeClr val="tx1"/>
                      </a:solidFill>
                      <a:latin typeface="Microsoft YaHei" charset="-122"/>
                      <a:ea typeface="Microsoft YaHei" charset="-122"/>
                      <a:cs typeface="Microsoft YaHei" charset="-122"/>
                    </a:rPr>
                    <a:t>V-S</a:t>
                  </a:r>
                  <a:r>
                    <a:rPr kumimoji="1" lang="zh-CN" altLang="en-US" sz="2400" dirty="0" smtClean="0">
                      <a:solidFill>
                        <a:schemeClr val="tx1"/>
                      </a:solidFill>
                      <a:latin typeface="Microsoft YaHei" charset="-122"/>
                      <a:ea typeface="Microsoft YaHei" charset="-122"/>
                      <a:cs typeface="Microsoft YaHei" charset="-122"/>
                    </a:rPr>
                    <a:t>中的每个顶点</a:t>
                  </a:r>
                  <a14:m>
                    <m:oMath xmlns:m="http://schemas.openxmlformats.org/officeDocument/2006/math">
                      <m:sSub>
                        <m:sSubPr>
                          <m:ctrlPr>
                            <a:rPr kumimoji="1" lang="en-US" altLang="zh-CN" sz="2400" i="1">
                              <a:solidFill>
                                <a:schemeClr val="tx1"/>
                              </a:solidFill>
                              <a:latin typeface="Cambria Math" charset="0"/>
                              <a:ea typeface="Microsoft YaHei" charset="-122"/>
                              <a:cs typeface="Microsoft YaHei" charset="-122"/>
                            </a:rPr>
                          </m:ctrlPr>
                        </m:sSubPr>
                        <m:e>
                          <m:r>
                            <a:rPr kumimoji="1" lang="en-US" altLang="zh-CN" sz="2400" i="1">
                              <a:solidFill>
                                <a:schemeClr val="tx1"/>
                              </a:solidFill>
                              <a:latin typeface="Cambria Math" charset="0"/>
                              <a:ea typeface="Microsoft YaHei" charset="-122"/>
                              <a:cs typeface="Microsoft YaHei" charset="-122"/>
                            </a:rPr>
                            <m:t>𝑣</m:t>
                          </m:r>
                        </m:e>
                        <m:sub>
                          <m:r>
                            <a:rPr kumimoji="1" lang="en-US" altLang="zh-CN" sz="2400" b="0" i="1" smtClean="0">
                              <a:solidFill>
                                <a:schemeClr val="tx1"/>
                              </a:solidFill>
                              <a:latin typeface="Cambria Math" charset="0"/>
                              <a:ea typeface="Microsoft YaHei" charset="-122"/>
                              <a:cs typeface="Microsoft YaHei" charset="-122"/>
                            </a:rPr>
                            <m:t>𝑚</m:t>
                          </m:r>
                        </m:sub>
                      </m:sSub>
                    </m:oMath>
                  </a14:m>
                  <a:r>
                    <a:rPr kumimoji="1" lang="zh-CN" altLang="en-US" sz="2400" dirty="0" smtClean="0">
                      <a:solidFill>
                        <a:schemeClr val="tx1"/>
                      </a:solidFill>
                      <a:latin typeface="Microsoft YaHei" charset="-122"/>
                      <a:ea typeface="Microsoft YaHei" charset="-122"/>
                      <a:cs typeface="Microsoft YaHei" charset="-122"/>
                    </a:rPr>
                    <a:t>，当</a:t>
                  </a:r>
                  <a14:m>
                    <m:oMath xmlns:m="http://schemas.openxmlformats.org/officeDocument/2006/math">
                      <m:sSub>
                        <m:sSubPr>
                          <m:ctrlPr>
                            <a:rPr kumimoji="1" lang="en-US" altLang="zh-CN" sz="2400" i="1">
                              <a:solidFill>
                                <a:schemeClr val="tx1"/>
                              </a:solidFill>
                              <a:latin typeface="Cambria Math" charset="0"/>
                              <a:ea typeface="Microsoft YaHei" charset="-122"/>
                              <a:cs typeface="Microsoft YaHei" charset="-122"/>
                            </a:rPr>
                          </m:ctrlPr>
                        </m:sSubPr>
                        <m:e>
                          <m:r>
                            <a:rPr kumimoji="1" lang="en-US" altLang="zh-CN" sz="2400" i="1">
                              <a:solidFill>
                                <a:schemeClr val="tx1"/>
                              </a:solidFill>
                              <a:latin typeface="Cambria Math" charset="0"/>
                              <a:ea typeface="Microsoft YaHei" charset="-122"/>
                              <a:cs typeface="Microsoft YaHei" charset="-122"/>
                            </a:rPr>
                            <m:t>𝑣</m:t>
                          </m:r>
                        </m:e>
                        <m:sub>
                          <m:r>
                            <a:rPr kumimoji="1" lang="en-US" altLang="zh-CN" sz="2400" i="1">
                              <a:solidFill>
                                <a:schemeClr val="tx1"/>
                              </a:solidFill>
                              <a:latin typeface="Cambria Math" charset="0"/>
                              <a:ea typeface="Microsoft YaHei" charset="-122"/>
                              <a:cs typeface="Microsoft YaHei" charset="-122"/>
                            </a:rPr>
                            <m:t>𝑖</m:t>
                          </m:r>
                        </m:sub>
                      </m:sSub>
                      <m:r>
                        <a:rPr kumimoji="1" lang="en-US" altLang="zh-CN" sz="2400" i="1">
                          <a:solidFill>
                            <a:schemeClr val="tx1"/>
                          </a:solidFill>
                          <a:latin typeface="Cambria Math" charset="0"/>
                          <a:ea typeface="Microsoft YaHei" charset="-122"/>
                          <a:cs typeface="Microsoft YaHei" charset="-122"/>
                        </a:rPr>
                        <m:t> </m:t>
                      </m:r>
                    </m:oMath>
                  </a14:m>
                  <a:r>
                    <a:rPr kumimoji="1" lang="zh-CN" altLang="en-US" sz="2400" dirty="0" smtClean="0">
                      <a:solidFill>
                        <a:schemeClr val="tx1"/>
                      </a:solidFill>
                      <a:latin typeface="Microsoft YaHei" charset="-122"/>
                      <a:ea typeface="Microsoft YaHei" charset="-122"/>
                      <a:cs typeface="Microsoft YaHei" charset="-122"/>
                    </a:rPr>
                    <a:t>经过</a:t>
                  </a:r>
                  <a14:m>
                    <m:oMath xmlns:m="http://schemas.openxmlformats.org/officeDocument/2006/math">
                      <m:sSub>
                        <m:sSubPr>
                          <m:ctrlPr>
                            <a:rPr kumimoji="1" lang="en-US" altLang="zh-CN" sz="2400" i="1">
                              <a:solidFill>
                                <a:schemeClr val="tx1"/>
                              </a:solidFill>
                              <a:latin typeface="Cambria Math" charset="0"/>
                              <a:ea typeface="Microsoft YaHei" charset="-122"/>
                              <a:cs typeface="Microsoft YaHei" charset="-122"/>
                            </a:rPr>
                          </m:ctrlPr>
                        </m:sSubPr>
                        <m:e>
                          <m:r>
                            <a:rPr kumimoji="1" lang="en-US" altLang="zh-CN" sz="2400" i="1">
                              <a:solidFill>
                                <a:schemeClr val="tx1"/>
                              </a:solidFill>
                              <a:latin typeface="Cambria Math" charset="0"/>
                              <a:ea typeface="Microsoft YaHei" charset="-122"/>
                              <a:cs typeface="Microsoft YaHei" charset="-122"/>
                            </a:rPr>
                            <m:t>𝑣</m:t>
                          </m:r>
                        </m:e>
                        <m:sub>
                          <m:r>
                            <a:rPr kumimoji="1" lang="en-US" altLang="zh-CN" sz="2400" b="0" i="1" smtClean="0">
                              <a:solidFill>
                                <a:schemeClr val="tx1"/>
                              </a:solidFill>
                              <a:latin typeface="Cambria Math" charset="0"/>
                              <a:ea typeface="Microsoft YaHei" charset="-122"/>
                              <a:cs typeface="Microsoft YaHei" charset="-122"/>
                            </a:rPr>
                            <m:t>𝑗</m:t>
                          </m:r>
                        </m:sub>
                      </m:sSub>
                      <m:r>
                        <a:rPr kumimoji="1" lang="en-US" altLang="zh-CN" sz="2400" i="1">
                          <a:solidFill>
                            <a:schemeClr val="tx1"/>
                          </a:solidFill>
                          <a:latin typeface="Cambria Math" charset="0"/>
                          <a:ea typeface="Microsoft YaHei" charset="-122"/>
                          <a:cs typeface="Microsoft YaHei" charset="-122"/>
                        </a:rPr>
                        <m:t> </m:t>
                      </m:r>
                    </m:oMath>
                  </a14:m>
                  <a:r>
                    <a:rPr kumimoji="1" lang="zh-CN" altLang="en-US" sz="2400" dirty="0" smtClean="0">
                      <a:solidFill>
                        <a:schemeClr val="tx1"/>
                      </a:solidFill>
                      <a:latin typeface="Microsoft YaHei" charset="-122"/>
                      <a:ea typeface="Microsoft YaHei" charset="-122"/>
                      <a:cs typeface="Microsoft YaHei" charset="-122"/>
                    </a:rPr>
                    <a:t>到达</a:t>
                  </a:r>
                  <a14:m>
                    <m:oMath xmlns:m="http://schemas.openxmlformats.org/officeDocument/2006/math">
                      <m:sSub>
                        <m:sSubPr>
                          <m:ctrlPr>
                            <a:rPr kumimoji="1" lang="en-US" altLang="zh-CN" sz="2400" i="1">
                              <a:solidFill>
                                <a:schemeClr val="tx1"/>
                              </a:solidFill>
                              <a:latin typeface="Cambria Math" charset="0"/>
                              <a:ea typeface="Microsoft YaHei" charset="-122"/>
                              <a:cs typeface="Microsoft YaHei" charset="-122"/>
                            </a:rPr>
                          </m:ctrlPr>
                        </m:sSubPr>
                        <m:e>
                          <m:r>
                            <a:rPr kumimoji="1" lang="en-US" altLang="zh-CN" sz="2400" i="1">
                              <a:solidFill>
                                <a:schemeClr val="tx1"/>
                              </a:solidFill>
                              <a:latin typeface="Cambria Math" charset="0"/>
                              <a:ea typeface="Microsoft YaHei" charset="-122"/>
                              <a:cs typeface="Microsoft YaHei" charset="-122"/>
                            </a:rPr>
                            <m:t>𝑣</m:t>
                          </m:r>
                        </m:e>
                        <m:sub>
                          <m:r>
                            <a:rPr kumimoji="1" lang="en-US" altLang="zh-CN" sz="2400" b="0" i="1" smtClean="0">
                              <a:solidFill>
                                <a:schemeClr val="tx1"/>
                              </a:solidFill>
                              <a:latin typeface="Cambria Math" charset="0"/>
                              <a:ea typeface="Microsoft YaHei" charset="-122"/>
                              <a:cs typeface="Microsoft YaHei" charset="-122"/>
                            </a:rPr>
                            <m:t>𝑚</m:t>
                          </m:r>
                        </m:sub>
                      </m:sSub>
                    </m:oMath>
                  </a14:m>
                  <a:r>
                    <a:rPr kumimoji="1" lang="zh-CN" altLang="en-US" sz="2400" dirty="0" smtClean="0">
                      <a:solidFill>
                        <a:schemeClr val="tx1"/>
                      </a:solidFill>
                      <a:latin typeface="Microsoft YaHei" charset="-122"/>
                      <a:ea typeface="Microsoft YaHei" charset="-122"/>
                      <a:cs typeface="Microsoft YaHei" charset="-122"/>
                    </a:rPr>
                    <a:t>的路径长度小于之前的</a:t>
                  </a:r>
                  <a:r>
                    <a:rPr kumimoji="1" lang="en-US" altLang="zh-CN" sz="2400" dirty="0" err="1" smtClean="0">
                      <a:solidFill>
                        <a:schemeClr val="tx1"/>
                      </a:solidFill>
                      <a:latin typeface="Microsoft YaHei" charset="-122"/>
                      <a:ea typeface="Microsoft YaHei" charset="-122"/>
                      <a:cs typeface="Microsoft YaHei" charset="-122"/>
                    </a:rPr>
                    <a:t>dist</a:t>
                  </a:r>
                  <a:r>
                    <a:rPr kumimoji="1" lang="zh-CN" altLang="en-US" sz="2400" dirty="0" smtClean="0">
                      <a:solidFill>
                        <a:schemeClr val="tx1"/>
                      </a:solidFill>
                      <a:latin typeface="Microsoft YaHei" charset="-122"/>
                      <a:ea typeface="Microsoft YaHei" charset="-122"/>
                      <a:cs typeface="Microsoft YaHei" charset="-122"/>
                    </a:rPr>
                    <a:t>中的最短路径，即</a:t>
                  </a:r>
                  <a:r>
                    <a:rPr kumimoji="1" lang="en-US" altLang="zh-CN" sz="2400" dirty="0" err="1" smtClean="0">
                      <a:solidFill>
                        <a:schemeClr val="tx1"/>
                      </a:solidFill>
                      <a:latin typeface="Microsoft YaHei" charset="-122"/>
                      <a:ea typeface="Microsoft YaHei" charset="-122"/>
                      <a:cs typeface="Microsoft YaHei" charset="-122"/>
                    </a:rPr>
                    <a:t>dist</a:t>
                  </a:r>
                  <a:r>
                    <a:rPr kumimoji="1" lang="en-US" altLang="zh-CN" sz="2400" dirty="0" smtClean="0">
                      <a:solidFill>
                        <a:schemeClr val="tx1"/>
                      </a:solidFill>
                      <a:latin typeface="Microsoft YaHei" charset="-122"/>
                      <a:ea typeface="Microsoft YaHei" charset="-122"/>
                      <a:cs typeface="Microsoft YaHei" charset="-122"/>
                    </a:rPr>
                    <a:t>[j]+a[j][m]&lt;</a:t>
                  </a:r>
                  <a:r>
                    <a:rPr kumimoji="1" lang="en-US" altLang="zh-CN" sz="2400" dirty="0" err="1" smtClean="0">
                      <a:solidFill>
                        <a:schemeClr val="tx1"/>
                      </a:solidFill>
                      <a:latin typeface="Microsoft YaHei" charset="-122"/>
                      <a:ea typeface="Microsoft YaHei" charset="-122"/>
                      <a:cs typeface="Microsoft YaHei" charset="-122"/>
                    </a:rPr>
                    <a:t>dist</a:t>
                  </a:r>
                  <a:r>
                    <a:rPr kumimoji="1" lang="en-US" altLang="zh-CN" sz="2400" dirty="0" smtClean="0">
                      <a:solidFill>
                        <a:schemeClr val="tx1"/>
                      </a:solidFill>
                      <a:latin typeface="Microsoft YaHei" charset="-122"/>
                      <a:ea typeface="Microsoft YaHei" charset="-122"/>
                      <a:cs typeface="Microsoft YaHei" charset="-122"/>
                    </a:rPr>
                    <a:t>[m]</a:t>
                  </a:r>
                  <a:r>
                    <a:rPr kumimoji="1" lang="zh-CN" altLang="en-US" sz="2400" dirty="0" smtClean="0">
                      <a:solidFill>
                        <a:schemeClr val="tx1"/>
                      </a:solidFill>
                      <a:latin typeface="Microsoft YaHei" charset="-122"/>
                      <a:ea typeface="Microsoft YaHei" charset="-122"/>
                      <a:cs typeface="Microsoft YaHei" charset="-122"/>
                    </a:rPr>
                    <a:t>时，</a:t>
                  </a:r>
                  <a:r>
                    <a:rPr kumimoji="1" lang="zh-CN" altLang="en-US" sz="2400" dirty="0">
                      <a:solidFill>
                        <a:schemeClr val="tx1"/>
                      </a:solidFill>
                      <a:latin typeface="Microsoft YaHei" charset="-122"/>
                      <a:ea typeface="Microsoft YaHei" charset="-122"/>
                      <a:cs typeface="Microsoft YaHei" charset="-122"/>
                    </a:rPr>
                    <a:t>更新</a:t>
                  </a:r>
                  <a:r>
                    <a:rPr kumimoji="1" lang="en-US" altLang="zh-CN" sz="2400" dirty="0" err="1">
                      <a:solidFill>
                        <a:schemeClr val="tx1"/>
                      </a:solidFill>
                      <a:latin typeface="Microsoft YaHei" charset="-122"/>
                      <a:ea typeface="Microsoft YaHei" charset="-122"/>
                      <a:cs typeface="Microsoft YaHei" charset="-122"/>
                    </a:rPr>
                    <a:t>d</a:t>
                  </a:r>
                  <a:r>
                    <a:rPr kumimoji="1" lang="en-US" altLang="zh-CN" sz="2400" dirty="0" err="1" smtClean="0">
                      <a:solidFill>
                        <a:schemeClr val="tx1"/>
                      </a:solidFill>
                      <a:latin typeface="Microsoft YaHei" charset="-122"/>
                      <a:ea typeface="Microsoft YaHei" charset="-122"/>
                      <a:cs typeface="Microsoft YaHei" charset="-122"/>
                    </a:rPr>
                    <a:t>ist</a:t>
                  </a:r>
                  <a:r>
                    <a:rPr kumimoji="1" lang="en-US" altLang="zh-CN" sz="2400" dirty="0" smtClean="0">
                      <a:solidFill>
                        <a:schemeClr val="tx1"/>
                      </a:solidFill>
                      <a:latin typeface="Microsoft YaHei" charset="-122"/>
                      <a:ea typeface="Microsoft YaHei" charset="-122"/>
                      <a:cs typeface="Microsoft YaHei" charset="-122"/>
                    </a:rPr>
                    <a:t>[m]=</a:t>
                  </a:r>
                  <a:r>
                    <a:rPr kumimoji="1" lang="en-US" altLang="zh-CN" sz="2400" dirty="0" err="1" smtClean="0">
                      <a:solidFill>
                        <a:schemeClr val="tx1"/>
                      </a:solidFill>
                      <a:latin typeface="Microsoft YaHei" charset="-122"/>
                      <a:ea typeface="Microsoft YaHei" charset="-122"/>
                      <a:cs typeface="Microsoft YaHei" charset="-122"/>
                    </a:rPr>
                    <a:t>dist</a:t>
                  </a:r>
                  <a:r>
                    <a:rPr kumimoji="1" lang="en-US" altLang="zh-CN" sz="2400" dirty="0" smtClean="0">
                      <a:solidFill>
                        <a:schemeClr val="tx1"/>
                      </a:solidFill>
                      <a:latin typeface="Microsoft YaHei" charset="-122"/>
                      <a:ea typeface="Microsoft YaHei" charset="-122"/>
                      <a:cs typeface="Microsoft YaHei" charset="-122"/>
                    </a:rPr>
                    <a:t>[j]+a[j][m]</a:t>
                  </a:r>
                  <a:r>
                    <a:rPr kumimoji="1" lang="zh-CN" altLang="en-US" sz="2400" dirty="0" smtClean="0">
                      <a:solidFill>
                        <a:schemeClr val="tx1"/>
                      </a:solidFill>
                      <a:latin typeface="Microsoft YaHei" charset="-122"/>
                      <a:ea typeface="Microsoft YaHei" charset="-122"/>
                      <a:cs typeface="Microsoft YaHei" charset="-122"/>
                    </a:rPr>
                    <a:t>，同时相应更新</a:t>
                  </a:r>
                  <a:r>
                    <a:rPr kumimoji="1" lang="en-US" altLang="zh-CN" sz="2400" dirty="0" smtClean="0">
                      <a:solidFill>
                        <a:schemeClr val="tx1"/>
                      </a:solidFill>
                      <a:latin typeface="Microsoft YaHei" charset="-122"/>
                      <a:ea typeface="Microsoft YaHei" charset="-122"/>
                      <a:cs typeface="Microsoft YaHei" charset="-122"/>
                    </a:rPr>
                    <a:t>path[m]</a:t>
                  </a:r>
                  <a:r>
                    <a:rPr kumimoji="1" lang="zh-CN" altLang="en-US" sz="2400" dirty="0" smtClean="0">
                      <a:solidFill>
                        <a:schemeClr val="tx1"/>
                      </a:solidFill>
                      <a:latin typeface="Microsoft YaHei" charset="-122"/>
                      <a:ea typeface="Microsoft YaHei" charset="-122"/>
                      <a:cs typeface="Microsoft YaHei" charset="-122"/>
                    </a:rPr>
                    <a:t>的单链表</a:t>
                  </a:r>
                  <a:endParaRPr kumimoji="1" lang="zh-CN" altLang="en-US" sz="2400" dirty="0">
                    <a:solidFill>
                      <a:schemeClr val="tx1"/>
                    </a:solidFill>
                    <a:latin typeface="Microsoft YaHei" charset="-122"/>
                    <a:ea typeface="Microsoft YaHei" charset="-122"/>
                    <a:cs typeface="Microsoft YaHei" charset="-122"/>
                  </a:endParaRPr>
                </a:p>
              </p:txBody>
            </p:sp>
          </mc:Choice>
          <mc:Fallback xmlns="">
            <p:sp>
              <p:nvSpPr>
                <p:cNvPr id="14" name="框架 13"/>
                <p:cNvSpPr>
                  <a:spLocks noRot="1" noChangeAspect="1" noMove="1" noResize="1" noEditPoints="1" noAdjustHandles="1" noChangeArrowheads="1" noChangeShapeType="1" noTextEdit="1"/>
                </p:cNvSpPr>
                <p:nvPr/>
              </p:nvSpPr>
              <p:spPr>
                <a:xfrm>
                  <a:off x="179512" y="1696027"/>
                  <a:ext cx="8712968" cy="3826052"/>
                </a:xfrm>
                <a:prstGeom prst="frame">
                  <a:avLst>
                    <a:gd name="adj1" fmla="val 0"/>
                  </a:avLst>
                </a:prstGeom>
                <a:blipFill rotWithShape="0">
                  <a:blip r:embed="rId2"/>
                  <a:stretch>
                    <a:fillRect l="-907" r="-628" b="-471"/>
                  </a:stretch>
                </a:blipFill>
                <a:ln>
                  <a:solidFill>
                    <a:srgbClr val="02BAF8"/>
                  </a:solidFill>
                </a:ln>
              </p:spPr>
              <p:txBody>
                <a:bodyPr/>
                <a:lstStyle/>
                <a:p>
                  <a:r>
                    <a:rPr lang="zh-CN" altLang="en-US">
                      <a:noFill/>
                    </a:rPr>
                    <a:t> </a:t>
                  </a:r>
                </a:p>
              </p:txBody>
            </p:sp>
          </mc:Fallback>
        </mc:AlternateContent>
      </p:grpSp>
    </p:spTree>
    <p:extLst>
      <p:ext uri="{BB962C8B-B14F-4D97-AF65-F5344CB8AC3E}">
        <p14:creationId xmlns:p14="http://schemas.microsoft.com/office/powerpoint/2010/main" val="117532424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smtClean="0"/>
              <a:t>2</a:t>
            </a:r>
            <a:r>
              <a:rPr kumimoji="1" lang="zh-CN" altLang="en-US" dirty="0" smtClean="0"/>
              <a:t> 从一个顶点到其余各顶点的最短路径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11" name="组 10"/>
          <p:cNvGrpSpPr/>
          <p:nvPr/>
        </p:nvGrpSpPr>
        <p:grpSpPr>
          <a:xfrm>
            <a:off x="168894" y="934818"/>
            <a:ext cx="8723586" cy="5734542"/>
            <a:chOff x="168894" y="1268760"/>
            <a:chExt cx="8723586" cy="4253319"/>
          </a:xfrm>
          <a:gradFill>
            <a:gsLst>
              <a:gs pos="0">
                <a:schemeClr val="bg1"/>
              </a:gs>
              <a:gs pos="98000">
                <a:srgbClr val="02BAF8"/>
              </a:gs>
            </a:gsLst>
            <a:lin ang="9600000" scaled="0"/>
          </a:gradFill>
        </p:grpSpPr>
        <p:sp>
          <p:nvSpPr>
            <p:cNvPr id="13" name="任意多边形: 形状 8"/>
            <p:cNvSpPr/>
            <p:nvPr/>
          </p:nvSpPr>
          <p:spPr>
            <a:xfrm flipH="1">
              <a:off x="168894" y="1268760"/>
              <a:ext cx="5771257" cy="482135"/>
            </a:xfrm>
            <a:custGeom>
              <a:avLst/>
              <a:gdLst>
                <a:gd name="connsiteX0" fmla="*/ 708661 w 7696200"/>
                <a:gd name="connsiteY0" fmla="*/ 0 h 787400"/>
                <a:gd name="connsiteX1" fmla="*/ 7696200 w 7696200"/>
                <a:gd name="connsiteY1" fmla="*/ 0 h 787400"/>
                <a:gd name="connsiteX2" fmla="*/ 7696200 w 7696200"/>
                <a:gd name="connsiteY2" fmla="*/ 787400 h 787400"/>
                <a:gd name="connsiteX3" fmla="*/ 0 w 7696200"/>
                <a:gd name="connsiteY3" fmla="*/ 787400 h 787400"/>
              </a:gdLst>
              <a:ahLst/>
              <a:cxnLst>
                <a:cxn ang="0">
                  <a:pos x="connsiteX0" y="connsiteY0"/>
                </a:cxn>
                <a:cxn ang="0">
                  <a:pos x="connsiteX1" y="connsiteY1"/>
                </a:cxn>
                <a:cxn ang="0">
                  <a:pos x="connsiteX2" y="connsiteY2"/>
                </a:cxn>
                <a:cxn ang="0">
                  <a:pos x="connsiteX3" y="connsiteY3"/>
                </a:cxn>
              </a:cxnLst>
              <a:rect l="l" t="t" r="r" b="b"/>
              <a:pathLst>
                <a:path w="7696200" h="787400">
                  <a:moveTo>
                    <a:pt x="708661" y="0"/>
                  </a:moveTo>
                  <a:lnTo>
                    <a:pt x="7696200" y="0"/>
                  </a:lnTo>
                  <a:lnTo>
                    <a:pt x="7696200" y="787400"/>
                  </a:lnTo>
                  <a:lnTo>
                    <a:pt x="0" y="7874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latin typeface="Microsoft YaHei" charset="-122"/>
                  <a:ea typeface="Microsoft YaHei" charset="-122"/>
                  <a:cs typeface="Microsoft YaHei" charset="-122"/>
                </a:rPr>
                <a:t>  算法：迪克斯特拉</a:t>
              </a:r>
              <a:r>
                <a:rPr lang="en-US" altLang="zh-CN" sz="2400" dirty="0" smtClean="0">
                  <a:latin typeface="Microsoft YaHei" charset="-122"/>
                  <a:ea typeface="Microsoft YaHei" charset="-122"/>
                  <a:cs typeface="Microsoft YaHei" charset="-122"/>
                </a:rPr>
                <a:t>(Dijkstra)</a:t>
              </a:r>
              <a:r>
                <a:rPr lang="zh-CN" altLang="en-US" sz="2400" dirty="0" smtClean="0">
                  <a:latin typeface="Microsoft YaHei" charset="-122"/>
                  <a:ea typeface="Microsoft YaHei" charset="-122"/>
                  <a:cs typeface="Microsoft YaHei" charset="-122"/>
                </a:rPr>
                <a:t>算法</a:t>
              </a:r>
              <a:endParaRPr lang="zh-CN" altLang="en-US" sz="24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14" name="框架 13"/>
                <p:cNvSpPr/>
                <p:nvPr/>
              </p:nvSpPr>
              <p:spPr>
                <a:xfrm>
                  <a:off x="179512" y="1696027"/>
                  <a:ext cx="8712968" cy="3826052"/>
                </a:xfrm>
                <a:prstGeom prst="frame">
                  <a:avLst>
                    <a:gd name="adj1" fmla="val 0"/>
                  </a:avLst>
                </a:prstGeom>
                <a:grpFill/>
                <a:ln>
                  <a:solidFill>
                    <a:srgbClr val="02BAF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smtClean="0">
                      <a:solidFill>
                        <a:schemeClr val="tx1"/>
                      </a:solidFill>
                      <a:latin typeface="Microsoft YaHei" charset="-122"/>
                      <a:ea typeface="Microsoft YaHei" charset="-122"/>
                      <a:cs typeface="Microsoft YaHei" charset="-122"/>
                    </a:rPr>
                    <a:t> （</a:t>
                  </a:r>
                  <a:r>
                    <a:rPr kumimoji="1" lang="en-US" altLang="zh-CN" sz="2400" dirty="0" smtClean="0">
                      <a:solidFill>
                        <a:schemeClr val="tx1"/>
                      </a:solidFill>
                      <a:latin typeface="Microsoft YaHei" charset="-122"/>
                      <a:ea typeface="Microsoft YaHei" charset="-122"/>
                      <a:cs typeface="Microsoft YaHei" charset="-122"/>
                    </a:rPr>
                    <a:t>3</a:t>
                  </a:r>
                  <a:r>
                    <a:rPr kumimoji="1" lang="zh-CN" altLang="en-US" sz="2400" dirty="0" smtClean="0">
                      <a:solidFill>
                        <a:schemeClr val="tx1"/>
                      </a:solidFill>
                      <a:latin typeface="Microsoft YaHei" charset="-122"/>
                      <a:ea typeface="Microsoft YaHei" charset="-122"/>
                      <a:cs typeface="Microsoft YaHei" charset="-122"/>
                    </a:rPr>
                    <a:t>）重复（</a:t>
                  </a:r>
                  <a:r>
                    <a:rPr kumimoji="1" lang="en-US" altLang="zh-CN" sz="2400" dirty="0" smtClean="0">
                      <a:solidFill>
                        <a:schemeClr val="tx1"/>
                      </a:solidFill>
                      <a:latin typeface="Microsoft YaHei" charset="-122"/>
                      <a:ea typeface="Microsoft YaHei" charset="-122"/>
                      <a:cs typeface="Microsoft YaHei" charset="-122"/>
                    </a:rPr>
                    <a:t>1</a:t>
                  </a:r>
                  <a:r>
                    <a:rPr kumimoji="1" lang="zh-CN" altLang="en-US" sz="2400" dirty="0" smtClean="0">
                      <a:solidFill>
                        <a:schemeClr val="tx1"/>
                      </a:solidFill>
                      <a:latin typeface="Microsoft YaHei" charset="-122"/>
                      <a:ea typeface="Microsoft YaHei" charset="-122"/>
                      <a:cs typeface="Microsoft YaHei" charset="-122"/>
                    </a:rPr>
                    <a:t>）</a:t>
                  </a:r>
                  <a:r>
                    <a:rPr kumimoji="1" lang="en-US" altLang="zh-CN" sz="2400" dirty="0" smtClean="0">
                      <a:solidFill>
                        <a:schemeClr val="tx1"/>
                      </a:solidFill>
                      <a:latin typeface="Microsoft YaHei" charset="-122"/>
                      <a:ea typeface="Microsoft YaHei" charset="-122"/>
                      <a:cs typeface="Microsoft YaHei" charset="-122"/>
                    </a:rPr>
                    <a:t>~</a:t>
                  </a:r>
                  <a:r>
                    <a:rPr kumimoji="1" lang="zh-CN" altLang="en-US" sz="2400" dirty="0" smtClean="0">
                      <a:solidFill>
                        <a:schemeClr val="tx1"/>
                      </a:solidFill>
                      <a:latin typeface="Microsoft YaHei" charset="-122"/>
                      <a:ea typeface="Microsoft YaHei" charset="-122"/>
                      <a:cs typeface="Microsoft YaHei" charset="-122"/>
                    </a:rPr>
                    <a:t>（</a:t>
                  </a:r>
                  <a:r>
                    <a:rPr kumimoji="1" lang="en-US" altLang="zh-CN" sz="2400" dirty="0" smtClean="0">
                      <a:solidFill>
                        <a:schemeClr val="tx1"/>
                      </a:solidFill>
                      <a:latin typeface="Microsoft YaHei" charset="-122"/>
                      <a:ea typeface="Microsoft YaHei" charset="-122"/>
                      <a:cs typeface="Microsoft YaHei" charset="-122"/>
                    </a:rPr>
                    <a:t>2</a:t>
                  </a:r>
                  <a:r>
                    <a:rPr kumimoji="1" lang="zh-CN" altLang="en-US" sz="2400" dirty="0" smtClean="0">
                      <a:solidFill>
                        <a:schemeClr val="tx1"/>
                      </a:solidFill>
                      <a:latin typeface="Microsoft YaHei" charset="-122"/>
                      <a:ea typeface="Microsoft YaHei" charset="-122"/>
                      <a:cs typeface="Microsoft YaHei" charset="-122"/>
                    </a:rPr>
                    <a:t>）共</a:t>
                  </a:r>
                  <a:r>
                    <a:rPr kumimoji="1" lang="en-US" altLang="zh-CN" sz="2400" dirty="0" smtClean="0">
                      <a:solidFill>
                        <a:schemeClr val="tx1"/>
                      </a:solidFill>
                      <a:latin typeface="Microsoft YaHei" charset="-122"/>
                      <a:ea typeface="Microsoft YaHei" charset="-122"/>
                      <a:cs typeface="Microsoft YaHei" charset="-122"/>
                    </a:rPr>
                    <a:t>n-2</a:t>
                  </a:r>
                  <a:r>
                    <a:rPr kumimoji="1" lang="zh-CN" altLang="en-US" sz="2400" dirty="0" smtClean="0">
                      <a:solidFill>
                        <a:schemeClr val="tx1"/>
                      </a:solidFill>
                      <a:latin typeface="Microsoft YaHei" charset="-122"/>
                      <a:ea typeface="Microsoft YaHei" charset="-122"/>
                      <a:cs typeface="Microsoft YaHei" charset="-122"/>
                    </a:rPr>
                    <a:t>次，结束，</a:t>
                  </a:r>
                  <a:r>
                    <a:rPr kumimoji="1" lang="en-US" altLang="zh-CN" sz="2400" dirty="0" err="1" smtClean="0">
                      <a:solidFill>
                        <a:schemeClr val="tx1"/>
                      </a:solidFill>
                      <a:latin typeface="Microsoft YaHei" charset="-122"/>
                      <a:ea typeface="Microsoft YaHei" charset="-122"/>
                      <a:cs typeface="Microsoft YaHei" charset="-122"/>
                    </a:rPr>
                    <a:t>dist</a:t>
                  </a:r>
                  <a:r>
                    <a:rPr kumimoji="1" lang="zh-CN" altLang="en-US" sz="2400" dirty="0" smtClean="0">
                      <a:solidFill>
                        <a:schemeClr val="tx1"/>
                      </a:solidFill>
                      <a:latin typeface="Microsoft YaHei" charset="-122"/>
                      <a:ea typeface="Microsoft YaHei" charset="-122"/>
                      <a:cs typeface="Microsoft YaHei" charset="-122"/>
                    </a:rPr>
                    <a:t>中即是</a:t>
                  </a:r>
                  <a14:m>
                    <m:oMath xmlns:m="http://schemas.openxmlformats.org/officeDocument/2006/math">
                      <m:sSub>
                        <m:sSubPr>
                          <m:ctrlPr>
                            <a:rPr kumimoji="1" lang="en-US" altLang="zh-CN" sz="2400" i="1">
                              <a:solidFill>
                                <a:schemeClr val="tx1"/>
                              </a:solidFill>
                              <a:latin typeface="Cambria Math" charset="0"/>
                              <a:ea typeface="Microsoft YaHei" charset="-122"/>
                              <a:cs typeface="Microsoft YaHei" charset="-122"/>
                            </a:rPr>
                          </m:ctrlPr>
                        </m:sSubPr>
                        <m:e>
                          <m:r>
                            <a:rPr kumimoji="1" lang="en-US" altLang="zh-CN" sz="2400" i="1">
                              <a:solidFill>
                                <a:schemeClr val="tx1"/>
                              </a:solidFill>
                              <a:latin typeface="Cambria Math" charset="0"/>
                              <a:ea typeface="Microsoft YaHei" charset="-122"/>
                              <a:cs typeface="Microsoft YaHei" charset="-122"/>
                            </a:rPr>
                            <m:t>𝑣</m:t>
                          </m:r>
                        </m:e>
                        <m:sub>
                          <m:r>
                            <a:rPr kumimoji="1" lang="en-US" altLang="zh-CN" sz="2400" i="1">
                              <a:solidFill>
                                <a:schemeClr val="tx1"/>
                              </a:solidFill>
                              <a:latin typeface="Cambria Math" charset="0"/>
                              <a:ea typeface="Microsoft YaHei" charset="-122"/>
                              <a:cs typeface="Microsoft YaHei" charset="-122"/>
                            </a:rPr>
                            <m:t>𝑖</m:t>
                          </m:r>
                        </m:sub>
                      </m:sSub>
                    </m:oMath>
                  </a14:m>
                  <a:r>
                    <a:rPr kumimoji="1" lang="zh-CN" altLang="en-US" sz="2400" dirty="0" smtClean="0">
                      <a:solidFill>
                        <a:schemeClr val="tx1"/>
                      </a:solidFill>
                      <a:latin typeface="Microsoft YaHei" charset="-122"/>
                      <a:ea typeface="Microsoft YaHei" charset="-122"/>
                      <a:cs typeface="Microsoft YaHei" charset="-122"/>
                    </a:rPr>
                    <a:t>到各顶点的最短路径长度，</a:t>
                  </a:r>
                  <a:r>
                    <a:rPr kumimoji="1" lang="en-US" altLang="zh-CN" sz="2400" dirty="0" smtClean="0">
                      <a:solidFill>
                        <a:schemeClr val="tx1"/>
                      </a:solidFill>
                      <a:latin typeface="Microsoft YaHei" charset="-122"/>
                      <a:ea typeface="Microsoft YaHei" charset="-122"/>
                      <a:cs typeface="Microsoft YaHei" charset="-122"/>
                    </a:rPr>
                    <a:t>path</a:t>
                  </a:r>
                  <a:r>
                    <a:rPr kumimoji="1" lang="zh-CN" altLang="en-US" sz="2400" dirty="0" smtClean="0">
                      <a:solidFill>
                        <a:schemeClr val="tx1"/>
                      </a:solidFill>
                      <a:latin typeface="Microsoft YaHei" charset="-122"/>
                      <a:ea typeface="Microsoft YaHei" charset="-122"/>
                      <a:cs typeface="Microsoft YaHei" charset="-122"/>
                    </a:rPr>
                    <a:t>中是</a:t>
                  </a:r>
                  <a14:m>
                    <m:oMath xmlns:m="http://schemas.openxmlformats.org/officeDocument/2006/math">
                      <m:sSub>
                        <m:sSubPr>
                          <m:ctrlPr>
                            <a:rPr kumimoji="1" lang="en-US" altLang="zh-CN" sz="2400" i="1">
                              <a:solidFill>
                                <a:schemeClr val="tx1"/>
                              </a:solidFill>
                              <a:latin typeface="Cambria Math" charset="0"/>
                              <a:ea typeface="Microsoft YaHei" charset="-122"/>
                              <a:cs typeface="Microsoft YaHei" charset="-122"/>
                            </a:rPr>
                          </m:ctrlPr>
                        </m:sSubPr>
                        <m:e>
                          <m:r>
                            <a:rPr kumimoji="1" lang="en-US" altLang="zh-CN" sz="2400" i="1">
                              <a:solidFill>
                                <a:schemeClr val="tx1"/>
                              </a:solidFill>
                              <a:latin typeface="Cambria Math" charset="0"/>
                              <a:ea typeface="Microsoft YaHei" charset="-122"/>
                              <a:cs typeface="Microsoft YaHei" charset="-122"/>
                            </a:rPr>
                            <m:t>𝑣</m:t>
                          </m:r>
                        </m:e>
                        <m:sub>
                          <m:r>
                            <a:rPr kumimoji="1" lang="en-US" altLang="zh-CN" sz="2400" i="1">
                              <a:solidFill>
                                <a:schemeClr val="tx1"/>
                              </a:solidFill>
                              <a:latin typeface="Cambria Math" charset="0"/>
                              <a:ea typeface="Microsoft YaHei" charset="-122"/>
                              <a:cs typeface="Microsoft YaHei" charset="-122"/>
                            </a:rPr>
                            <m:t>𝑖</m:t>
                          </m:r>
                        </m:sub>
                      </m:sSub>
                    </m:oMath>
                  </a14:m>
                  <a:r>
                    <a:rPr kumimoji="1" lang="zh-CN" altLang="en-US" sz="2400" dirty="0" smtClean="0">
                      <a:solidFill>
                        <a:schemeClr val="tx1"/>
                      </a:solidFill>
                      <a:latin typeface="Microsoft YaHei" charset="-122"/>
                      <a:ea typeface="Microsoft YaHei" charset="-122"/>
                      <a:cs typeface="Microsoft YaHei" charset="-122"/>
                    </a:rPr>
                    <a:t>到各顶点的最短路径</a:t>
                  </a:r>
                  <a:endParaRPr kumimoji="1" lang="zh-CN" altLang="en-US" sz="2400" dirty="0">
                    <a:solidFill>
                      <a:schemeClr val="tx1"/>
                    </a:solidFill>
                    <a:latin typeface="Microsoft YaHei" charset="-122"/>
                    <a:ea typeface="Microsoft YaHei" charset="-122"/>
                    <a:cs typeface="Microsoft YaHei" charset="-122"/>
                  </a:endParaRPr>
                </a:p>
              </p:txBody>
            </p:sp>
          </mc:Choice>
          <mc:Fallback xmlns="">
            <p:sp>
              <p:nvSpPr>
                <p:cNvPr id="14" name="框架 13"/>
                <p:cNvSpPr>
                  <a:spLocks noRot="1" noChangeAspect="1" noMove="1" noResize="1" noEditPoints="1" noAdjustHandles="1" noChangeArrowheads="1" noChangeShapeType="1" noTextEdit="1"/>
                </p:cNvSpPr>
                <p:nvPr/>
              </p:nvSpPr>
              <p:spPr>
                <a:xfrm>
                  <a:off x="179512" y="1696027"/>
                  <a:ext cx="8712968" cy="3826052"/>
                </a:xfrm>
                <a:prstGeom prst="frame">
                  <a:avLst>
                    <a:gd name="adj1" fmla="val 0"/>
                  </a:avLst>
                </a:prstGeom>
                <a:blipFill rotWithShape="0">
                  <a:blip r:embed="rId2"/>
                  <a:stretch>
                    <a:fillRect l="-907"/>
                  </a:stretch>
                </a:blipFill>
                <a:ln>
                  <a:solidFill>
                    <a:srgbClr val="02BAF8"/>
                  </a:solidFill>
                </a:ln>
              </p:spPr>
              <p:txBody>
                <a:bodyPr/>
                <a:lstStyle/>
                <a:p>
                  <a:r>
                    <a:rPr lang="zh-CN" altLang="en-US">
                      <a:noFill/>
                    </a:rPr>
                    <a:t> </a:t>
                  </a:r>
                </a:p>
              </p:txBody>
            </p:sp>
          </mc:Fallback>
        </mc:AlternateContent>
      </p:grpSp>
    </p:spTree>
    <p:extLst>
      <p:ext uri="{BB962C8B-B14F-4D97-AF65-F5344CB8AC3E}">
        <p14:creationId xmlns:p14="http://schemas.microsoft.com/office/powerpoint/2010/main" val="168631795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smtClean="0"/>
              <a:t>2</a:t>
            </a:r>
            <a:r>
              <a:rPr kumimoji="1" lang="zh-CN" altLang="en-US" dirty="0" smtClean="0"/>
              <a:t> 从一个顶点到其余各顶点的最短路径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9" name="组 8"/>
          <p:cNvGrpSpPr/>
          <p:nvPr/>
        </p:nvGrpSpPr>
        <p:grpSpPr>
          <a:xfrm>
            <a:off x="995130" y="363803"/>
            <a:ext cx="3641342" cy="4585734"/>
            <a:chOff x="611560" y="211418"/>
            <a:chExt cx="3641342" cy="4585734"/>
          </a:xfrm>
        </p:grpSpPr>
        <p:sp>
          <p:nvSpPr>
            <p:cNvPr id="10" name="弧 9"/>
            <p:cNvSpPr/>
            <p:nvPr/>
          </p:nvSpPr>
          <p:spPr>
            <a:xfrm rot="9464582">
              <a:off x="2224740" y="211418"/>
              <a:ext cx="2028162" cy="2825238"/>
            </a:xfrm>
            <a:prstGeom prst="arc">
              <a:avLst>
                <a:gd name="adj1" fmla="val 17814513"/>
                <a:gd name="adj2" fmla="val 530073"/>
              </a:avLst>
            </a:prstGeom>
            <a:ln>
              <a:headEnd type="triangle" w="med" len="med"/>
              <a:tailEnd type="non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grpSp>
          <p:nvGrpSpPr>
            <p:cNvPr id="12" name="组 11"/>
            <p:cNvGrpSpPr/>
            <p:nvPr/>
          </p:nvGrpSpPr>
          <p:grpSpPr>
            <a:xfrm>
              <a:off x="611560" y="1503588"/>
              <a:ext cx="2808312" cy="3293564"/>
              <a:chOff x="611560" y="1503588"/>
              <a:chExt cx="2808312" cy="3293564"/>
            </a:xfrm>
          </p:grpSpPr>
          <p:sp>
            <p:nvSpPr>
              <p:cNvPr id="15" name="同心圆 14"/>
              <p:cNvSpPr/>
              <p:nvPr/>
            </p:nvSpPr>
            <p:spPr>
              <a:xfrm>
                <a:off x="1835696" y="15567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mtClean="0">
                    <a:solidFill>
                      <a:schemeClr val="tx1"/>
                    </a:solidFill>
                  </a:rPr>
                  <a:t>0</a:t>
                </a:r>
                <a:endParaRPr kumimoji="1" lang="zh-CN" altLang="en-US" dirty="0">
                  <a:solidFill>
                    <a:schemeClr val="tx1"/>
                  </a:solidFill>
                </a:endParaRPr>
              </a:p>
            </p:txBody>
          </p:sp>
          <p:cxnSp>
            <p:nvCxnSpPr>
              <p:cNvPr id="16" name="直线箭头连接符 15"/>
              <p:cNvCxnSpPr>
                <a:stCxn id="21" idx="3"/>
                <a:endCxn id="24" idx="7"/>
              </p:cNvCxnSpPr>
              <p:nvPr/>
            </p:nvCxnSpPr>
            <p:spPr>
              <a:xfrm flipH="1">
                <a:off x="980336" y="1925568"/>
                <a:ext cx="918632" cy="990640"/>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7" name="同心圆 16"/>
              <p:cNvSpPr/>
              <p:nvPr/>
            </p:nvSpPr>
            <p:spPr>
              <a:xfrm>
                <a:off x="611560" y="285293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1</a:t>
                </a:r>
                <a:endParaRPr kumimoji="1" lang="zh-CN" altLang="en-US" dirty="0">
                  <a:solidFill>
                    <a:schemeClr val="tx1"/>
                  </a:solidFill>
                </a:endParaRPr>
              </a:p>
            </p:txBody>
          </p:sp>
          <p:sp>
            <p:nvSpPr>
              <p:cNvPr id="18" name="同心圆 17"/>
              <p:cNvSpPr/>
              <p:nvPr/>
            </p:nvSpPr>
            <p:spPr>
              <a:xfrm>
                <a:off x="2987824" y="285691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4</a:t>
                </a:r>
                <a:endParaRPr kumimoji="1" lang="zh-CN" altLang="en-US" dirty="0">
                  <a:solidFill>
                    <a:schemeClr val="tx1"/>
                  </a:solidFill>
                </a:endParaRPr>
              </a:p>
            </p:txBody>
          </p:sp>
          <p:sp>
            <p:nvSpPr>
              <p:cNvPr id="19" name="同心圆 18"/>
              <p:cNvSpPr/>
              <p:nvPr/>
            </p:nvSpPr>
            <p:spPr>
              <a:xfrm>
                <a:off x="971600" y="428912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2</a:t>
                </a:r>
                <a:endParaRPr kumimoji="1" lang="zh-CN" altLang="en-US" dirty="0">
                  <a:solidFill>
                    <a:schemeClr val="tx1"/>
                  </a:solidFill>
                </a:endParaRPr>
              </a:p>
            </p:txBody>
          </p:sp>
          <p:sp>
            <p:nvSpPr>
              <p:cNvPr id="20" name="同心圆 19"/>
              <p:cNvSpPr/>
              <p:nvPr/>
            </p:nvSpPr>
            <p:spPr>
              <a:xfrm>
                <a:off x="2627784" y="429309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3</a:t>
                </a:r>
                <a:endParaRPr kumimoji="1" lang="zh-CN" altLang="en-US" dirty="0">
                  <a:solidFill>
                    <a:schemeClr val="tx1"/>
                  </a:solidFill>
                </a:endParaRPr>
              </a:p>
            </p:txBody>
          </p:sp>
          <p:cxnSp>
            <p:nvCxnSpPr>
              <p:cNvPr id="21" name="直线箭头连接符 20"/>
              <p:cNvCxnSpPr>
                <a:stCxn id="24" idx="5"/>
                <a:endCxn id="27" idx="1"/>
              </p:cNvCxnSpPr>
              <p:nvPr/>
            </p:nvCxnSpPr>
            <p:spPr>
              <a:xfrm>
                <a:off x="980336" y="3221712"/>
                <a:ext cx="1710720" cy="1134656"/>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stCxn id="27" idx="0"/>
                <a:endCxn id="21" idx="4"/>
              </p:cNvCxnSpPr>
              <p:nvPr/>
            </p:nvCxnSpPr>
            <p:spPr>
              <a:xfrm flipH="1" flipV="1">
                <a:off x="2051720" y="1988840"/>
                <a:ext cx="792088" cy="2304256"/>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直线箭头连接符 22"/>
              <p:cNvCxnSpPr>
                <a:stCxn id="27" idx="7"/>
                <a:endCxn id="25" idx="4"/>
              </p:cNvCxnSpPr>
              <p:nvPr/>
            </p:nvCxnSpPr>
            <p:spPr>
              <a:xfrm flipV="1">
                <a:off x="2996560" y="3288958"/>
                <a:ext cx="207288" cy="1067410"/>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a:stCxn id="24" idx="4"/>
                <a:endCxn id="26" idx="0"/>
              </p:cNvCxnSpPr>
              <p:nvPr/>
            </p:nvCxnSpPr>
            <p:spPr>
              <a:xfrm>
                <a:off x="827584" y="3284984"/>
                <a:ext cx="360040" cy="1004138"/>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a:stCxn id="26" idx="7"/>
                <a:endCxn id="25" idx="3"/>
              </p:cNvCxnSpPr>
              <p:nvPr/>
            </p:nvCxnSpPr>
            <p:spPr>
              <a:xfrm flipV="1">
                <a:off x="1340376" y="3225686"/>
                <a:ext cx="1710720" cy="1126708"/>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线箭头连接符 25"/>
              <p:cNvCxnSpPr>
                <a:stCxn id="27" idx="2"/>
                <a:endCxn id="26" idx="6"/>
              </p:cNvCxnSpPr>
              <p:nvPr/>
            </p:nvCxnSpPr>
            <p:spPr>
              <a:xfrm flipH="1" flipV="1">
                <a:off x="1403648" y="4505146"/>
                <a:ext cx="1224136" cy="3974"/>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弧 26"/>
              <p:cNvSpPr/>
              <p:nvPr/>
            </p:nvSpPr>
            <p:spPr>
              <a:xfrm rot="20035948">
                <a:off x="1181655" y="1503588"/>
                <a:ext cx="2028162" cy="2825238"/>
              </a:xfrm>
              <a:prstGeom prst="arc">
                <a:avLst>
                  <a:gd name="adj1" fmla="val 17814513"/>
                  <a:gd name="adj2" fmla="val 1267314"/>
                </a:avLst>
              </a:prstGeom>
              <a:ln w="28575">
                <a:solidFill>
                  <a:srgbClr val="01BAF8"/>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8" name="文本框 27"/>
              <p:cNvSpPr txBox="1"/>
              <p:nvPr/>
            </p:nvSpPr>
            <p:spPr>
              <a:xfrm>
                <a:off x="2843808" y="1844824"/>
                <a:ext cx="301686" cy="369332"/>
              </a:xfrm>
              <a:prstGeom prst="rect">
                <a:avLst/>
              </a:prstGeom>
              <a:noFill/>
            </p:spPr>
            <p:txBody>
              <a:bodyPr wrap="none" rtlCol="0">
                <a:spAutoFit/>
              </a:bodyPr>
              <a:lstStyle/>
              <a:p>
                <a:r>
                  <a:rPr kumimoji="1" lang="en-US" altLang="zh-CN" dirty="0" smtClean="0"/>
                  <a:t>5</a:t>
                </a:r>
                <a:endParaRPr kumimoji="1" lang="zh-CN" altLang="en-US" dirty="0"/>
              </a:p>
            </p:txBody>
          </p:sp>
          <p:sp>
            <p:nvSpPr>
              <p:cNvPr id="29" name="文本框 28"/>
              <p:cNvSpPr txBox="1"/>
              <p:nvPr/>
            </p:nvSpPr>
            <p:spPr>
              <a:xfrm>
                <a:off x="2483768" y="2195572"/>
                <a:ext cx="418704" cy="369332"/>
              </a:xfrm>
              <a:prstGeom prst="rect">
                <a:avLst/>
              </a:prstGeom>
              <a:noFill/>
            </p:spPr>
            <p:txBody>
              <a:bodyPr wrap="none" rtlCol="0">
                <a:spAutoFit/>
              </a:bodyPr>
              <a:lstStyle/>
              <a:p>
                <a:r>
                  <a:rPr kumimoji="1" lang="en-US" altLang="zh-CN" smtClean="0"/>
                  <a:t>30</a:t>
                </a:r>
                <a:endParaRPr kumimoji="1" lang="zh-CN" altLang="en-US" dirty="0"/>
              </a:p>
            </p:txBody>
          </p:sp>
          <p:sp>
            <p:nvSpPr>
              <p:cNvPr id="30" name="文本框 29"/>
              <p:cNvSpPr txBox="1"/>
              <p:nvPr/>
            </p:nvSpPr>
            <p:spPr>
              <a:xfrm>
                <a:off x="3001168" y="3635732"/>
                <a:ext cx="418704" cy="369332"/>
              </a:xfrm>
              <a:prstGeom prst="rect">
                <a:avLst/>
              </a:prstGeom>
              <a:noFill/>
            </p:spPr>
            <p:txBody>
              <a:bodyPr wrap="none" rtlCol="0">
                <a:spAutoFit/>
              </a:bodyPr>
              <a:lstStyle/>
              <a:p>
                <a:r>
                  <a:rPr kumimoji="1" lang="en-US" altLang="zh-CN" dirty="0" smtClean="0"/>
                  <a:t>12</a:t>
                </a:r>
                <a:endParaRPr kumimoji="1" lang="zh-CN" altLang="en-US" dirty="0"/>
              </a:p>
            </p:txBody>
          </p:sp>
          <p:sp>
            <p:nvSpPr>
              <p:cNvPr id="31" name="文本框 30"/>
              <p:cNvSpPr txBox="1"/>
              <p:nvPr/>
            </p:nvSpPr>
            <p:spPr>
              <a:xfrm>
                <a:off x="2123728" y="3356992"/>
                <a:ext cx="418704" cy="369332"/>
              </a:xfrm>
              <a:prstGeom prst="rect">
                <a:avLst/>
              </a:prstGeom>
              <a:noFill/>
            </p:spPr>
            <p:txBody>
              <a:bodyPr wrap="none" rtlCol="0">
                <a:spAutoFit/>
              </a:bodyPr>
              <a:lstStyle/>
              <a:p>
                <a:r>
                  <a:rPr kumimoji="1" lang="en-US" altLang="zh-CN" smtClean="0"/>
                  <a:t>10</a:t>
                </a:r>
                <a:endParaRPr kumimoji="1" lang="zh-CN" altLang="en-US" dirty="0"/>
              </a:p>
            </p:txBody>
          </p:sp>
          <p:sp>
            <p:nvSpPr>
              <p:cNvPr id="32" name="文本框 31"/>
              <p:cNvSpPr txBox="1"/>
              <p:nvPr/>
            </p:nvSpPr>
            <p:spPr>
              <a:xfrm>
                <a:off x="1979712" y="2636912"/>
                <a:ext cx="418704" cy="369332"/>
              </a:xfrm>
              <a:prstGeom prst="rect">
                <a:avLst/>
              </a:prstGeom>
              <a:noFill/>
            </p:spPr>
            <p:txBody>
              <a:bodyPr wrap="none" rtlCol="0">
                <a:spAutoFit/>
              </a:bodyPr>
              <a:lstStyle/>
              <a:p>
                <a:r>
                  <a:rPr kumimoji="1" lang="en-US" altLang="zh-CN" smtClean="0"/>
                  <a:t>20</a:t>
                </a:r>
                <a:endParaRPr kumimoji="1" lang="zh-CN" altLang="en-US" dirty="0"/>
              </a:p>
            </p:txBody>
          </p:sp>
          <p:sp>
            <p:nvSpPr>
              <p:cNvPr id="33" name="文本框 32"/>
              <p:cNvSpPr txBox="1"/>
              <p:nvPr/>
            </p:nvSpPr>
            <p:spPr>
              <a:xfrm>
                <a:off x="1245978" y="2132856"/>
                <a:ext cx="301686" cy="369332"/>
              </a:xfrm>
              <a:prstGeom prst="rect">
                <a:avLst/>
              </a:prstGeom>
              <a:noFill/>
            </p:spPr>
            <p:txBody>
              <a:bodyPr wrap="none" rtlCol="0">
                <a:spAutoFit/>
              </a:bodyPr>
              <a:lstStyle/>
              <a:p>
                <a:r>
                  <a:rPr kumimoji="1" lang="en-US" altLang="zh-CN" smtClean="0"/>
                  <a:t>3</a:t>
                </a:r>
                <a:endParaRPr kumimoji="1" lang="zh-CN" altLang="en-US" dirty="0"/>
              </a:p>
            </p:txBody>
          </p:sp>
          <p:sp>
            <p:nvSpPr>
              <p:cNvPr id="34" name="文本框 33"/>
              <p:cNvSpPr txBox="1"/>
              <p:nvPr/>
            </p:nvSpPr>
            <p:spPr>
              <a:xfrm>
                <a:off x="1398378" y="3275692"/>
                <a:ext cx="301686" cy="369332"/>
              </a:xfrm>
              <a:prstGeom prst="rect">
                <a:avLst/>
              </a:prstGeom>
              <a:noFill/>
            </p:spPr>
            <p:txBody>
              <a:bodyPr wrap="none" rtlCol="0">
                <a:spAutoFit/>
              </a:bodyPr>
              <a:lstStyle/>
              <a:p>
                <a:r>
                  <a:rPr kumimoji="1" lang="en-US" altLang="zh-CN" smtClean="0"/>
                  <a:t>8</a:t>
                </a:r>
                <a:endParaRPr kumimoji="1" lang="zh-CN" altLang="en-US" dirty="0"/>
              </a:p>
            </p:txBody>
          </p:sp>
          <p:sp>
            <p:nvSpPr>
              <p:cNvPr id="35" name="文本框 34"/>
              <p:cNvSpPr txBox="1"/>
              <p:nvPr/>
            </p:nvSpPr>
            <p:spPr>
              <a:xfrm>
                <a:off x="683568" y="3635732"/>
                <a:ext cx="418704" cy="369332"/>
              </a:xfrm>
              <a:prstGeom prst="rect">
                <a:avLst/>
              </a:prstGeom>
              <a:noFill/>
            </p:spPr>
            <p:txBody>
              <a:bodyPr wrap="none" rtlCol="0">
                <a:spAutoFit/>
              </a:bodyPr>
              <a:lstStyle/>
              <a:p>
                <a:r>
                  <a:rPr kumimoji="1" lang="en-US" altLang="zh-CN" smtClean="0"/>
                  <a:t>25</a:t>
                </a:r>
              </a:p>
            </p:txBody>
          </p:sp>
          <p:sp>
            <p:nvSpPr>
              <p:cNvPr id="36" name="文本框 35"/>
              <p:cNvSpPr txBox="1"/>
              <p:nvPr/>
            </p:nvSpPr>
            <p:spPr>
              <a:xfrm>
                <a:off x="1835696" y="4427820"/>
                <a:ext cx="301686" cy="369332"/>
              </a:xfrm>
              <a:prstGeom prst="rect">
                <a:avLst/>
              </a:prstGeom>
              <a:noFill/>
            </p:spPr>
            <p:txBody>
              <a:bodyPr wrap="none" rtlCol="0">
                <a:spAutoFit/>
              </a:bodyPr>
              <a:lstStyle/>
              <a:p>
                <a:r>
                  <a:rPr kumimoji="1" lang="en-US" altLang="zh-CN" dirty="0" smtClean="0"/>
                  <a:t>4</a:t>
                </a:r>
              </a:p>
            </p:txBody>
          </p:sp>
        </p:grpSp>
      </p:grpSp>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extLst>
                  <p:ext uri="{D42A27DB-BD31-4B8C-83A1-F6EECF244321}">
                    <p14:modId xmlns:p14="http://schemas.microsoft.com/office/powerpoint/2010/main" val="1825441975"/>
                  </p:ext>
                </p:extLst>
              </p:nvPr>
            </p:nvGraphicFramePr>
            <p:xfrm>
              <a:off x="338158" y="5095884"/>
              <a:ext cx="8399964" cy="1483360"/>
            </p:xfrm>
            <a:graphic>
              <a:graphicData uri="http://schemas.openxmlformats.org/drawingml/2006/table">
                <a:tbl>
                  <a:tblPr firstRow="1" bandRow="1">
                    <a:tableStyleId>{5C22544A-7EE6-4342-B048-85BDC9FD1C3A}</a:tableStyleId>
                  </a:tblPr>
                  <a:tblGrid>
                    <a:gridCol w="1399994"/>
                    <a:gridCol w="1399994"/>
                    <a:gridCol w="1399994"/>
                    <a:gridCol w="1399994"/>
                    <a:gridCol w="1399994"/>
                    <a:gridCol w="1399994"/>
                  </a:tblGrid>
                  <a:tr h="370840">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2</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3</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4</a:t>
                          </a:r>
                          <a:endParaRPr lang="zh-CN" altLang="en-US" sz="1800" b="0" dirty="0">
                            <a:solidFill>
                              <a:schemeClr val="tx1"/>
                            </a:solidFill>
                            <a:latin typeface="Microsoft YaHei" charset="-122"/>
                            <a:ea typeface="Microsoft YaHei" charset="-122"/>
                            <a:cs typeface="Microsoft YaHei" charset="-122"/>
                          </a:endParaRPr>
                        </a:p>
                      </a:txBody>
                      <a:tcPr>
                        <a:noFill/>
                      </a:tcPr>
                    </a:tc>
                  </a:tr>
                  <a:tr h="370840">
                    <a:tc>
                      <a:txBody>
                        <a:bodyPr/>
                        <a:lstStyle/>
                        <a:p>
                          <a:pPr algn="ctr"/>
                          <a:r>
                            <a:rPr lang="en-US" altLang="zh-CN" sz="1800" b="0" dirty="0" smtClean="0">
                              <a:solidFill>
                                <a:schemeClr val="tx1"/>
                              </a:solidFill>
                              <a:latin typeface="Microsoft YaHei" charset="-122"/>
                              <a:ea typeface="Microsoft YaHei" charset="-122"/>
                              <a:cs typeface="Microsoft YaHei" charset="-122"/>
                            </a:rPr>
                            <a:t>s</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r>
                  <a:tr h="370840">
                    <a:tc>
                      <a:txBody>
                        <a:bodyPr/>
                        <a:lstStyle/>
                        <a:p>
                          <a:pPr algn="ctr"/>
                          <a:r>
                            <a:rPr lang="en-US" altLang="zh-CN" sz="1800" b="0" dirty="0" err="1" smtClean="0">
                              <a:solidFill>
                                <a:schemeClr val="tx1"/>
                              </a:solidFill>
                              <a:latin typeface="Microsoft YaHei" charset="-122"/>
                              <a:ea typeface="Microsoft YaHei" charset="-122"/>
                              <a:cs typeface="Microsoft YaHei" charset="-122"/>
                            </a:rPr>
                            <a:t>dist</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3</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14:m>
                            <m:oMathPara xmlns:m="http://schemas.openxmlformats.org/officeDocument/2006/math">
                              <m:oMathParaPr>
                                <m:jc m:val="centerGroup"/>
                              </m:oMathParaPr>
                              <m:oMath xmlns:m="http://schemas.openxmlformats.org/officeDocument/2006/math">
                                <m:r>
                                  <a:rPr lang="zh-CN" altLang="en-US" sz="1800" b="0" i="1" smtClean="0">
                                    <a:solidFill>
                                      <a:schemeClr val="tx1"/>
                                    </a:solidFill>
                                    <a:latin typeface="Cambria Math" charset="0"/>
                                    <a:ea typeface="Microsoft YaHei" charset="-122"/>
                                    <a:cs typeface="Microsoft YaHei" charset="-122"/>
                                  </a:rPr>
                                  <m:t>∞</m:t>
                                </m:r>
                              </m:oMath>
                            </m:oMathPara>
                          </a14:m>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800" b="0" i="1" smtClean="0">
                                    <a:solidFill>
                                      <a:schemeClr val="tx1"/>
                                    </a:solidFill>
                                    <a:latin typeface="Cambria Math" charset="0"/>
                                    <a:ea typeface="Microsoft YaHei" charset="-122"/>
                                    <a:cs typeface="Microsoft YaHei" charset="-122"/>
                                  </a:rPr>
                                  <m:t>∞</m:t>
                                </m:r>
                              </m:oMath>
                            </m:oMathPara>
                          </a14:m>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dirty="0" smtClean="0">
                              <a:solidFill>
                                <a:schemeClr val="tx1"/>
                              </a:solidFill>
                              <a:latin typeface="Microsoft YaHei" charset="-122"/>
                              <a:ea typeface="Microsoft YaHei" charset="-122"/>
                              <a:cs typeface="Microsoft YaHei" charset="-122"/>
                            </a:rPr>
                            <a:t>30</a:t>
                          </a:r>
                          <a:endParaRPr lang="zh-CN" altLang="en-US" sz="1800" b="0" dirty="0">
                            <a:solidFill>
                              <a:schemeClr val="tx1"/>
                            </a:solidFill>
                            <a:latin typeface="Microsoft YaHei" charset="-122"/>
                            <a:ea typeface="Microsoft YaHei" charset="-122"/>
                            <a:cs typeface="Microsoft YaHei" charset="-122"/>
                          </a:endParaRPr>
                        </a:p>
                      </a:txBody>
                      <a:tcPr/>
                    </a:tc>
                  </a:tr>
                  <a:tr h="370840">
                    <a:tc>
                      <a:txBody>
                        <a:bodyPr/>
                        <a:lstStyle/>
                        <a:p>
                          <a:pPr algn="ctr"/>
                          <a:r>
                            <a:rPr lang="en-US" altLang="zh-CN" sz="1800" b="0" dirty="0" smtClean="0">
                              <a:solidFill>
                                <a:schemeClr val="tx1"/>
                              </a:solidFill>
                              <a:latin typeface="Microsoft YaHei" charset="-122"/>
                              <a:ea typeface="Microsoft YaHei" charset="-122"/>
                              <a:cs typeface="Microsoft YaHei" charset="-122"/>
                            </a:rPr>
                            <a:t>path</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zh-CN" sz="1800" i="1" smtClean="0">
                                        <a:solidFill>
                                          <a:schemeClr val="tx1"/>
                                        </a:solidFill>
                                        <a:latin typeface="Cambria Math"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0</m:t>
                                    </m:r>
                                  </m:sub>
                                </m:sSub>
                                <m:r>
                                  <a:rPr kumimoji="1" lang="en-US" altLang="zh-CN" sz="1800" b="0" i="1" smtClean="0">
                                    <a:solidFill>
                                      <a:schemeClr val="tx1"/>
                                    </a:solidFill>
                                    <a:latin typeface="Cambria Math" charset="0"/>
                                    <a:ea typeface="Microsoft YaHei" charset="-122"/>
                                    <a:cs typeface="Microsoft YaHei" charset="-122"/>
                                  </a:rPr>
                                  <m:t>,</m:t>
                                </m:r>
                                <m:sSub>
                                  <m:sSubPr>
                                    <m:ctrlPr>
                                      <a:rPr kumimoji="1" lang="en-US" altLang="zh-CN" sz="1800" i="1" smtClean="0">
                                        <a:solidFill>
                                          <a:schemeClr val="tx1"/>
                                        </a:solidFill>
                                        <a:latin typeface="Cambria Math"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1</m:t>
                                    </m:r>
                                  </m:sub>
                                </m:sSub>
                              </m:oMath>
                            </m:oMathPara>
                          </a14:m>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zh-CN" sz="1800" i="1" smtClean="0">
                                        <a:solidFill>
                                          <a:schemeClr val="tx1"/>
                                        </a:solidFill>
                                        <a:latin typeface="Cambria Math"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0</m:t>
                                    </m:r>
                                  </m:sub>
                                </m:sSub>
                                <m:r>
                                  <a:rPr kumimoji="1" lang="en-US" altLang="zh-CN" sz="1800" b="0" i="1" smtClean="0">
                                    <a:solidFill>
                                      <a:schemeClr val="tx1"/>
                                    </a:solidFill>
                                    <a:latin typeface="Cambria Math" charset="0"/>
                                    <a:ea typeface="Microsoft YaHei" charset="-122"/>
                                    <a:cs typeface="Microsoft YaHei" charset="-122"/>
                                  </a:rPr>
                                  <m:t>,</m:t>
                                </m:r>
                                <m:sSub>
                                  <m:sSubPr>
                                    <m:ctrlPr>
                                      <a:rPr kumimoji="1" lang="en-US" altLang="zh-CN" sz="1800" i="1" smtClean="0">
                                        <a:solidFill>
                                          <a:schemeClr val="tx1"/>
                                        </a:solidFill>
                                        <a:latin typeface="Cambria Math"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4</m:t>
                                    </m:r>
                                  </m:sub>
                                </m:sSub>
                              </m:oMath>
                            </m:oMathPara>
                          </a14:m>
                          <a:endParaRPr lang="zh-CN" altLang="en-US" sz="1800" b="0" dirty="0">
                            <a:solidFill>
                              <a:schemeClr val="tx1"/>
                            </a:solidFill>
                            <a:latin typeface="Microsoft YaHei" charset="-122"/>
                            <a:ea typeface="Microsoft YaHei" charset="-122"/>
                            <a:cs typeface="Microsoft YaHei" charset="-122"/>
                          </a:endParaRPr>
                        </a:p>
                      </a:txBody>
                      <a:tcPr/>
                    </a:tc>
                  </a:tr>
                </a:tbl>
              </a:graphicData>
            </a:graphic>
          </p:graphicFrame>
        </mc:Choice>
        <mc:Fallback xmlns="">
          <p:graphicFrame>
            <p:nvGraphicFramePr>
              <p:cNvPr id="6" name="表格 5"/>
              <p:cNvGraphicFramePr>
                <a:graphicFrameLocks noGrp="1"/>
              </p:cNvGraphicFramePr>
              <p:nvPr>
                <p:extLst>
                  <p:ext uri="{D42A27DB-BD31-4B8C-83A1-F6EECF244321}">
                    <p14:modId xmlns:p14="http://schemas.microsoft.com/office/powerpoint/2010/main" val="1825441975"/>
                  </p:ext>
                </p:extLst>
              </p:nvPr>
            </p:nvGraphicFramePr>
            <p:xfrm>
              <a:off x="338158" y="5095884"/>
              <a:ext cx="8399964" cy="1483360"/>
            </p:xfrm>
            <a:graphic>
              <a:graphicData uri="http://schemas.openxmlformats.org/drawingml/2006/table">
                <a:tbl>
                  <a:tblPr firstRow="1" bandRow="1">
                    <a:tableStyleId>{5C22544A-7EE6-4342-B048-85BDC9FD1C3A}</a:tableStyleId>
                  </a:tblPr>
                  <a:tblGrid>
                    <a:gridCol w="1399994"/>
                    <a:gridCol w="1399994"/>
                    <a:gridCol w="1399994"/>
                    <a:gridCol w="1399994"/>
                    <a:gridCol w="1399994"/>
                    <a:gridCol w="1399994"/>
                  </a:tblGrid>
                  <a:tr h="370840">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2</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3</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4</a:t>
                          </a:r>
                          <a:endParaRPr lang="zh-CN" altLang="en-US" sz="1800" b="0" dirty="0">
                            <a:solidFill>
                              <a:schemeClr val="tx1"/>
                            </a:solidFill>
                            <a:latin typeface="Microsoft YaHei" charset="-122"/>
                            <a:ea typeface="Microsoft YaHei" charset="-122"/>
                            <a:cs typeface="Microsoft YaHei" charset="-122"/>
                          </a:endParaRPr>
                        </a:p>
                      </a:txBody>
                      <a:tcPr>
                        <a:noFill/>
                      </a:tcPr>
                    </a:tc>
                  </a:tr>
                  <a:tr h="370840">
                    <a:tc>
                      <a:txBody>
                        <a:bodyPr/>
                        <a:lstStyle/>
                        <a:p>
                          <a:pPr algn="ctr"/>
                          <a:r>
                            <a:rPr lang="en-US" altLang="zh-CN" sz="1800" b="0" dirty="0" smtClean="0">
                              <a:solidFill>
                                <a:schemeClr val="tx1"/>
                              </a:solidFill>
                              <a:latin typeface="Microsoft YaHei" charset="-122"/>
                              <a:ea typeface="Microsoft YaHei" charset="-122"/>
                              <a:cs typeface="Microsoft YaHei" charset="-122"/>
                            </a:rPr>
                            <a:t>s</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r>
                  <a:tr h="370840">
                    <a:tc>
                      <a:txBody>
                        <a:bodyPr/>
                        <a:lstStyle/>
                        <a:p>
                          <a:pPr algn="ctr"/>
                          <a:r>
                            <a:rPr lang="en-US" altLang="zh-CN" sz="1800" b="0" dirty="0" err="1" smtClean="0">
                              <a:solidFill>
                                <a:schemeClr val="tx1"/>
                              </a:solidFill>
                              <a:latin typeface="Microsoft YaHei" charset="-122"/>
                              <a:ea typeface="Microsoft YaHei" charset="-122"/>
                              <a:cs typeface="Microsoft YaHei" charset="-122"/>
                            </a:rPr>
                            <a:t>dist</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3</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endParaRPr lang="zh-CN"/>
                        </a:p>
                      </a:txBody>
                      <a:tcPr>
                        <a:blipFill rotWithShape="0">
                          <a:blip r:embed="rId3"/>
                          <a:stretch>
                            <a:fillRect l="-301747" t="-209836" r="-202620" b="-122951"/>
                          </a:stretch>
                        </a:blipFill>
                      </a:tcPr>
                    </a:tc>
                    <a:tc>
                      <a:txBody>
                        <a:bodyPr/>
                        <a:lstStyle/>
                        <a:p>
                          <a:endParaRPr lang="zh-CN"/>
                        </a:p>
                      </a:txBody>
                      <a:tcPr>
                        <a:blipFill rotWithShape="0">
                          <a:blip r:embed="rId3"/>
                          <a:stretch>
                            <a:fillRect l="-400000" t="-209836" r="-101739" b="-122951"/>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dirty="0" smtClean="0">
                              <a:solidFill>
                                <a:schemeClr val="tx1"/>
                              </a:solidFill>
                              <a:latin typeface="Microsoft YaHei" charset="-122"/>
                              <a:ea typeface="Microsoft YaHei" charset="-122"/>
                              <a:cs typeface="Microsoft YaHei" charset="-122"/>
                            </a:rPr>
                            <a:t>30</a:t>
                          </a:r>
                          <a:endParaRPr lang="zh-CN" altLang="en-US" sz="1800" b="0" dirty="0">
                            <a:solidFill>
                              <a:schemeClr val="tx1"/>
                            </a:solidFill>
                            <a:latin typeface="Microsoft YaHei" charset="-122"/>
                            <a:ea typeface="Microsoft YaHei" charset="-122"/>
                            <a:cs typeface="Microsoft YaHei" charset="-122"/>
                          </a:endParaRPr>
                        </a:p>
                      </a:txBody>
                      <a:tcPr/>
                    </a:tc>
                  </a:tr>
                  <a:tr h="370840">
                    <a:tc>
                      <a:txBody>
                        <a:bodyPr/>
                        <a:lstStyle/>
                        <a:p>
                          <a:pPr algn="ctr"/>
                          <a:r>
                            <a:rPr lang="en-US" altLang="zh-CN" sz="1800" b="0" dirty="0" smtClean="0">
                              <a:solidFill>
                                <a:schemeClr val="tx1"/>
                              </a:solidFill>
                              <a:latin typeface="Microsoft YaHei" charset="-122"/>
                              <a:ea typeface="Microsoft YaHei" charset="-122"/>
                              <a:cs typeface="Microsoft YaHei" charset="-122"/>
                            </a:rPr>
                            <a:t>path</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tc>
                    <a:tc>
                      <a:txBody>
                        <a:bodyPr/>
                        <a:lstStyle/>
                        <a:p>
                          <a:endParaRPr lang="zh-CN"/>
                        </a:p>
                      </a:txBody>
                      <a:tcPr>
                        <a:blipFill rotWithShape="0">
                          <a:blip r:embed="rId3"/>
                          <a:stretch>
                            <a:fillRect l="-200435" t="-309836" r="-301304" b="-22951"/>
                          </a:stretch>
                        </a:blipFill>
                      </a:tcPr>
                    </a:tc>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tc>
                    <a:tc>
                      <a:txBody>
                        <a:bodyPr/>
                        <a:lstStyle/>
                        <a:p>
                          <a:endParaRPr lang="zh-CN"/>
                        </a:p>
                      </a:txBody>
                      <a:tcPr>
                        <a:blipFill rotWithShape="0">
                          <a:blip r:embed="rId3"/>
                          <a:stretch>
                            <a:fillRect l="-500000" t="-309836" r="-1739" b="-22951"/>
                          </a:stretch>
                        </a:blipFill>
                      </a:tcPr>
                    </a:tc>
                  </a:tr>
                </a:tbl>
              </a:graphicData>
            </a:graphic>
          </p:graphicFrame>
        </mc:Fallback>
      </mc:AlternateContent>
      <p:sp>
        <p:nvSpPr>
          <p:cNvPr id="38" name="文本框 37"/>
          <p:cNvSpPr txBox="1"/>
          <p:nvPr/>
        </p:nvSpPr>
        <p:spPr>
          <a:xfrm>
            <a:off x="338158" y="1044795"/>
            <a:ext cx="1850998" cy="535531"/>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smtClean="0">
                <a:latin typeface="Microsoft YaHei" charset="-122"/>
                <a:ea typeface="Microsoft YaHei" charset="-122"/>
                <a:cs typeface="Microsoft YaHei" charset="-122"/>
              </a:rPr>
              <a:t>初始状态</a:t>
            </a:r>
            <a:endParaRPr lang="en-US" altLang="zh-CN" sz="2000" dirty="0" smtClean="0">
              <a:solidFill>
                <a:schemeClr val="bg1">
                  <a:lumMod val="50000"/>
                </a:schemeClr>
              </a:solidFill>
              <a:latin typeface="Microsoft YaHei" charset="-122"/>
              <a:ea typeface="Microsoft YaHei" charset="-122"/>
              <a:cs typeface="Microsoft YaHei" charset="-122"/>
            </a:endParaRPr>
          </a:p>
        </p:txBody>
      </p:sp>
      <p:sp>
        <p:nvSpPr>
          <p:cNvPr id="39" name="同心圆 38"/>
          <p:cNvSpPr/>
          <p:nvPr/>
        </p:nvSpPr>
        <p:spPr>
          <a:xfrm>
            <a:off x="2219266" y="1699751"/>
            <a:ext cx="423312" cy="445447"/>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aphicFrame>
        <p:nvGraphicFramePr>
          <p:cNvPr id="40" name="对象 39"/>
          <p:cNvGraphicFramePr>
            <a:graphicFrameLocks noChangeAspect="1"/>
          </p:cNvGraphicFramePr>
          <p:nvPr>
            <p:extLst>
              <p:ext uri="{D42A27DB-BD31-4B8C-83A1-F6EECF244321}">
                <p14:modId xmlns:p14="http://schemas.microsoft.com/office/powerpoint/2010/main" val="1058362696"/>
              </p:ext>
            </p:extLst>
          </p:nvPr>
        </p:nvGraphicFramePr>
        <p:xfrm>
          <a:off x="5154613" y="1787525"/>
          <a:ext cx="3032125" cy="2436813"/>
        </p:xfrm>
        <a:graphic>
          <a:graphicData uri="http://schemas.openxmlformats.org/presentationml/2006/ole">
            <mc:AlternateContent xmlns:mc="http://schemas.openxmlformats.org/markup-compatibility/2006">
              <mc:Choice xmlns:v="urn:schemas-microsoft-com:vml" Requires="v">
                <p:oleObj spid="_x0000_s39949" name="Equation" r:id="rId4" imgW="1422360" imgH="1143000" progId="Equation.DSMT4">
                  <p:embed/>
                </p:oleObj>
              </mc:Choice>
              <mc:Fallback>
                <p:oleObj name="Equation" r:id="rId4" imgW="1422360" imgH="1143000" progId="Equation.DSMT4">
                  <p:embed/>
                  <p:pic>
                    <p:nvPicPr>
                      <p:cNvPr id="0" name=""/>
                      <p:cNvPicPr/>
                      <p:nvPr/>
                    </p:nvPicPr>
                    <p:blipFill>
                      <a:blip r:embed="rId5"/>
                      <a:stretch>
                        <a:fillRect/>
                      </a:stretch>
                    </p:blipFill>
                    <p:spPr>
                      <a:xfrm>
                        <a:off x="5154613" y="1787525"/>
                        <a:ext cx="3032125" cy="2436813"/>
                      </a:xfrm>
                      <a:prstGeom prst="rect">
                        <a:avLst/>
                      </a:prstGeom>
                    </p:spPr>
                  </p:pic>
                </p:oleObj>
              </mc:Fallback>
            </mc:AlternateContent>
          </a:graphicData>
        </a:graphic>
      </p:graphicFrame>
    </p:spTree>
    <p:extLst>
      <p:ext uri="{BB962C8B-B14F-4D97-AF65-F5344CB8AC3E}">
        <p14:creationId xmlns:p14="http://schemas.microsoft.com/office/powerpoint/2010/main" val="159259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500" fill="hold"/>
                                        <p:tgtEl>
                                          <p:spTgt spid="39"/>
                                        </p:tgtEl>
                                        <p:attrNameLst>
                                          <p:attrName>ppt_x</p:attrName>
                                        </p:attrNameLst>
                                      </p:cBhvr>
                                      <p:tavLst>
                                        <p:tav tm="0">
                                          <p:val>
                                            <p:strVal val="#ppt_x"/>
                                          </p:val>
                                        </p:tav>
                                        <p:tav tm="100000">
                                          <p:val>
                                            <p:strVal val="#ppt_x"/>
                                          </p:val>
                                        </p:tav>
                                      </p:tavLst>
                                    </p:anim>
                                    <p:anim calcmode="lin" valueType="num">
                                      <p:cBhvr additive="base">
                                        <p:cTn id="2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additive="base">
                                        <p:cTn id="31" dur="500" fill="hold"/>
                                        <p:tgtEl>
                                          <p:spTgt spid="40"/>
                                        </p:tgtEl>
                                        <p:attrNameLst>
                                          <p:attrName>ppt_x</p:attrName>
                                        </p:attrNameLst>
                                      </p:cBhvr>
                                      <p:tavLst>
                                        <p:tav tm="0">
                                          <p:val>
                                            <p:strVal val="#ppt_x"/>
                                          </p:val>
                                        </p:tav>
                                        <p:tav tm="100000">
                                          <p:val>
                                            <p:strVal val="#ppt_x"/>
                                          </p:val>
                                        </p:tav>
                                      </p:tavLst>
                                    </p:anim>
                                    <p:anim calcmode="lin" valueType="num">
                                      <p:cBhvr additive="base">
                                        <p:cTn id="3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3" name="表格 42"/>
              <p:cNvGraphicFramePr>
                <a:graphicFrameLocks noGrp="1"/>
              </p:cNvGraphicFramePr>
              <p:nvPr>
                <p:extLst>
                  <p:ext uri="{D42A27DB-BD31-4B8C-83A1-F6EECF244321}">
                    <p14:modId xmlns:p14="http://schemas.microsoft.com/office/powerpoint/2010/main" val="1112224647"/>
                  </p:ext>
                </p:extLst>
              </p:nvPr>
            </p:nvGraphicFramePr>
            <p:xfrm>
              <a:off x="338158" y="5095884"/>
              <a:ext cx="8399964" cy="1483360"/>
            </p:xfrm>
            <a:graphic>
              <a:graphicData uri="http://schemas.openxmlformats.org/drawingml/2006/table">
                <a:tbl>
                  <a:tblPr firstRow="1" bandRow="1">
                    <a:tableStyleId>{5C22544A-7EE6-4342-B048-85BDC9FD1C3A}</a:tableStyleId>
                  </a:tblPr>
                  <a:tblGrid>
                    <a:gridCol w="1399994"/>
                    <a:gridCol w="1399994"/>
                    <a:gridCol w="1399994"/>
                    <a:gridCol w="1399994"/>
                    <a:gridCol w="1399994"/>
                    <a:gridCol w="1399994"/>
                  </a:tblGrid>
                  <a:tr h="370840">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2</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3</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4</a:t>
                          </a:r>
                          <a:endParaRPr lang="zh-CN" altLang="en-US" sz="1800" b="0" dirty="0">
                            <a:solidFill>
                              <a:schemeClr val="tx1"/>
                            </a:solidFill>
                            <a:latin typeface="Microsoft YaHei" charset="-122"/>
                            <a:ea typeface="Microsoft YaHei" charset="-122"/>
                            <a:cs typeface="Microsoft YaHei" charset="-122"/>
                          </a:endParaRPr>
                        </a:p>
                      </a:txBody>
                      <a:tcPr>
                        <a:noFill/>
                      </a:tcPr>
                    </a:tc>
                  </a:tr>
                  <a:tr h="370840">
                    <a:tc>
                      <a:txBody>
                        <a:bodyPr/>
                        <a:lstStyle/>
                        <a:p>
                          <a:pPr algn="ctr"/>
                          <a:r>
                            <a:rPr lang="en-US" altLang="zh-CN" sz="1800" b="0" dirty="0" smtClean="0">
                              <a:solidFill>
                                <a:schemeClr val="tx1"/>
                              </a:solidFill>
                              <a:latin typeface="Microsoft YaHei" charset="-122"/>
                              <a:ea typeface="Microsoft YaHei" charset="-122"/>
                              <a:cs typeface="Microsoft YaHei" charset="-122"/>
                            </a:rPr>
                            <a:t>s</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r>
                  <a:tr h="370840">
                    <a:tc>
                      <a:txBody>
                        <a:bodyPr/>
                        <a:lstStyle/>
                        <a:p>
                          <a:pPr algn="ctr"/>
                          <a:r>
                            <a:rPr lang="en-US" altLang="zh-CN" sz="1800" b="0" dirty="0" err="1" smtClean="0">
                              <a:solidFill>
                                <a:schemeClr val="tx1"/>
                              </a:solidFill>
                              <a:latin typeface="Microsoft YaHei" charset="-122"/>
                              <a:ea typeface="Microsoft YaHei" charset="-122"/>
                              <a:cs typeface="Microsoft YaHei" charset="-122"/>
                            </a:rPr>
                            <a:t>dist</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3</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14:m>
                            <m:oMathPara xmlns:m="http://schemas.openxmlformats.org/officeDocument/2006/math">
                              <m:oMathParaPr>
                                <m:jc m:val="centerGroup"/>
                              </m:oMathParaPr>
                              <m:oMath xmlns:m="http://schemas.openxmlformats.org/officeDocument/2006/math">
                                <m:r>
                                  <a:rPr lang="zh-CN" altLang="en-US" sz="1800" b="0" i="1" smtClean="0">
                                    <a:solidFill>
                                      <a:schemeClr val="tx1"/>
                                    </a:solidFill>
                                    <a:latin typeface="Cambria Math" charset="0"/>
                                    <a:ea typeface="Microsoft YaHei" charset="-122"/>
                                    <a:cs typeface="Microsoft YaHei" charset="-122"/>
                                  </a:rPr>
                                  <m:t>∞</m:t>
                                </m:r>
                              </m:oMath>
                            </m:oMathPara>
                          </a14:m>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800" b="0" i="1" smtClean="0">
                                    <a:solidFill>
                                      <a:schemeClr val="tx1"/>
                                    </a:solidFill>
                                    <a:latin typeface="Cambria Math" charset="0"/>
                                    <a:ea typeface="Microsoft YaHei" charset="-122"/>
                                    <a:cs typeface="Microsoft YaHei" charset="-122"/>
                                  </a:rPr>
                                  <m:t>∞</m:t>
                                </m:r>
                              </m:oMath>
                            </m:oMathPara>
                          </a14:m>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dirty="0" smtClean="0">
                              <a:solidFill>
                                <a:schemeClr val="tx1"/>
                              </a:solidFill>
                              <a:latin typeface="Microsoft YaHei" charset="-122"/>
                              <a:ea typeface="Microsoft YaHei" charset="-122"/>
                              <a:cs typeface="Microsoft YaHei" charset="-122"/>
                            </a:rPr>
                            <a:t>30</a:t>
                          </a:r>
                          <a:endParaRPr lang="zh-CN" altLang="en-US" sz="1800" b="0" dirty="0">
                            <a:solidFill>
                              <a:schemeClr val="tx1"/>
                            </a:solidFill>
                            <a:latin typeface="Microsoft YaHei" charset="-122"/>
                            <a:ea typeface="Microsoft YaHei" charset="-122"/>
                            <a:cs typeface="Microsoft YaHei" charset="-122"/>
                          </a:endParaRPr>
                        </a:p>
                      </a:txBody>
                      <a:tcPr/>
                    </a:tc>
                  </a:tr>
                  <a:tr h="370840">
                    <a:tc>
                      <a:txBody>
                        <a:bodyPr/>
                        <a:lstStyle/>
                        <a:p>
                          <a:pPr algn="ctr"/>
                          <a:r>
                            <a:rPr lang="en-US" altLang="zh-CN" sz="1800" b="0" dirty="0" smtClean="0">
                              <a:solidFill>
                                <a:schemeClr val="tx1"/>
                              </a:solidFill>
                              <a:latin typeface="Microsoft YaHei" charset="-122"/>
                              <a:ea typeface="Microsoft YaHei" charset="-122"/>
                              <a:cs typeface="Microsoft YaHei" charset="-122"/>
                            </a:rPr>
                            <a:t>path</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zh-CN" sz="1800" i="1" smtClean="0">
                                        <a:solidFill>
                                          <a:schemeClr val="tx1"/>
                                        </a:solidFill>
                                        <a:latin typeface="Cambria Math"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0</m:t>
                                    </m:r>
                                  </m:sub>
                                </m:sSub>
                                <m:r>
                                  <a:rPr kumimoji="1" lang="en-US" altLang="zh-CN" sz="1800" b="0" i="1" smtClean="0">
                                    <a:solidFill>
                                      <a:schemeClr val="tx1"/>
                                    </a:solidFill>
                                    <a:latin typeface="Cambria Math" charset="0"/>
                                    <a:ea typeface="Microsoft YaHei" charset="-122"/>
                                    <a:cs typeface="Microsoft YaHei" charset="-122"/>
                                  </a:rPr>
                                  <m:t>,</m:t>
                                </m:r>
                                <m:sSub>
                                  <m:sSubPr>
                                    <m:ctrlPr>
                                      <a:rPr kumimoji="1" lang="en-US" altLang="zh-CN" sz="1800" i="1" smtClean="0">
                                        <a:solidFill>
                                          <a:schemeClr val="tx1"/>
                                        </a:solidFill>
                                        <a:latin typeface="Cambria Math"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1</m:t>
                                    </m:r>
                                  </m:sub>
                                </m:sSub>
                              </m:oMath>
                            </m:oMathPara>
                          </a14:m>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zh-CN" sz="1800" i="1" smtClean="0">
                                        <a:solidFill>
                                          <a:schemeClr val="tx1"/>
                                        </a:solidFill>
                                        <a:latin typeface="Cambria Math"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0</m:t>
                                    </m:r>
                                  </m:sub>
                                </m:sSub>
                                <m:r>
                                  <a:rPr kumimoji="1" lang="en-US" altLang="zh-CN" sz="1800" b="0" i="1" smtClean="0">
                                    <a:solidFill>
                                      <a:schemeClr val="tx1"/>
                                    </a:solidFill>
                                    <a:latin typeface="Cambria Math" charset="0"/>
                                    <a:ea typeface="Microsoft YaHei" charset="-122"/>
                                    <a:cs typeface="Microsoft YaHei" charset="-122"/>
                                  </a:rPr>
                                  <m:t>,</m:t>
                                </m:r>
                                <m:sSub>
                                  <m:sSubPr>
                                    <m:ctrlPr>
                                      <a:rPr kumimoji="1" lang="en-US" altLang="zh-CN" sz="1800" i="1" smtClean="0">
                                        <a:solidFill>
                                          <a:schemeClr val="tx1"/>
                                        </a:solidFill>
                                        <a:latin typeface="Cambria Math"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4</m:t>
                                    </m:r>
                                  </m:sub>
                                </m:sSub>
                              </m:oMath>
                            </m:oMathPara>
                          </a14:m>
                          <a:endParaRPr lang="zh-CN" altLang="en-US" sz="1800" b="0" dirty="0">
                            <a:solidFill>
                              <a:schemeClr val="tx1"/>
                            </a:solidFill>
                            <a:latin typeface="Microsoft YaHei" charset="-122"/>
                            <a:ea typeface="Microsoft YaHei" charset="-122"/>
                            <a:cs typeface="Microsoft YaHei" charset="-122"/>
                          </a:endParaRPr>
                        </a:p>
                      </a:txBody>
                      <a:tcPr/>
                    </a:tc>
                  </a:tr>
                </a:tbl>
              </a:graphicData>
            </a:graphic>
          </p:graphicFrame>
        </mc:Choice>
        <mc:Fallback xmlns="">
          <p:graphicFrame>
            <p:nvGraphicFramePr>
              <p:cNvPr id="43" name="表格 42"/>
              <p:cNvGraphicFramePr>
                <a:graphicFrameLocks noGrp="1"/>
              </p:cNvGraphicFramePr>
              <p:nvPr>
                <p:extLst>
                  <p:ext uri="{D42A27DB-BD31-4B8C-83A1-F6EECF244321}">
                    <p14:modId xmlns:p14="http://schemas.microsoft.com/office/powerpoint/2010/main" val="1112224647"/>
                  </p:ext>
                </p:extLst>
              </p:nvPr>
            </p:nvGraphicFramePr>
            <p:xfrm>
              <a:off x="338158" y="5095884"/>
              <a:ext cx="8399964" cy="1483360"/>
            </p:xfrm>
            <a:graphic>
              <a:graphicData uri="http://schemas.openxmlformats.org/drawingml/2006/table">
                <a:tbl>
                  <a:tblPr firstRow="1" bandRow="1">
                    <a:tableStyleId>{5C22544A-7EE6-4342-B048-85BDC9FD1C3A}</a:tableStyleId>
                  </a:tblPr>
                  <a:tblGrid>
                    <a:gridCol w="1399994"/>
                    <a:gridCol w="1399994"/>
                    <a:gridCol w="1399994"/>
                    <a:gridCol w="1399994"/>
                    <a:gridCol w="1399994"/>
                    <a:gridCol w="1399994"/>
                  </a:tblGrid>
                  <a:tr h="370840">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2</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3</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4</a:t>
                          </a:r>
                          <a:endParaRPr lang="zh-CN" altLang="en-US" sz="1800" b="0" dirty="0">
                            <a:solidFill>
                              <a:schemeClr val="tx1"/>
                            </a:solidFill>
                            <a:latin typeface="Microsoft YaHei" charset="-122"/>
                            <a:ea typeface="Microsoft YaHei" charset="-122"/>
                            <a:cs typeface="Microsoft YaHei" charset="-122"/>
                          </a:endParaRPr>
                        </a:p>
                      </a:txBody>
                      <a:tcPr>
                        <a:noFill/>
                      </a:tcPr>
                    </a:tc>
                  </a:tr>
                  <a:tr h="370840">
                    <a:tc>
                      <a:txBody>
                        <a:bodyPr/>
                        <a:lstStyle/>
                        <a:p>
                          <a:pPr algn="ctr"/>
                          <a:r>
                            <a:rPr lang="en-US" altLang="zh-CN" sz="1800" b="0" dirty="0" smtClean="0">
                              <a:solidFill>
                                <a:schemeClr val="tx1"/>
                              </a:solidFill>
                              <a:latin typeface="Microsoft YaHei" charset="-122"/>
                              <a:ea typeface="Microsoft YaHei" charset="-122"/>
                              <a:cs typeface="Microsoft YaHei" charset="-122"/>
                            </a:rPr>
                            <a:t>s</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r>
                  <a:tr h="370840">
                    <a:tc>
                      <a:txBody>
                        <a:bodyPr/>
                        <a:lstStyle/>
                        <a:p>
                          <a:pPr algn="ctr"/>
                          <a:r>
                            <a:rPr lang="en-US" altLang="zh-CN" sz="1800" b="0" dirty="0" err="1" smtClean="0">
                              <a:solidFill>
                                <a:schemeClr val="tx1"/>
                              </a:solidFill>
                              <a:latin typeface="Microsoft YaHei" charset="-122"/>
                              <a:ea typeface="Microsoft YaHei" charset="-122"/>
                              <a:cs typeface="Microsoft YaHei" charset="-122"/>
                            </a:rPr>
                            <a:t>dist</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3</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endParaRPr lang="zh-CN"/>
                        </a:p>
                      </a:txBody>
                      <a:tcPr>
                        <a:blipFill rotWithShape="0">
                          <a:blip r:embed="rId3"/>
                          <a:stretch>
                            <a:fillRect l="-301747" t="-209836" r="-202620" b="-122951"/>
                          </a:stretch>
                        </a:blipFill>
                      </a:tcPr>
                    </a:tc>
                    <a:tc>
                      <a:txBody>
                        <a:bodyPr/>
                        <a:lstStyle/>
                        <a:p>
                          <a:endParaRPr lang="zh-CN"/>
                        </a:p>
                      </a:txBody>
                      <a:tcPr>
                        <a:blipFill rotWithShape="0">
                          <a:blip r:embed="rId3"/>
                          <a:stretch>
                            <a:fillRect l="-400000" t="-209836" r="-101739" b="-122951"/>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dirty="0" smtClean="0">
                              <a:solidFill>
                                <a:schemeClr val="tx1"/>
                              </a:solidFill>
                              <a:latin typeface="Microsoft YaHei" charset="-122"/>
                              <a:ea typeface="Microsoft YaHei" charset="-122"/>
                              <a:cs typeface="Microsoft YaHei" charset="-122"/>
                            </a:rPr>
                            <a:t>30</a:t>
                          </a:r>
                          <a:endParaRPr lang="zh-CN" altLang="en-US" sz="1800" b="0" dirty="0">
                            <a:solidFill>
                              <a:schemeClr val="tx1"/>
                            </a:solidFill>
                            <a:latin typeface="Microsoft YaHei" charset="-122"/>
                            <a:ea typeface="Microsoft YaHei" charset="-122"/>
                            <a:cs typeface="Microsoft YaHei" charset="-122"/>
                          </a:endParaRPr>
                        </a:p>
                      </a:txBody>
                      <a:tcPr/>
                    </a:tc>
                  </a:tr>
                  <a:tr h="370840">
                    <a:tc>
                      <a:txBody>
                        <a:bodyPr/>
                        <a:lstStyle/>
                        <a:p>
                          <a:pPr algn="ctr"/>
                          <a:r>
                            <a:rPr lang="en-US" altLang="zh-CN" sz="1800" b="0" dirty="0" smtClean="0">
                              <a:solidFill>
                                <a:schemeClr val="tx1"/>
                              </a:solidFill>
                              <a:latin typeface="Microsoft YaHei" charset="-122"/>
                              <a:ea typeface="Microsoft YaHei" charset="-122"/>
                              <a:cs typeface="Microsoft YaHei" charset="-122"/>
                            </a:rPr>
                            <a:t>path</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tc>
                    <a:tc>
                      <a:txBody>
                        <a:bodyPr/>
                        <a:lstStyle/>
                        <a:p>
                          <a:endParaRPr lang="zh-CN"/>
                        </a:p>
                      </a:txBody>
                      <a:tcPr>
                        <a:blipFill rotWithShape="0">
                          <a:blip r:embed="rId3"/>
                          <a:stretch>
                            <a:fillRect l="-200435" t="-309836" r="-301304" b="-22951"/>
                          </a:stretch>
                        </a:blipFill>
                      </a:tcPr>
                    </a:tc>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tc>
                    <a:tc>
                      <a:txBody>
                        <a:bodyPr/>
                        <a:lstStyle/>
                        <a:p>
                          <a:endParaRPr lang="zh-CN"/>
                        </a:p>
                      </a:txBody>
                      <a:tcPr>
                        <a:blipFill rotWithShape="0">
                          <a:blip r:embed="rId3"/>
                          <a:stretch>
                            <a:fillRect l="-500000" t="-309836" r="-1739" b="-22951"/>
                          </a:stretch>
                        </a:blipFill>
                      </a:tcPr>
                    </a:tc>
                  </a:tr>
                </a:tbl>
              </a:graphicData>
            </a:graphic>
          </p:graphicFrame>
        </mc:Fallback>
      </mc:AlternateContent>
      <p:sp>
        <p:nvSpPr>
          <p:cNvPr id="2" name="标题 1"/>
          <p:cNvSpPr>
            <a:spLocks noGrp="1"/>
          </p:cNvSpPr>
          <p:nvPr>
            <p:ph type="title"/>
          </p:nvPr>
        </p:nvSpPr>
        <p:spPr/>
        <p:txBody>
          <a:bodyPr>
            <a:normAutofit fontScale="90000"/>
          </a:bodyPr>
          <a:lstStyle/>
          <a:p>
            <a:r>
              <a:rPr kumimoji="1" lang="en-US" altLang="zh-CN" dirty="0" smtClean="0"/>
              <a:t>2</a:t>
            </a:r>
            <a:r>
              <a:rPr kumimoji="1" lang="zh-CN" altLang="en-US" dirty="0" smtClean="0"/>
              <a:t> 从一个顶点到其余各顶点的最短路径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9" name="组 8"/>
          <p:cNvGrpSpPr/>
          <p:nvPr/>
        </p:nvGrpSpPr>
        <p:grpSpPr>
          <a:xfrm>
            <a:off x="995130" y="363803"/>
            <a:ext cx="3641342" cy="4585734"/>
            <a:chOff x="611560" y="211418"/>
            <a:chExt cx="3641342" cy="4585734"/>
          </a:xfrm>
        </p:grpSpPr>
        <p:sp>
          <p:nvSpPr>
            <p:cNvPr id="10" name="弧 9"/>
            <p:cNvSpPr/>
            <p:nvPr/>
          </p:nvSpPr>
          <p:spPr>
            <a:xfrm rot="9464582">
              <a:off x="2224740" y="211418"/>
              <a:ext cx="2028162" cy="2825238"/>
            </a:xfrm>
            <a:prstGeom prst="arc">
              <a:avLst>
                <a:gd name="adj1" fmla="val 17814513"/>
                <a:gd name="adj2" fmla="val 530073"/>
              </a:avLst>
            </a:prstGeom>
            <a:ln>
              <a:headEnd type="triangle" w="med" len="med"/>
              <a:tailEnd type="non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grpSp>
          <p:nvGrpSpPr>
            <p:cNvPr id="12" name="组 11"/>
            <p:cNvGrpSpPr/>
            <p:nvPr/>
          </p:nvGrpSpPr>
          <p:grpSpPr>
            <a:xfrm>
              <a:off x="611560" y="1503588"/>
              <a:ext cx="2808312" cy="3293564"/>
              <a:chOff x="611560" y="1503588"/>
              <a:chExt cx="2808312" cy="3293564"/>
            </a:xfrm>
          </p:grpSpPr>
          <p:sp>
            <p:nvSpPr>
              <p:cNvPr id="15" name="同心圆 14"/>
              <p:cNvSpPr/>
              <p:nvPr/>
            </p:nvSpPr>
            <p:spPr>
              <a:xfrm>
                <a:off x="1835696" y="15567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mtClean="0">
                    <a:solidFill>
                      <a:schemeClr val="tx1"/>
                    </a:solidFill>
                  </a:rPr>
                  <a:t>0</a:t>
                </a:r>
                <a:endParaRPr kumimoji="1" lang="zh-CN" altLang="en-US" dirty="0">
                  <a:solidFill>
                    <a:schemeClr val="tx1"/>
                  </a:solidFill>
                </a:endParaRPr>
              </a:p>
            </p:txBody>
          </p:sp>
          <p:cxnSp>
            <p:nvCxnSpPr>
              <p:cNvPr id="16" name="直线箭头连接符 15"/>
              <p:cNvCxnSpPr>
                <a:stCxn id="21" idx="3"/>
                <a:endCxn id="24" idx="7"/>
              </p:cNvCxnSpPr>
              <p:nvPr/>
            </p:nvCxnSpPr>
            <p:spPr>
              <a:xfrm flipH="1">
                <a:off x="980336" y="1925568"/>
                <a:ext cx="918632" cy="990640"/>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7" name="同心圆 16"/>
              <p:cNvSpPr/>
              <p:nvPr/>
            </p:nvSpPr>
            <p:spPr>
              <a:xfrm>
                <a:off x="611560" y="285293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1</a:t>
                </a:r>
                <a:endParaRPr kumimoji="1" lang="zh-CN" altLang="en-US" dirty="0">
                  <a:solidFill>
                    <a:schemeClr val="tx1"/>
                  </a:solidFill>
                </a:endParaRPr>
              </a:p>
            </p:txBody>
          </p:sp>
          <p:sp>
            <p:nvSpPr>
              <p:cNvPr id="18" name="同心圆 17"/>
              <p:cNvSpPr/>
              <p:nvPr/>
            </p:nvSpPr>
            <p:spPr>
              <a:xfrm>
                <a:off x="2987824" y="285691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4</a:t>
                </a:r>
                <a:endParaRPr kumimoji="1" lang="zh-CN" altLang="en-US" dirty="0">
                  <a:solidFill>
                    <a:schemeClr val="tx1"/>
                  </a:solidFill>
                </a:endParaRPr>
              </a:p>
            </p:txBody>
          </p:sp>
          <p:sp>
            <p:nvSpPr>
              <p:cNvPr id="19" name="同心圆 18"/>
              <p:cNvSpPr/>
              <p:nvPr/>
            </p:nvSpPr>
            <p:spPr>
              <a:xfrm>
                <a:off x="971600" y="428912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2</a:t>
                </a:r>
                <a:endParaRPr kumimoji="1" lang="zh-CN" altLang="en-US" dirty="0">
                  <a:solidFill>
                    <a:schemeClr val="tx1"/>
                  </a:solidFill>
                </a:endParaRPr>
              </a:p>
            </p:txBody>
          </p:sp>
          <p:sp>
            <p:nvSpPr>
              <p:cNvPr id="20" name="同心圆 19"/>
              <p:cNvSpPr/>
              <p:nvPr/>
            </p:nvSpPr>
            <p:spPr>
              <a:xfrm>
                <a:off x="2627784" y="429309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3</a:t>
                </a:r>
                <a:endParaRPr kumimoji="1" lang="zh-CN" altLang="en-US" dirty="0">
                  <a:solidFill>
                    <a:schemeClr val="tx1"/>
                  </a:solidFill>
                </a:endParaRPr>
              </a:p>
            </p:txBody>
          </p:sp>
          <p:cxnSp>
            <p:nvCxnSpPr>
              <p:cNvPr id="21" name="直线箭头连接符 20"/>
              <p:cNvCxnSpPr>
                <a:stCxn id="24" idx="5"/>
                <a:endCxn id="27" idx="1"/>
              </p:cNvCxnSpPr>
              <p:nvPr/>
            </p:nvCxnSpPr>
            <p:spPr>
              <a:xfrm>
                <a:off x="980336" y="3221712"/>
                <a:ext cx="1710720" cy="1134656"/>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stCxn id="27" idx="0"/>
                <a:endCxn id="21" idx="4"/>
              </p:cNvCxnSpPr>
              <p:nvPr/>
            </p:nvCxnSpPr>
            <p:spPr>
              <a:xfrm flipH="1" flipV="1">
                <a:off x="2051720" y="1988840"/>
                <a:ext cx="792088" cy="2304256"/>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直线箭头连接符 22"/>
              <p:cNvCxnSpPr>
                <a:stCxn id="27" idx="7"/>
                <a:endCxn id="25" idx="4"/>
              </p:cNvCxnSpPr>
              <p:nvPr/>
            </p:nvCxnSpPr>
            <p:spPr>
              <a:xfrm flipV="1">
                <a:off x="2996560" y="3288958"/>
                <a:ext cx="207288" cy="1067410"/>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a:stCxn id="24" idx="4"/>
                <a:endCxn id="26" idx="0"/>
              </p:cNvCxnSpPr>
              <p:nvPr/>
            </p:nvCxnSpPr>
            <p:spPr>
              <a:xfrm>
                <a:off x="827584" y="3284984"/>
                <a:ext cx="360040" cy="1004138"/>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a:stCxn id="26" idx="7"/>
                <a:endCxn id="25" idx="3"/>
              </p:cNvCxnSpPr>
              <p:nvPr/>
            </p:nvCxnSpPr>
            <p:spPr>
              <a:xfrm flipV="1">
                <a:off x="1340376" y="3225686"/>
                <a:ext cx="1710720" cy="1126708"/>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线箭头连接符 25"/>
              <p:cNvCxnSpPr>
                <a:stCxn id="27" idx="2"/>
                <a:endCxn id="26" idx="6"/>
              </p:cNvCxnSpPr>
              <p:nvPr/>
            </p:nvCxnSpPr>
            <p:spPr>
              <a:xfrm flipH="1" flipV="1">
                <a:off x="1403648" y="4505146"/>
                <a:ext cx="1224136" cy="3974"/>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弧 26"/>
              <p:cNvSpPr/>
              <p:nvPr/>
            </p:nvSpPr>
            <p:spPr>
              <a:xfrm rot="20035948">
                <a:off x="1181655" y="1503588"/>
                <a:ext cx="2028162" cy="2825238"/>
              </a:xfrm>
              <a:prstGeom prst="arc">
                <a:avLst>
                  <a:gd name="adj1" fmla="val 17814513"/>
                  <a:gd name="adj2" fmla="val 1267314"/>
                </a:avLst>
              </a:prstGeom>
              <a:ln w="28575">
                <a:solidFill>
                  <a:srgbClr val="01BAF8"/>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8" name="文本框 27"/>
              <p:cNvSpPr txBox="1"/>
              <p:nvPr/>
            </p:nvSpPr>
            <p:spPr>
              <a:xfrm>
                <a:off x="2843808" y="1844824"/>
                <a:ext cx="301686" cy="369332"/>
              </a:xfrm>
              <a:prstGeom prst="rect">
                <a:avLst/>
              </a:prstGeom>
              <a:noFill/>
            </p:spPr>
            <p:txBody>
              <a:bodyPr wrap="none" rtlCol="0">
                <a:spAutoFit/>
              </a:bodyPr>
              <a:lstStyle/>
              <a:p>
                <a:r>
                  <a:rPr kumimoji="1" lang="en-US" altLang="zh-CN" dirty="0" smtClean="0"/>
                  <a:t>5</a:t>
                </a:r>
                <a:endParaRPr kumimoji="1" lang="zh-CN" altLang="en-US" dirty="0"/>
              </a:p>
            </p:txBody>
          </p:sp>
          <p:sp>
            <p:nvSpPr>
              <p:cNvPr id="29" name="文本框 28"/>
              <p:cNvSpPr txBox="1"/>
              <p:nvPr/>
            </p:nvSpPr>
            <p:spPr>
              <a:xfrm>
                <a:off x="2483768" y="2195572"/>
                <a:ext cx="418704" cy="369332"/>
              </a:xfrm>
              <a:prstGeom prst="rect">
                <a:avLst/>
              </a:prstGeom>
              <a:noFill/>
            </p:spPr>
            <p:txBody>
              <a:bodyPr wrap="none" rtlCol="0">
                <a:spAutoFit/>
              </a:bodyPr>
              <a:lstStyle/>
              <a:p>
                <a:r>
                  <a:rPr kumimoji="1" lang="en-US" altLang="zh-CN" smtClean="0"/>
                  <a:t>30</a:t>
                </a:r>
                <a:endParaRPr kumimoji="1" lang="zh-CN" altLang="en-US" dirty="0"/>
              </a:p>
            </p:txBody>
          </p:sp>
          <p:sp>
            <p:nvSpPr>
              <p:cNvPr id="30" name="文本框 29"/>
              <p:cNvSpPr txBox="1"/>
              <p:nvPr/>
            </p:nvSpPr>
            <p:spPr>
              <a:xfrm>
                <a:off x="3001168" y="3635732"/>
                <a:ext cx="418704" cy="369332"/>
              </a:xfrm>
              <a:prstGeom prst="rect">
                <a:avLst/>
              </a:prstGeom>
              <a:noFill/>
            </p:spPr>
            <p:txBody>
              <a:bodyPr wrap="none" rtlCol="0">
                <a:spAutoFit/>
              </a:bodyPr>
              <a:lstStyle/>
              <a:p>
                <a:r>
                  <a:rPr kumimoji="1" lang="en-US" altLang="zh-CN" dirty="0" smtClean="0"/>
                  <a:t>12</a:t>
                </a:r>
                <a:endParaRPr kumimoji="1" lang="zh-CN" altLang="en-US" dirty="0"/>
              </a:p>
            </p:txBody>
          </p:sp>
          <p:sp>
            <p:nvSpPr>
              <p:cNvPr id="31" name="文本框 30"/>
              <p:cNvSpPr txBox="1"/>
              <p:nvPr/>
            </p:nvSpPr>
            <p:spPr>
              <a:xfrm>
                <a:off x="2123728" y="3356992"/>
                <a:ext cx="418704" cy="369332"/>
              </a:xfrm>
              <a:prstGeom prst="rect">
                <a:avLst/>
              </a:prstGeom>
              <a:noFill/>
            </p:spPr>
            <p:txBody>
              <a:bodyPr wrap="none" rtlCol="0">
                <a:spAutoFit/>
              </a:bodyPr>
              <a:lstStyle/>
              <a:p>
                <a:r>
                  <a:rPr kumimoji="1" lang="en-US" altLang="zh-CN" smtClean="0"/>
                  <a:t>10</a:t>
                </a:r>
                <a:endParaRPr kumimoji="1" lang="zh-CN" altLang="en-US" dirty="0"/>
              </a:p>
            </p:txBody>
          </p:sp>
          <p:sp>
            <p:nvSpPr>
              <p:cNvPr id="32" name="文本框 31"/>
              <p:cNvSpPr txBox="1"/>
              <p:nvPr/>
            </p:nvSpPr>
            <p:spPr>
              <a:xfrm>
                <a:off x="1979712" y="2636912"/>
                <a:ext cx="418704" cy="369332"/>
              </a:xfrm>
              <a:prstGeom prst="rect">
                <a:avLst/>
              </a:prstGeom>
              <a:noFill/>
            </p:spPr>
            <p:txBody>
              <a:bodyPr wrap="none" rtlCol="0">
                <a:spAutoFit/>
              </a:bodyPr>
              <a:lstStyle/>
              <a:p>
                <a:r>
                  <a:rPr kumimoji="1" lang="en-US" altLang="zh-CN" smtClean="0"/>
                  <a:t>20</a:t>
                </a:r>
                <a:endParaRPr kumimoji="1" lang="zh-CN" altLang="en-US" dirty="0"/>
              </a:p>
            </p:txBody>
          </p:sp>
          <p:sp>
            <p:nvSpPr>
              <p:cNvPr id="33" name="文本框 32"/>
              <p:cNvSpPr txBox="1"/>
              <p:nvPr/>
            </p:nvSpPr>
            <p:spPr>
              <a:xfrm>
                <a:off x="1245978" y="2132856"/>
                <a:ext cx="301686" cy="369332"/>
              </a:xfrm>
              <a:prstGeom prst="rect">
                <a:avLst/>
              </a:prstGeom>
              <a:noFill/>
            </p:spPr>
            <p:txBody>
              <a:bodyPr wrap="none" rtlCol="0">
                <a:spAutoFit/>
              </a:bodyPr>
              <a:lstStyle/>
              <a:p>
                <a:r>
                  <a:rPr kumimoji="1" lang="en-US" altLang="zh-CN" smtClean="0"/>
                  <a:t>3</a:t>
                </a:r>
                <a:endParaRPr kumimoji="1" lang="zh-CN" altLang="en-US" dirty="0"/>
              </a:p>
            </p:txBody>
          </p:sp>
          <p:sp>
            <p:nvSpPr>
              <p:cNvPr id="34" name="文本框 33"/>
              <p:cNvSpPr txBox="1"/>
              <p:nvPr/>
            </p:nvSpPr>
            <p:spPr>
              <a:xfrm>
                <a:off x="1398378" y="3275692"/>
                <a:ext cx="301686" cy="369332"/>
              </a:xfrm>
              <a:prstGeom prst="rect">
                <a:avLst/>
              </a:prstGeom>
              <a:noFill/>
            </p:spPr>
            <p:txBody>
              <a:bodyPr wrap="none" rtlCol="0">
                <a:spAutoFit/>
              </a:bodyPr>
              <a:lstStyle/>
              <a:p>
                <a:r>
                  <a:rPr kumimoji="1" lang="en-US" altLang="zh-CN" smtClean="0"/>
                  <a:t>8</a:t>
                </a:r>
                <a:endParaRPr kumimoji="1" lang="zh-CN" altLang="en-US" dirty="0"/>
              </a:p>
            </p:txBody>
          </p:sp>
          <p:sp>
            <p:nvSpPr>
              <p:cNvPr id="35" name="文本框 34"/>
              <p:cNvSpPr txBox="1"/>
              <p:nvPr/>
            </p:nvSpPr>
            <p:spPr>
              <a:xfrm>
                <a:off x="683568" y="3635732"/>
                <a:ext cx="418704" cy="369332"/>
              </a:xfrm>
              <a:prstGeom prst="rect">
                <a:avLst/>
              </a:prstGeom>
              <a:noFill/>
            </p:spPr>
            <p:txBody>
              <a:bodyPr wrap="none" rtlCol="0">
                <a:spAutoFit/>
              </a:bodyPr>
              <a:lstStyle/>
              <a:p>
                <a:r>
                  <a:rPr kumimoji="1" lang="en-US" altLang="zh-CN" smtClean="0"/>
                  <a:t>25</a:t>
                </a:r>
              </a:p>
            </p:txBody>
          </p:sp>
          <p:sp>
            <p:nvSpPr>
              <p:cNvPr id="36" name="文本框 35"/>
              <p:cNvSpPr txBox="1"/>
              <p:nvPr/>
            </p:nvSpPr>
            <p:spPr>
              <a:xfrm>
                <a:off x="1835696" y="4427820"/>
                <a:ext cx="301686" cy="369332"/>
              </a:xfrm>
              <a:prstGeom prst="rect">
                <a:avLst/>
              </a:prstGeom>
              <a:noFill/>
            </p:spPr>
            <p:txBody>
              <a:bodyPr wrap="none" rtlCol="0">
                <a:spAutoFit/>
              </a:bodyPr>
              <a:lstStyle/>
              <a:p>
                <a:r>
                  <a:rPr kumimoji="1" lang="en-US" altLang="zh-CN" dirty="0" smtClean="0"/>
                  <a:t>4</a:t>
                </a:r>
              </a:p>
            </p:txBody>
          </p:sp>
        </p:grpSp>
      </p:grpSp>
      <p:sp>
        <p:nvSpPr>
          <p:cNvPr id="38" name="文本框 37"/>
          <p:cNvSpPr txBox="1"/>
          <p:nvPr/>
        </p:nvSpPr>
        <p:spPr>
          <a:xfrm>
            <a:off x="338158" y="1044795"/>
            <a:ext cx="1850998" cy="497957"/>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smtClean="0">
                <a:latin typeface="Microsoft YaHei" charset="-122"/>
                <a:ea typeface="Microsoft YaHei" charset="-122"/>
                <a:cs typeface="Microsoft YaHei" charset="-122"/>
              </a:rPr>
              <a:t>第一次</a:t>
            </a:r>
            <a:endParaRPr lang="en-US" altLang="zh-CN" sz="2000" dirty="0" smtClean="0">
              <a:solidFill>
                <a:schemeClr val="bg1">
                  <a:lumMod val="50000"/>
                </a:schemeClr>
              </a:solidFill>
              <a:latin typeface="Microsoft YaHei" charset="-122"/>
              <a:ea typeface="Microsoft YaHei" charset="-122"/>
              <a:cs typeface="Microsoft YaHei" charset="-122"/>
            </a:endParaRPr>
          </a:p>
        </p:txBody>
      </p:sp>
      <p:sp>
        <p:nvSpPr>
          <p:cNvPr id="39" name="同心圆 38"/>
          <p:cNvSpPr/>
          <p:nvPr/>
        </p:nvSpPr>
        <p:spPr>
          <a:xfrm>
            <a:off x="2219266" y="1699751"/>
            <a:ext cx="423312" cy="445447"/>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aphicFrame>
        <p:nvGraphicFramePr>
          <p:cNvPr id="40" name="对象 39"/>
          <p:cNvGraphicFramePr>
            <a:graphicFrameLocks noChangeAspect="1"/>
          </p:cNvGraphicFramePr>
          <p:nvPr>
            <p:extLst/>
          </p:nvPr>
        </p:nvGraphicFramePr>
        <p:xfrm>
          <a:off x="5154613" y="1787525"/>
          <a:ext cx="3032125" cy="2436813"/>
        </p:xfrm>
        <a:graphic>
          <a:graphicData uri="http://schemas.openxmlformats.org/presentationml/2006/ole">
            <mc:AlternateContent xmlns:mc="http://schemas.openxmlformats.org/markup-compatibility/2006">
              <mc:Choice xmlns:v="urn:schemas-microsoft-com:vml" Requires="v">
                <p:oleObj spid="_x0000_s41996" name="Equation" r:id="rId4" imgW="1422360" imgH="1143000" progId="Equation.DSMT4">
                  <p:embed/>
                </p:oleObj>
              </mc:Choice>
              <mc:Fallback>
                <p:oleObj name="Equation" r:id="rId4" imgW="1422360" imgH="1143000" progId="Equation.DSMT4">
                  <p:embed/>
                  <p:pic>
                    <p:nvPicPr>
                      <p:cNvPr id="0" name=""/>
                      <p:cNvPicPr/>
                      <p:nvPr/>
                    </p:nvPicPr>
                    <p:blipFill>
                      <a:blip r:embed="rId5"/>
                      <a:stretch>
                        <a:fillRect/>
                      </a:stretch>
                    </p:blipFill>
                    <p:spPr>
                      <a:xfrm>
                        <a:off x="5154613" y="1787525"/>
                        <a:ext cx="3032125" cy="2436813"/>
                      </a:xfrm>
                      <a:prstGeom prst="rect">
                        <a:avLst/>
                      </a:prstGeom>
                    </p:spPr>
                  </p:pic>
                </p:oleObj>
              </mc:Fallback>
            </mc:AlternateContent>
          </a:graphicData>
        </a:graphic>
      </p:graphicFrame>
      <p:sp>
        <p:nvSpPr>
          <p:cNvPr id="42" name="同心圆 41"/>
          <p:cNvSpPr/>
          <p:nvPr/>
        </p:nvSpPr>
        <p:spPr>
          <a:xfrm rot="7959646">
            <a:off x="465214" y="1958631"/>
            <a:ext cx="2645642" cy="1280748"/>
          </a:xfrm>
          <a:prstGeom prst="donut">
            <a:avLst>
              <a:gd name="adj" fmla="val 47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7" name="同心圆 36"/>
          <p:cNvSpPr/>
          <p:nvPr/>
        </p:nvSpPr>
        <p:spPr>
          <a:xfrm>
            <a:off x="1000635" y="3001044"/>
            <a:ext cx="423312" cy="445447"/>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41" name="同心圆 40"/>
          <p:cNvSpPr/>
          <p:nvPr/>
        </p:nvSpPr>
        <p:spPr>
          <a:xfrm rot="10800000">
            <a:off x="3635896" y="5786456"/>
            <a:ext cx="451196" cy="464456"/>
          </a:xfrm>
          <a:prstGeom prst="donut">
            <a:avLst>
              <a:gd name="adj" fmla="val 47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mc:AlternateContent xmlns:mc="http://schemas.openxmlformats.org/markup-compatibility/2006" xmlns:a14="http://schemas.microsoft.com/office/drawing/2010/main">
        <mc:Choice Requires="a14">
          <p:sp>
            <p:nvSpPr>
              <p:cNvPr id="8" name="文本框 7"/>
              <p:cNvSpPr txBox="1"/>
              <p:nvPr/>
            </p:nvSpPr>
            <p:spPr>
              <a:xfrm>
                <a:off x="110775" y="4015568"/>
                <a:ext cx="1289135" cy="461665"/>
              </a:xfrm>
              <a:prstGeom prst="rect">
                <a:avLst/>
              </a:prstGeom>
              <a:noFill/>
            </p:spPr>
            <p:txBody>
              <a:bodyPr wrap="none" rtlCol="0">
                <a:spAutoFit/>
              </a:bodyPr>
              <a:lstStyle/>
              <a:p>
                <a:r>
                  <a:rPr kumimoji="1" lang="en-US" altLang="zh-CN" sz="2400" dirty="0" smtClean="0"/>
                  <a:t>3+25&lt;</a:t>
                </a:r>
                <a:r>
                  <a:rPr lang="zh-CN" altLang="en-US" sz="2400" dirty="0">
                    <a:ea typeface="Microsoft YaHei" charset="-122"/>
                    <a:cs typeface="Microsoft YaHei" charset="-122"/>
                  </a:rPr>
                  <a:t> </a:t>
                </a:r>
                <a14:m>
                  <m:oMath xmlns:m="http://schemas.openxmlformats.org/officeDocument/2006/math">
                    <m:r>
                      <a:rPr lang="zh-CN" altLang="en-US" sz="2400" i="1">
                        <a:latin typeface="Cambria Math" charset="0"/>
                        <a:ea typeface="Microsoft YaHei" charset="-122"/>
                        <a:cs typeface="Microsoft YaHei" charset="-122"/>
                      </a:rPr>
                      <m:t>∞</m:t>
                    </m:r>
                  </m:oMath>
                </a14:m>
                <a:endParaRPr lang="zh-CN" altLang="en-US" sz="2400" dirty="0">
                  <a:latin typeface="Microsoft YaHei" charset="-122"/>
                  <a:ea typeface="Microsoft YaHei" charset="-122"/>
                  <a:cs typeface="Microsoft YaHei" charset="-122"/>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110775" y="4015568"/>
                <a:ext cx="1289135" cy="461665"/>
              </a:xfrm>
              <a:prstGeom prst="rect">
                <a:avLst/>
              </a:prstGeom>
              <a:blipFill rotWithShape="0">
                <a:blip r:embed="rId6"/>
                <a:stretch>
                  <a:fillRect l="-7075" t="-10667" b="-30667"/>
                </a:stretch>
              </a:blipFill>
            </p:spPr>
            <p:txBody>
              <a:bodyPr/>
              <a:lstStyle/>
              <a:p>
                <a:r>
                  <a:rPr lang="zh-CN" altLang="en-US">
                    <a:noFill/>
                  </a:rPr>
                  <a:t> </a:t>
                </a:r>
              </a:p>
            </p:txBody>
          </p:sp>
        </mc:Fallback>
      </mc:AlternateContent>
      <p:sp>
        <p:nvSpPr>
          <p:cNvPr id="14" name="文本框 13"/>
          <p:cNvSpPr txBox="1"/>
          <p:nvPr/>
        </p:nvSpPr>
        <p:spPr>
          <a:xfrm>
            <a:off x="3434666" y="5437454"/>
            <a:ext cx="824129"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kumimoji="1" lang="en-US" altLang="zh-CN" sz="2000" b="1" dirty="0" smtClean="0"/>
              <a:t>1</a:t>
            </a:r>
            <a:endParaRPr kumimoji="1" lang="zh-CN" altLang="en-US" sz="2000" b="1" dirty="0"/>
          </a:p>
        </p:txBody>
      </p:sp>
      <p:sp>
        <p:nvSpPr>
          <p:cNvPr id="44" name="同心圆 43"/>
          <p:cNvSpPr/>
          <p:nvPr/>
        </p:nvSpPr>
        <p:spPr>
          <a:xfrm>
            <a:off x="1364333" y="4431832"/>
            <a:ext cx="423312" cy="445447"/>
          </a:xfrm>
          <a:prstGeom prst="donut">
            <a:avLst>
              <a:gd name="adj" fmla="val 13559"/>
            </a:avLst>
          </a:prstGeom>
          <a:solidFill>
            <a:srgbClr val="FFC001"/>
          </a:solidFill>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45" name="文本框 44"/>
          <p:cNvSpPr txBox="1"/>
          <p:nvPr/>
        </p:nvSpPr>
        <p:spPr>
          <a:xfrm>
            <a:off x="4860032" y="5818629"/>
            <a:ext cx="824129"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kumimoji="1" lang="en-US" altLang="zh-CN" sz="2000" b="1" smtClean="0"/>
              <a:t>28</a:t>
            </a:r>
            <a:endParaRPr kumimoji="1" lang="zh-CN" altLang="en-US" sz="2000" b="1" dirty="0"/>
          </a:p>
        </p:txBody>
      </p:sp>
      <p:sp>
        <p:nvSpPr>
          <p:cNvPr id="46" name="同心圆 45"/>
          <p:cNvSpPr/>
          <p:nvPr/>
        </p:nvSpPr>
        <p:spPr>
          <a:xfrm>
            <a:off x="3028826" y="4443366"/>
            <a:ext cx="423312" cy="445447"/>
          </a:xfrm>
          <a:prstGeom prst="donut">
            <a:avLst>
              <a:gd name="adj" fmla="val 13559"/>
            </a:avLst>
          </a:prstGeom>
          <a:solidFill>
            <a:srgbClr val="FFC001"/>
          </a:solidFill>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mc:AlternateContent xmlns:mc="http://schemas.openxmlformats.org/markup-compatibility/2006" xmlns:a14="http://schemas.microsoft.com/office/drawing/2010/main">
        <mc:Choice Requires="a14">
          <p:sp>
            <p:nvSpPr>
              <p:cNvPr id="47" name="文本框 46"/>
              <p:cNvSpPr txBox="1"/>
              <p:nvPr/>
            </p:nvSpPr>
            <p:spPr>
              <a:xfrm>
                <a:off x="3417590" y="4473134"/>
                <a:ext cx="1133644" cy="461665"/>
              </a:xfrm>
              <a:prstGeom prst="rect">
                <a:avLst/>
              </a:prstGeom>
              <a:noFill/>
            </p:spPr>
            <p:txBody>
              <a:bodyPr wrap="none" rtlCol="0">
                <a:spAutoFit/>
              </a:bodyPr>
              <a:lstStyle/>
              <a:p>
                <a:r>
                  <a:rPr kumimoji="1" lang="en-US" altLang="zh-CN" sz="2400" dirty="0" smtClean="0"/>
                  <a:t>3+8&lt;</a:t>
                </a:r>
                <a:r>
                  <a:rPr lang="zh-CN" altLang="en-US" sz="2400" dirty="0" smtClean="0">
                    <a:ea typeface="Microsoft YaHei" charset="-122"/>
                    <a:cs typeface="Microsoft YaHei" charset="-122"/>
                  </a:rPr>
                  <a:t> </a:t>
                </a:r>
                <a14:m>
                  <m:oMath xmlns:m="http://schemas.openxmlformats.org/officeDocument/2006/math">
                    <m:r>
                      <a:rPr lang="zh-CN" altLang="en-US" sz="2400" i="1">
                        <a:latin typeface="Cambria Math" charset="0"/>
                        <a:ea typeface="Microsoft YaHei" charset="-122"/>
                        <a:cs typeface="Microsoft YaHei" charset="-122"/>
                      </a:rPr>
                      <m:t>∞</m:t>
                    </m:r>
                  </m:oMath>
                </a14:m>
                <a:endParaRPr lang="zh-CN" altLang="en-US" sz="2400" dirty="0">
                  <a:latin typeface="Microsoft YaHei" charset="-122"/>
                  <a:ea typeface="Microsoft YaHei" charset="-122"/>
                  <a:cs typeface="Microsoft YaHei" charset="-122"/>
                </a:endParaRPr>
              </a:p>
            </p:txBody>
          </p:sp>
        </mc:Choice>
        <mc:Fallback xmlns="">
          <p:sp>
            <p:nvSpPr>
              <p:cNvPr id="47" name="文本框 46"/>
              <p:cNvSpPr txBox="1">
                <a:spLocks noRot="1" noChangeAspect="1" noMove="1" noResize="1" noEditPoints="1" noAdjustHandles="1" noChangeArrowheads="1" noChangeShapeType="1" noTextEdit="1"/>
              </p:cNvSpPr>
              <p:nvPr/>
            </p:nvSpPr>
            <p:spPr>
              <a:xfrm>
                <a:off x="3417590" y="4473134"/>
                <a:ext cx="1133644" cy="461665"/>
              </a:xfrm>
              <a:prstGeom prst="rect">
                <a:avLst/>
              </a:prstGeom>
              <a:blipFill rotWithShape="0">
                <a:blip r:embed="rId7"/>
                <a:stretch>
                  <a:fillRect l="-8602" t="-10526" b="-28947"/>
                </a:stretch>
              </a:blipFill>
            </p:spPr>
            <p:txBody>
              <a:bodyPr/>
              <a:lstStyle/>
              <a:p>
                <a:r>
                  <a:rPr lang="zh-CN" altLang="en-US">
                    <a:noFill/>
                  </a:rPr>
                  <a:t> </a:t>
                </a:r>
              </a:p>
            </p:txBody>
          </p:sp>
        </mc:Fallback>
      </mc:AlternateContent>
      <p:sp>
        <p:nvSpPr>
          <p:cNvPr id="48" name="文本框 47"/>
          <p:cNvSpPr txBox="1"/>
          <p:nvPr/>
        </p:nvSpPr>
        <p:spPr>
          <a:xfrm>
            <a:off x="6258610" y="5818629"/>
            <a:ext cx="824129"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kumimoji="1" lang="en-US" altLang="zh-CN" sz="2000" b="1" dirty="0" smtClean="0"/>
              <a:t>11</a:t>
            </a:r>
            <a:endParaRPr kumimoji="1" lang="zh-CN" altLang="en-US" sz="2000" b="1" dirty="0"/>
          </a:p>
        </p:txBody>
      </p:sp>
      <p:sp>
        <p:nvSpPr>
          <p:cNvPr id="49" name="同心圆 48"/>
          <p:cNvSpPr/>
          <p:nvPr/>
        </p:nvSpPr>
        <p:spPr>
          <a:xfrm>
            <a:off x="3392022" y="3014308"/>
            <a:ext cx="423312" cy="445447"/>
          </a:xfrm>
          <a:prstGeom prst="donut">
            <a:avLst>
              <a:gd name="adj" fmla="val 13559"/>
            </a:avLst>
          </a:prstGeom>
          <a:solidFill>
            <a:srgbClr val="FFC001"/>
          </a:solidFill>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mc:AlternateContent xmlns:mc="http://schemas.openxmlformats.org/markup-compatibility/2006" xmlns:a14="http://schemas.microsoft.com/office/drawing/2010/main">
        <mc:Choice Requires="a14">
          <p:sp>
            <p:nvSpPr>
              <p:cNvPr id="50" name="文本框 49"/>
              <p:cNvSpPr txBox="1"/>
              <p:nvPr/>
            </p:nvSpPr>
            <p:spPr>
              <a:xfrm>
                <a:off x="3626479" y="2584772"/>
                <a:ext cx="1215397" cy="461665"/>
              </a:xfrm>
              <a:prstGeom prst="rect">
                <a:avLst/>
              </a:prstGeom>
              <a:noFill/>
            </p:spPr>
            <p:txBody>
              <a:bodyPr wrap="none" rtlCol="0">
                <a:spAutoFit/>
              </a:bodyPr>
              <a:lstStyle/>
              <a:p>
                <a:r>
                  <a:rPr kumimoji="1" lang="en-US" altLang="zh-CN" sz="2400" dirty="0"/>
                  <a:t>3+</a:t>
                </a:r>
                <a14:m>
                  <m:oMath xmlns:m="http://schemas.openxmlformats.org/officeDocument/2006/math">
                    <m:r>
                      <a:rPr kumimoji="1" lang="zh-CN" altLang="en-US" sz="2400">
                        <a:latin typeface="Cambria Math" charset="0"/>
                      </a:rPr>
                      <m:t>∞</m:t>
                    </m:r>
                  </m:oMath>
                </a14:m>
                <a:r>
                  <a:rPr kumimoji="1" lang="en-US" altLang="zh-CN" sz="2400" dirty="0"/>
                  <a:t>&gt;30</a:t>
                </a:r>
                <a:endParaRPr kumimoji="1" lang="zh-CN" altLang="en-US" sz="2400" dirty="0"/>
              </a:p>
            </p:txBody>
          </p:sp>
        </mc:Choice>
        <mc:Fallback xmlns="">
          <p:sp>
            <p:nvSpPr>
              <p:cNvPr id="50" name="文本框 49"/>
              <p:cNvSpPr txBox="1">
                <a:spLocks noRot="1" noChangeAspect="1" noMove="1" noResize="1" noEditPoints="1" noAdjustHandles="1" noChangeArrowheads="1" noChangeShapeType="1" noTextEdit="1"/>
              </p:cNvSpPr>
              <p:nvPr/>
            </p:nvSpPr>
            <p:spPr>
              <a:xfrm>
                <a:off x="3626479" y="2584772"/>
                <a:ext cx="1215397" cy="461665"/>
              </a:xfrm>
              <a:prstGeom prst="rect">
                <a:avLst/>
              </a:prstGeom>
              <a:blipFill rotWithShape="0">
                <a:blip r:embed="rId8"/>
                <a:stretch>
                  <a:fillRect l="-8040" t="-10526" r="-6533" b="-28947"/>
                </a:stretch>
              </a:blipFill>
            </p:spPr>
            <p:txBody>
              <a:bodyPr/>
              <a:lstStyle/>
              <a:p>
                <a:r>
                  <a:rPr lang="zh-CN" altLang="en-US">
                    <a:noFill/>
                  </a:rPr>
                  <a:t> </a:t>
                </a:r>
              </a:p>
            </p:txBody>
          </p:sp>
        </mc:Fallback>
      </mc:AlternateContent>
      <p:cxnSp>
        <p:nvCxnSpPr>
          <p:cNvPr id="52" name="直线箭头连接符 51"/>
          <p:cNvCxnSpPr>
            <a:stCxn id="17" idx="4"/>
            <a:endCxn id="44" idx="0"/>
          </p:cNvCxnSpPr>
          <p:nvPr/>
        </p:nvCxnSpPr>
        <p:spPr>
          <a:xfrm>
            <a:off x="1211154" y="3437369"/>
            <a:ext cx="364835" cy="994463"/>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53" name="文本框 52"/>
              <p:cNvSpPr txBox="1"/>
              <p:nvPr/>
            </p:nvSpPr>
            <p:spPr>
              <a:xfrm>
                <a:off x="4611967" y="6250913"/>
                <a:ext cx="1256177"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sz="2000" i="1" smtClean="0">
                              <a:solidFill>
                                <a:schemeClr val="tx1"/>
                              </a:solidFill>
                              <a:latin typeface="Cambria Math" charset="0"/>
                              <a:ea typeface="Microsoft YaHei" charset="-122"/>
                              <a:cs typeface="Microsoft YaHei" charset="-122"/>
                            </a:rPr>
                          </m:ctrlPr>
                        </m:sSubPr>
                        <m:e>
                          <m:r>
                            <a:rPr kumimoji="1" lang="en-US" altLang="zh-CN" sz="2000" i="1">
                              <a:solidFill>
                                <a:schemeClr val="tx1"/>
                              </a:solidFill>
                              <a:latin typeface="Cambria Math" charset="0"/>
                              <a:ea typeface="Microsoft YaHei" charset="-122"/>
                              <a:cs typeface="Microsoft YaHei" charset="-122"/>
                            </a:rPr>
                            <m:t>𝑣</m:t>
                          </m:r>
                        </m:e>
                        <m:sub>
                          <m:r>
                            <a:rPr kumimoji="1" lang="en-US" altLang="zh-CN" sz="2000" i="1">
                              <a:solidFill>
                                <a:schemeClr val="tx1"/>
                              </a:solidFill>
                              <a:latin typeface="Cambria Math" charset="0"/>
                              <a:ea typeface="Microsoft YaHei" charset="-122"/>
                              <a:cs typeface="Microsoft YaHei" charset="-122"/>
                            </a:rPr>
                            <m:t>0</m:t>
                          </m:r>
                        </m:sub>
                      </m:sSub>
                      <m:r>
                        <a:rPr kumimoji="1" lang="en-US" altLang="zh-CN" sz="2000" i="1">
                          <a:solidFill>
                            <a:schemeClr val="tx1"/>
                          </a:solidFill>
                          <a:latin typeface="Cambria Math" charset="0"/>
                          <a:ea typeface="Microsoft YaHei" charset="-122"/>
                          <a:cs typeface="Microsoft YaHei" charset="-122"/>
                        </a:rPr>
                        <m:t>,</m:t>
                      </m:r>
                      <m:sSub>
                        <m:sSubPr>
                          <m:ctrlPr>
                            <a:rPr kumimoji="1" lang="en-US" altLang="zh-CN" sz="2000" i="1">
                              <a:solidFill>
                                <a:schemeClr val="tx1"/>
                              </a:solidFill>
                              <a:latin typeface="Cambria Math" charset="0"/>
                              <a:ea typeface="Microsoft YaHei" charset="-122"/>
                              <a:cs typeface="Microsoft YaHei" charset="-122"/>
                            </a:rPr>
                          </m:ctrlPr>
                        </m:sSubPr>
                        <m:e>
                          <m:r>
                            <a:rPr kumimoji="1" lang="en-US" altLang="zh-CN" sz="2000" i="1">
                              <a:solidFill>
                                <a:schemeClr val="tx1"/>
                              </a:solidFill>
                              <a:latin typeface="Cambria Math" charset="0"/>
                              <a:ea typeface="Microsoft YaHei" charset="-122"/>
                              <a:cs typeface="Microsoft YaHei" charset="-122"/>
                            </a:rPr>
                            <m:t>𝑣</m:t>
                          </m:r>
                        </m:e>
                        <m:sub>
                          <m:r>
                            <a:rPr kumimoji="1" lang="en-US" altLang="zh-CN" sz="2000" i="1">
                              <a:solidFill>
                                <a:schemeClr val="tx1"/>
                              </a:solidFill>
                              <a:latin typeface="Cambria Math" charset="0"/>
                              <a:ea typeface="Microsoft YaHei" charset="-122"/>
                              <a:cs typeface="Microsoft YaHei" charset="-122"/>
                            </a:rPr>
                            <m:t>1</m:t>
                          </m:r>
                        </m:sub>
                      </m:sSub>
                      <m:r>
                        <a:rPr kumimoji="1" lang="en-US" altLang="zh-CN" sz="2000" b="0" i="1" smtClean="0">
                          <a:solidFill>
                            <a:schemeClr val="tx1"/>
                          </a:solidFill>
                          <a:latin typeface="Cambria Math" charset="0"/>
                          <a:ea typeface="Microsoft YaHei" charset="-122"/>
                          <a:cs typeface="Microsoft YaHei" charset="-122"/>
                        </a:rPr>
                        <m:t>,</m:t>
                      </m:r>
                      <m:sSub>
                        <m:sSubPr>
                          <m:ctrlPr>
                            <a:rPr kumimoji="1" lang="en-US" altLang="zh-CN" sz="2000" i="1">
                              <a:solidFill>
                                <a:schemeClr val="tx1"/>
                              </a:solidFill>
                              <a:latin typeface="Cambria Math" charset="0"/>
                              <a:ea typeface="Microsoft YaHei" charset="-122"/>
                              <a:cs typeface="Microsoft YaHei" charset="-122"/>
                            </a:rPr>
                          </m:ctrlPr>
                        </m:sSubPr>
                        <m:e>
                          <m:r>
                            <a:rPr kumimoji="1" lang="en-US" altLang="zh-CN" sz="2000" i="1">
                              <a:solidFill>
                                <a:schemeClr val="tx1"/>
                              </a:solidFill>
                              <a:latin typeface="Cambria Math" charset="0"/>
                              <a:ea typeface="Microsoft YaHei" charset="-122"/>
                              <a:cs typeface="Microsoft YaHei" charset="-122"/>
                            </a:rPr>
                            <m:t>𝑣</m:t>
                          </m:r>
                        </m:e>
                        <m:sub>
                          <m:r>
                            <a:rPr kumimoji="1" lang="en-US" altLang="zh-CN" sz="2000" b="0" i="1" smtClean="0">
                              <a:solidFill>
                                <a:schemeClr val="tx1"/>
                              </a:solidFill>
                              <a:latin typeface="Cambria Math" charset="0"/>
                              <a:ea typeface="Microsoft YaHei" charset="-122"/>
                              <a:cs typeface="Microsoft YaHei" charset="-122"/>
                            </a:rPr>
                            <m:t>2</m:t>
                          </m:r>
                        </m:sub>
                      </m:sSub>
                    </m:oMath>
                  </m:oMathPara>
                </a14:m>
                <a:endParaRPr kumimoji="1" lang="zh-CN" altLang="en-US" sz="2000" b="1" dirty="0"/>
              </a:p>
            </p:txBody>
          </p:sp>
        </mc:Choice>
        <mc:Fallback xmlns="">
          <p:sp>
            <p:nvSpPr>
              <p:cNvPr id="53" name="文本框 52"/>
              <p:cNvSpPr txBox="1">
                <a:spLocks noRot="1" noChangeAspect="1" noMove="1" noResize="1" noEditPoints="1" noAdjustHandles="1" noChangeArrowheads="1" noChangeShapeType="1" noTextEdit="1"/>
              </p:cNvSpPr>
              <p:nvPr/>
            </p:nvSpPr>
            <p:spPr>
              <a:xfrm>
                <a:off x="4611967" y="6250913"/>
                <a:ext cx="1256177" cy="400110"/>
              </a:xfrm>
              <a:prstGeom prst="rect">
                <a:avLst/>
              </a:prstGeom>
              <a:blipFill rotWithShape="0">
                <a:blip r:embed="rId9"/>
                <a:stretch>
                  <a:fillRect/>
                </a:stretch>
              </a:blipFill>
            </p:spPr>
            <p:txBody>
              <a:bodyPr/>
              <a:lstStyle/>
              <a:p>
                <a:r>
                  <a:rPr lang="zh-CN" altLang="en-US">
                    <a:noFill/>
                  </a:rPr>
                  <a:t> </a:t>
                </a:r>
              </a:p>
            </p:txBody>
          </p:sp>
        </mc:Fallback>
      </mc:AlternateContent>
      <p:cxnSp>
        <p:nvCxnSpPr>
          <p:cNvPr id="56" name="直线箭头连接符 55"/>
          <p:cNvCxnSpPr>
            <a:stCxn id="17" idx="5"/>
            <a:endCxn id="46" idx="1"/>
          </p:cNvCxnSpPr>
          <p:nvPr/>
        </p:nvCxnSpPr>
        <p:spPr>
          <a:xfrm>
            <a:off x="1363906" y="3374097"/>
            <a:ext cx="1726913" cy="1134503"/>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59" name="文本框 58"/>
              <p:cNvSpPr txBox="1"/>
              <p:nvPr/>
            </p:nvSpPr>
            <p:spPr>
              <a:xfrm>
                <a:off x="6042585" y="6250913"/>
                <a:ext cx="1256177"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sz="2000" i="1" smtClean="0">
                              <a:solidFill>
                                <a:schemeClr val="tx1"/>
                              </a:solidFill>
                              <a:latin typeface="Cambria Math" charset="0"/>
                              <a:ea typeface="Microsoft YaHei" charset="-122"/>
                              <a:cs typeface="Microsoft YaHei" charset="-122"/>
                            </a:rPr>
                          </m:ctrlPr>
                        </m:sSubPr>
                        <m:e>
                          <m:r>
                            <a:rPr kumimoji="1" lang="en-US" altLang="zh-CN" sz="2000" i="1">
                              <a:solidFill>
                                <a:schemeClr val="tx1"/>
                              </a:solidFill>
                              <a:latin typeface="Cambria Math" charset="0"/>
                              <a:ea typeface="Microsoft YaHei" charset="-122"/>
                              <a:cs typeface="Microsoft YaHei" charset="-122"/>
                            </a:rPr>
                            <m:t>𝑣</m:t>
                          </m:r>
                        </m:e>
                        <m:sub>
                          <m:r>
                            <a:rPr kumimoji="1" lang="en-US" altLang="zh-CN" sz="2000" i="1">
                              <a:solidFill>
                                <a:schemeClr val="tx1"/>
                              </a:solidFill>
                              <a:latin typeface="Cambria Math" charset="0"/>
                              <a:ea typeface="Microsoft YaHei" charset="-122"/>
                              <a:cs typeface="Microsoft YaHei" charset="-122"/>
                            </a:rPr>
                            <m:t>0</m:t>
                          </m:r>
                        </m:sub>
                      </m:sSub>
                      <m:r>
                        <a:rPr kumimoji="1" lang="en-US" altLang="zh-CN" sz="2000" i="1">
                          <a:solidFill>
                            <a:schemeClr val="tx1"/>
                          </a:solidFill>
                          <a:latin typeface="Cambria Math" charset="0"/>
                          <a:ea typeface="Microsoft YaHei" charset="-122"/>
                          <a:cs typeface="Microsoft YaHei" charset="-122"/>
                        </a:rPr>
                        <m:t>,</m:t>
                      </m:r>
                      <m:sSub>
                        <m:sSubPr>
                          <m:ctrlPr>
                            <a:rPr kumimoji="1" lang="en-US" altLang="zh-CN" sz="2000" i="1">
                              <a:solidFill>
                                <a:schemeClr val="tx1"/>
                              </a:solidFill>
                              <a:latin typeface="Cambria Math" charset="0"/>
                              <a:ea typeface="Microsoft YaHei" charset="-122"/>
                              <a:cs typeface="Microsoft YaHei" charset="-122"/>
                            </a:rPr>
                          </m:ctrlPr>
                        </m:sSubPr>
                        <m:e>
                          <m:r>
                            <a:rPr kumimoji="1" lang="en-US" altLang="zh-CN" sz="2000" i="1">
                              <a:solidFill>
                                <a:schemeClr val="tx1"/>
                              </a:solidFill>
                              <a:latin typeface="Cambria Math" charset="0"/>
                              <a:ea typeface="Microsoft YaHei" charset="-122"/>
                              <a:cs typeface="Microsoft YaHei" charset="-122"/>
                            </a:rPr>
                            <m:t>𝑣</m:t>
                          </m:r>
                        </m:e>
                        <m:sub>
                          <m:r>
                            <a:rPr kumimoji="1" lang="en-US" altLang="zh-CN" sz="2000" i="1">
                              <a:solidFill>
                                <a:schemeClr val="tx1"/>
                              </a:solidFill>
                              <a:latin typeface="Cambria Math" charset="0"/>
                              <a:ea typeface="Microsoft YaHei" charset="-122"/>
                              <a:cs typeface="Microsoft YaHei" charset="-122"/>
                            </a:rPr>
                            <m:t>1</m:t>
                          </m:r>
                        </m:sub>
                      </m:sSub>
                      <m:r>
                        <a:rPr kumimoji="1" lang="en-US" altLang="zh-CN" sz="2000" b="0" i="1" smtClean="0">
                          <a:solidFill>
                            <a:schemeClr val="tx1"/>
                          </a:solidFill>
                          <a:latin typeface="Cambria Math" charset="0"/>
                          <a:ea typeface="Microsoft YaHei" charset="-122"/>
                          <a:cs typeface="Microsoft YaHei" charset="-122"/>
                        </a:rPr>
                        <m:t>,</m:t>
                      </m:r>
                      <m:sSub>
                        <m:sSubPr>
                          <m:ctrlPr>
                            <a:rPr kumimoji="1" lang="en-US" altLang="zh-CN" sz="2000" i="1">
                              <a:solidFill>
                                <a:schemeClr val="tx1"/>
                              </a:solidFill>
                              <a:latin typeface="Cambria Math" charset="0"/>
                              <a:ea typeface="Microsoft YaHei" charset="-122"/>
                              <a:cs typeface="Microsoft YaHei" charset="-122"/>
                            </a:rPr>
                          </m:ctrlPr>
                        </m:sSubPr>
                        <m:e>
                          <m:r>
                            <a:rPr kumimoji="1" lang="en-US" altLang="zh-CN" sz="2000" i="1">
                              <a:solidFill>
                                <a:schemeClr val="tx1"/>
                              </a:solidFill>
                              <a:latin typeface="Cambria Math" charset="0"/>
                              <a:ea typeface="Microsoft YaHei" charset="-122"/>
                              <a:cs typeface="Microsoft YaHei" charset="-122"/>
                            </a:rPr>
                            <m:t>𝑣</m:t>
                          </m:r>
                        </m:e>
                        <m:sub>
                          <m:r>
                            <a:rPr kumimoji="1" lang="en-US" altLang="zh-CN" sz="2000" b="0" i="1" smtClean="0">
                              <a:solidFill>
                                <a:schemeClr val="tx1"/>
                              </a:solidFill>
                              <a:latin typeface="Cambria Math" charset="0"/>
                              <a:ea typeface="Microsoft YaHei" charset="-122"/>
                              <a:cs typeface="Microsoft YaHei" charset="-122"/>
                            </a:rPr>
                            <m:t>3</m:t>
                          </m:r>
                        </m:sub>
                      </m:sSub>
                    </m:oMath>
                  </m:oMathPara>
                </a14:m>
                <a:endParaRPr kumimoji="1" lang="zh-CN" altLang="en-US" sz="2000" b="1" dirty="0"/>
              </a:p>
            </p:txBody>
          </p:sp>
        </mc:Choice>
        <mc:Fallback xmlns="">
          <p:sp>
            <p:nvSpPr>
              <p:cNvPr id="59" name="文本框 58"/>
              <p:cNvSpPr txBox="1">
                <a:spLocks noRot="1" noChangeAspect="1" noMove="1" noResize="1" noEditPoints="1" noAdjustHandles="1" noChangeArrowheads="1" noChangeShapeType="1" noTextEdit="1"/>
              </p:cNvSpPr>
              <p:nvPr/>
            </p:nvSpPr>
            <p:spPr>
              <a:xfrm>
                <a:off x="6042585" y="6250913"/>
                <a:ext cx="1256177" cy="400110"/>
              </a:xfrm>
              <a:prstGeom prst="rect">
                <a:avLst/>
              </a:prstGeom>
              <a:blipFill rotWithShape="0">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07924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additive="base">
                                        <p:cTn id="17" dur="500" fill="hold"/>
                                        <p:tgtEl>
                                          <p:spTgt spid="39"/>
                                        </p:tgtEl>
                                        <p:attrNameLst>
                                          <p:attrName>ppt_x</p:attrName>
                                        </p:attrNameLst>
                                      </p:cBhvr>
                                      <p:tavLst>
                                        <p:tav tm="0">
                                          <p:val>
                                            <p:strVal val="#ppt_x"/>
                                          </p:val>
                                        </p:tav>
                                        <p:tav tm="100000">
                                          <p:val>
                                            <p:strVal val="#ppt_x"/>
                                          </p:val>
                                        </p:tav>
                                      </p:tavLst>
                                    </p:anim>
                                    <p:anim calcmode="lin" valueType="num">
                                      <p:cBhvr additive="base">
                                        <p:cTn id="18" dur="500" fill="hold"/>
                                        <p:tgtEl>
                                          <p:spTgt spid="3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anim calcmode="lin" valueType="num">
                                      <p:cBhvr additive="base">
                                        <p:cTn id="21" dur="500" fill="hold"/>
                                        <p:tgtEl>
                                          <p:spTgt spid="43"/>
                                        </p:tgtEl>
                                        <p:attrNameLst>
                                          <p:attrName>ppt_x</p:attrName>
                                        </p:attrNameLst>
                                      </p:cBhvr>
                                      <p:tavLst>
                                        <p:tav tm="0">
                                          <p:val>
                                            <p:strVal val="#ppt_x"/>
                                          </p:val>
                                        </p:tav>
                                        <p:tav tm="100000">
                                          <p:val>
                                            <p:strVal val="#ppt_x"/>
                                          </p:val>
                                        </p:tav>
                                      </p:tavLst>
                                    </p:anim>
                                    <p:anim calcmode="lin" valueType="num">
                                      <p:cBhvr additive="base">
                                        <p:cTn id="22" dur="500" fill="hold"/>
                                        <p:tgtEl>
                                          <p:spTgt spid="43"/>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 calcmode="lin" valueType="num">
                                      <p:cBhvr additive="base">
                                        <p:cTn id="25" dur="500" fill="hold"/>
                                        <p:tgtEl>
                                          <p:spTgt spid="40"/>
                                        </p:tgtEl>
                                        <p:attrNameLst>
                                          <p:attrName>ppt_x</p:attrName>
                                        </p:attrNameLst>
                                      </p:cBhvr>
                                      <p:tavLst>
                                        <p:tav tm="0">
                                          <p:val>
                                            <p:strVal val="#ppt_x"/>
                                          </p:val>
                                        </p:tav>
                                        <p:tav tm="100000">
                                          <p:val>
                                            <p:strVal val="#ppt_x"/>
                                          </p:val>
                                        </p:tav>
                                      </p:tavLst>
                                    </p:anim>
                                    <p:anim calcmode="lin" valueType="num">
                                      <p:cBhvr additive="base">
                                        <p:cTn id="26"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1"/>
                                        </p:tgtEl>
                                        <p:attrNameLst>
                                          <p:attrName>style.visibility</p:attrName>
                                        </p:attrNameLst>
                                      </p:cBhvr>
                                      <p:to>
                                        <p:strVal val="visible"/>
                                      </p:to>
                                    </p:set>
                                    <p:anim calcmode="lin" valueType="num">
                                      <p:cBhvr additive="base">
                                        <p:cTn id="31" dur="500" fill="hold"/>
                                        <p:tgtEl>
                                          <p:spTgt spid="41"/>
                                        </p:tgtEl>
                                        <p:attrNameLst>
                                          <p:attrName>ppt_x</p:attrName>
                                        </p:attrNameLst>
                                      </p:cBhvr>
                                      <p:tavLst>
                                        <p:tav tm="0">
                                          <p:val>
                                            <p:strVal val="#ppt_x"/>
                                          </p:val>
                                        </p:tav>
                                        <p:tav tm="100000">
                                          <p:val>
                                            <p:strVal val="#ppt_x"/>
                                          </p:val>
                                        </p:tav>
                                      </p:tavLst>
                                    </p:anim>
                                    <p:anim calcmode="lin" valueType="num">
                                      <p:cBhvr additive="base">
                                        <p:cTn id="32"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additive="base">
                                        <p:cTn id="37" dur="500" fill="hold"/>
                                        <p:tgtEl>
                                          <p:spTgt spid="37"/>
                                        </p:tgtEl>
                                        <p:attrNameLst>
                                          <p:attrName>ppt_x</p:attrName>
                                        </p:attrNameLst>
                                      </p:cBhvr>
                                      <p:tavLst>
                                        <p:tav tm="0">
                                          <p:val>
                                            <p:strVal val="#ppt_x"/>
                                          </p:val>
                                        </p:tav>
                                        <p:tav tm="100000">
                                          <p:val>
                                            <p:strVal val="#ppt_x"/>
                                          </p:val>
                                        </p:tav>
                                      </p:tavLst>
                                    </p:anim>
                                    <p:anim calcmode="lin" valueType="num">
                                      <p:cBhvr additive="base">
                                        <p:cTn id="3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2"/>
                                        </p:tgtEl>
                                        <p:attrNameLst>
                                          <p:attrName>style.visibility</p:attrName>
                                        </p:attrNameLst>
                                      </p:cBhvr>
                                      <p:to>
                                        <p:strVal val="visible"/>
                                      </p:to>
                                    </p:set>
                                    <p:anim calcmode="lin" valueType="num">
                                      <p:cBhvr additive="base">
                                        <p:cTn id="43" dur="500" fill="hold"/>
                                        <p:tgtEl>
                                          <p:spTgt spid="42"/>
                                        </p:tgtEl>
                                        <p:attrNameLst>
                                          <p:attrName>ppt_x</p:attrName>
                                        </p:attrNameLst>
                                      </p:cBhvr>
                                      <p:tavLst>
                                        <p:tav tm="0">
                                          <p:val>
                                            <p:strVal val="#ppt_x"/>
                                          </p:val>
                                        </p:tav>
                                        <p:tav tm="100000">
                                          <p:val>
                                            <p:strVal val="#ppt_x"/>
                                          </p:val>
                                        </p:tav>
                                      </p:tavLst>
                                    </p:anim>
                                    <p:anim calcmode="lin" valueType="num">
                                      <p:cBhvr additive="base">
                                        <p:cTn id="4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barn(inVertical)">
                                      <p:cBhvr>
                                        <p:cTn id="49" dur="500"/>
                                        <p:tgtEl>
                                          <p:spTgt spid="14"/>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44"/>
                                        </p:tgtEl>
                                        <p:attrNameLst>
                                          <p:attrName>style.visibility</p:attrName>
                                        </p:attrNameLst>
                                      </p:cBhvr>
                                      <p:to>
                                        <p:strVal val="visible"/>
                                      </p:to>
                                    </p:set>
                                    <p:anim calcmode="lin" valueType="num">
                                      <p:cBhvr additive="base">
                                        <p:cTn id="54" dur="500" fill="hold"/>
                                        <p:tgtEl>
                                          <p:spTgt spid="44"/>
                                        </p:tgtEl>
                                        <p:attrNameLst>
                                          <p:attrName>ppt_x</p:attrName>
                                        </p:attrNameLst>
                                      </p:cBhvr>
                                      <p:tavLst>
                                        <p:tav tm="0">
                                          <p:val>
                                            <p:strVal val="#ppt_x"/>
                                          </p:val>
                                        </p:tav>
                                        <p:tav tm="100000">
                                          <p:val>
                                            <p:strVal val="#ppt_x"/>
                                          </p:val>
                                        </p:tav>
                                      </p:tavLst>
                                    </p:anim>
                                    <p:anim calcmode="lin" valueType="num">
                                      <p:cBhvr additive="base">
                                        <p:cTn id="55"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52"/>
                                        </p:tgtEl>
                                        <p:attrNameLst>
                                          <p:attrName>style.visibility</p:attrName>
                                        </p:attrNameLst>
                                      </p:cBhvr>
                                      <p:to>
                                        <p:strVal val="visible"/>
                                      </p:to>
                                    </p:set>
                                    <p:anim calcmode="lin" valueType="num">
                                      <p:cBhvr additive="base">
                                        <p:cTn id="60" dur="500" fill="hold"/>
                                        <p:tgtEl>
                                          <p:spTgt spid="52"/>
                                        </p:tgtEl>
                                        <p:attrNameLst>
                                          <p:attrName>ppt_x</p:attrName>
                                        </p:attrNameLst>
                                      </p:cBhvr>
                                      <p:tavLst>
                                        <p:tav tm="0">
                                          <p:val>
                                            <p:strVal val="#ppt_x"/>
                                          </p:val>
                                        </p:tav>
                                        <p:tav tm="100000">
                                          <p:val>
                                            <p:strVal val="#ppt_x"/>
                                          </p:val>
                                        </p:tav>
                                      </p:tavLst>
                                    </p:anim>
                                    <p:anim calcmode="lin" valueType="num">
                                      <p:cBhvr additive="base">
                                        <p:cTn id="61"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8">
                                            <p:txEl>
                                              <p:pRg st="0" end="0"/>
                                            </p:txEl>
                                          </p:spTgt>
                                        </p:tgtEl>
                                        <p:attrNameLst>
                                          <p:attrName>style.visibility</p:attrName>
                                        </p:attrNameLst>
                                      </p:cBhvr>
                                      <p:to>
                                        <p:strVal val="visible"/>
                                      </p:to>
                                    </p:set>
                                    <p:anim calcmode="lin" valueType="num">
                                      <p:cBhvr additive="base">
                                        <p:cTn id="66"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6" presetClass="entr" presetSubtype="21" fill="hold" grpId="0" nodeType="click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barn(inVertical)">
                                      <p:cBhvr>
                                        <p:cTn id="72" dur="500"/>
                                        <p:tgtEl>
                                          <p:spTgt spid="45"/>
                                        </p:tgtEl>
                                      </p:cBhvr>
                                    </p:animEffect>
                                  </p:childTnLst>
                                </p:cTn>
                              </p:par>
                            </p:childTnLst>
                          </p:cTn>
                        </p:par>
                      </p:childTnLst>
                    </p:cTn>
                  </p:par>
                  <p:par>
                    <p:cTn id="73" fill="hold">
                      <p:stCondLst>
                        <p:cond delay="indefinite"/>
                      </p:stCondLst>
                      <p:childTnLst>
                        <p:par>
                          <p:cTn id="74" fill="hold">
                            <p:stCondLst>
                              <p:cond delay="0"/>
                            </p:stCondLst>
                            <p:childTnLst>
                              <p:par>
                                <p:cTn id="75" presetID="16" presetClass="entr" presetSubtype="21" fill="hold" grpId="0" nodeType="clickEffect">
                                  <p:stCondLst>
                                    <p:cond delay="0"/>
                                  </p:stCondLst>
                                  <p:childTnLst>
                                    <p:set>
                                      <p:cBhvr>
                                        <p:cTn id="76" dur="1" fill="hold">
                                          <p:stCondLst>
                                            <p:cond delay="0"/>
                                          </p:stCondLst>
                                        </p:cTn>
                                        <p:tgtEl>
                                          <p:spTgt spid="53"/>
                                        </p:tgtEl>
                                        <p:attrNameLst>
                                          <p:attrName>style.visibility</p:attrName>
                                        </p:attrNameLst>
                                      </p:cBhvr>
                                      <p:to>
                                        <p:strVal val="visible"/>
                                      </p:to>
                                    </p:set>
                                    <p:animEffect transition="in" filter="barn(inVertical)">
                                      <p:cBhvr>
                                        <p:cTn id="77" dur="500"/>
                                        <p:tgtEl>
                                          <p:spTgt spid="53"/>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46"/>
                                        </p:tgtEl>
                                        <p:attrNameLst>
                                          <p:attrName>style.visibility</p:attrName>
                                        </p:attrNameLst>
                                      </p:cBhvr>
                                      <p:to>
                                        <p:strVal val="visible"/>
                                      </p:to>
                                    </p:set>
                                    <p:anim calcmode="lin" valueType="num">
                                      <p:cBhvr additive="base">
                                        <p:cTn id="82" dur="500" fill="hold"/>
                                        <p:tgtEl>
                                          <p:spTgt spid="46"/>
                                        </p:tgtEl>
                                        <p:attrNameLst>
                                          <p:attrName>ppt_x</p:attrName>
                                        </p:attrNameLst>
                                      </p:cBhvr>
                                      <p:tavLst>
                                        <p:tav tm="0">
                                          <p:val>
                                            <p:strVal val="#ppt_x"/>
                                          </p:val>
                                        </p:tav>
                                        <p:tav tm="100000">
                                          <p:val>
                                            <p:strVal val="#ppt_x"/>
                                          </p:val>
                                        </p:tav>
                                      </p:tavLst>
                                    </p:anim>
                                    <p:anim calcmode="lin" valueType="num">
                                      <p:cBhvr additive="base">
                                        <p:cTn id="83"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nodeType="clickEffect">
                                  <p:stCondLst>
                                    <p:cond delay="0"/>
                                  </p:stCondLst>
                                  <p:childTnLst>
                                    <p:set>
                                      <p:cBhvr>
                                        <p:cTn id="87" dur="1" fill="hold">
                                          <p:stCondLst>
                                            <p:cond delay="0"/>
                                          </p:stCondLst>
                                        </p:cTn>
                                        <p:tgtEl>
                                          <p:spTgt spid="56"/>
                                        </p:tgtEl>
                                        <p:attrNameLst>
                                          <p:attrName>style.visibility</p:attrName>
                                        </p:attrNameLst>
                                      </p:cBhvr>
                                      <p:to>
                                        <p:strVal val="visible"/>
                                      </p:to>
                                    </p:set>
                                    <p:anim calcmode="lin" valueType="num">
                                      <p:cBhvr additive="base">
                                        <p:cTn id="88" dur="500" fill="hold"/>
                                        <p:tgtEl>
                                          <p:spTgt spid="56"/>
                                        </p:tgtEl>
                                        <p:attrNameLst>
                                          <p:attrName>ppt_x</p:attrName>
                                        </p:attrNameLst>
                                      </p:cBhvr>
                                      <p:tavLst>
                                        <p:tav tm="0">
                                          <p:val>
                                            <p:strVal val="#ppt_x"/>
                                          </p:val>
                                        </p:tav>
                                        <p:tav tm="100000">
                                          <p:val>
                                            <p:strVal val="#ppt_x"/>
                                          </p:val>
                                        </p:tav>
                                      </p:tavLst>
                                    </p:anim>
                                    <p:anim calcmode="lin" valueType="num">
                                      <p:cBhvr additive="base">
                                        <p:cTn id="89"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nodeType="clickEffect">
                                  <p:stCondLst>
                                    <p:cond delay="0"/>
                                  </p:stCondLst>
                                  <p:childTnLst>
                                    <p:set>
                                      <p:cBhvr>
                                        <p:cTn id="93" dur="1" fill="hold">
                                          <p:stCondLst>
                                            <p:cond delay="0"/>
                                          </p:stCondLst>
                                        </p:cTn>
                                        <p:tgtEl>
                                          <p:spTgt spid="47">
                                            <p:txEl>
                                              <p:pRg st="0" end="0"/>
                                            </p:txEl>
                                          </p:spTgt>
                                        </p:tgtEl>
                                        <p:attrNameLst>
                                          <p:attrName>style.visibility</p:attrName>
                                        </p:attrNameLst>
                                      </p:cBhvr>
                                      <p:to>
                                        <p:strVal val="visible"/>
                                      </p:to>
                                    </p:set>
                                    <p:anim calcmode="lin" valueType="num">
                                      <p:cBhvr additive="base">
                                        <p:cTn id="94" dur="500" fill="hold"/>
                                        <p:tgtEl>
                                          <p:spTgt spid="47">
                                            <p:txEl>
                                              <p:pRg st="0" end="0"/>
                                            </p:txEl>
                                          </p:spTgt>
                                        </p:tgtEl>
                                        <p:attrNameLst>
                                          <p:attrName>ppt_x</p:attrName>
                                        </p:attrNameLst>
                                      </p:cBhvr>
                                      <p:tavLst>
                                        <p:tav tm="0">
                                          <p:val>
                                            <p:strVal val="#ppt_x"/>
                                          </p:val>
                                        </p:tav>
                                        <p:tav tm="100000">
                                          <p:val>
                                            <p:strVal val="#ppt_x"/>
                                          </p:val>
                                        </p:tav>
                                      </p:tavLst>
                                    </p:anim>
                                    <p:anim calcmode="lin" valueType="num">
                                      <p:cBhvr additive="base">
                                        <p:cTn id="95" dur="500" fill="hold"/>
                                        <p:tgtEl>
                                          <p:spTgt spid="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16" presetClass="entr" presetSubtype="21" fill="hold" grpId="0" nodeType="clickEffect">
                                  <p:stCondLst>
                                    <p:cond delay="0"/>
                                  </p:stCondLst>
                                  <p:childTnLst>
                                    <p:set>
                                      <p:cBhvr>
                                        <p:cTn id="99" dur="1" fill="hold">
                                          <p:stCondLst>
                                            <p:cond delay="0"/>
                                          </p:stCondLst>
                                        </p:cTn>
                                        <p:tgtEl>
                                          <p:spTgt spid="48"/>
                                        </p:tgtEl>
                                        <p:attrNameLst>
                                          <p:attrName>style.visibility</p:attrName>
                                        </p:attrNameLst>
                                      </p:cBhvr>
                                      <p:to>
                                        <p:strVal val="visible"/>
                                      </p:to>
                                    </p:set>
                                    <p:animEffect transition="in" filter="barn(inVertical)">
                                      <p:cBhvr>
                                        <p:cTn id="100" dur="500"/>
                                        <p:tgtEl>
                                          <p:spTgt spid="48"/>
                                        </p:tgtEl>
                                      </p:cBhvr>
                                    </p:animEffect>
                                  </p:childTnLst>
                                </p:cTn>
                              </p:par>
                            </p:childTnLst>
                          </p:cTn>
                        </p:par>
                      </p:childTnLst>
                    </p:cTn>
                  </p:par>
                  <p:par>
                    <p:cTn id="101" fill="hold">
                      <p:stCondLst>
                        <p:cond delay="indefinite"/>
                      </p:stCondLst>
                      <p:childTnLst>
                        <p:par>
                          <p:cTn id="102" fill="hold">
                            <p:stCondLst>
                              <p:cond delay="0"/>
                            </p:stCondLst>
                            <p:childTnLst>
                              <p:par>
                                <p:cTn id="103" presetID="16" presetClass="entr" presetSubtype="21" fill="hold" grpId="0" nodeType="clickEffect">
                                  <p:stCondLst>
                                    <p:cond delay="0"/>
                                  </p:stCondLst>
                                  <p:childTnLst>
                                    <p:set>
                                      <p:cBhvr>
                                        <p:cTn id="104" dur="1" fill="hold">
                                          <p:stCondLst>
                                            <p:cond delay="0"/>
                                          </p:stCondLst>
                                        </p:cTn>
                                        <p:tgtEl>
                                          <p:spTgt spid="59"/>
                                        </p:tgtEl>
                                        <p:attrNameLst>
                                          <p:attrName>style.visibility</p:attrName>
                                        </p:attrNameLst>
                                      </p:cBhvr>
                                      <p:to>
                                        <p:strVal val="visible"/>
                                      </p:to>
                                    </p:set>
                                    <p:animEffect transition="in" filter="barn(inVertical)">
                                      <p:cBhvr>
                                        <p:cTn id="105" dur="500"/>
                                        <p:tgtEl>
                                          <p:spTgt spid="59"/>
                                        </p:tgtEl>
                                      </p:cBhvr>
                                    </p:animEffect>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grpId="0" nodeType="clickEffect">
                                  <p:stCondLst>
                                    <p:cond delay="0"/>
                                  </p:stCondLst>
                                  <p:childTnLst>
                                    <p:set>
                                      <p:cBhvr>
                                        <p:cTn id="109" dur="1" fill="hold">
                                          <p:stCondLst>
                                            <p:cond delay="0"/>
                                          </p:stCondLst>
                                        </p:cTn>
                                        <p:tgtEl>
                                          <p:spTgt spid="49"/>
                                        </p:tgtEl>
                                        <p:attrNameLst>
                                          <p:attrName>style.visibility</p:attrName>
                                        </p:attrNameLst>
                                      </p:cBhvr>
                                      <p:to>
                                        <p:strVal val="visible"/>
                                      </p:to>
                                    </p:set>
                                    <p:anim calcmode="lin" valueType="num">
                                      <p:cBhvr additive="base">
                                        <p:cTn id="110" dur="500" fill="hold"/>
                                        <p:tgtEl>
                                          <p:spTgt spid="49"/>
                                        </p:tgtEl>
                                        <p:attrNameLst>
                                          <p:attrName>ppt_x</p:attrName>
                                        </p:attrNameLst>
                                      </p:cBhvr>
                                      <p:tavLst>
                                        <p:tav tm="0">
                                          <p:val>
                                            <p:strVal val="#ppt_x"/>
                                          </p:val>
                                        </p:tav>
                                        <p:tav tm="100000">
                                          <p:val>
                                            <p:strVal val="#ppt_x"/>
                                          </p:val>
                                        </p:tav>
                                      </p:tavLst>
                                    </p:anim>
                                    <p:anim calcmode="lin" valueType="num">
                                      <p:cBhvr additive="base">
                                        <p:cTn id="111"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 presetClass="entr" presetSubtype="4" fill="hold" nodeType="clickEffect">
                                  <p:stCondLst>
                                    <p:cond delay="0"/>
                                  </p:stCondLst>
                                  <p:childTnLst>
                                    <p:set>
                                      <p:cBhvr>
                                        <p:cTn id="115" dur="1" fill="hold">
                                          <p:stCondLst>
                                            <p:cond delay="0"/>
                                          </p:stCondLst>
                                        </p:cTn>
                                        <p:tgtEl>
                                          <p:spTgt spid="50">
                                            <p:txEl>
                                              <p:pRg st="0" end="0"/>
                                            </p:txEl>
                                          </p:spTgt>
                                        </p:tgtEl>
                                        <p:attrNameLst>
                                          <p:attrName>style.visibility</p:attrName>
                                        </p:attrNameLst>
                                      </p:cBhvr>
                                      <p:to>
                                        <p:strVal val="visible"/>
                                      </p:to>
                                    </p:set>
                                    <p:anim calcmode="lin" valueType="num">
                                      <p:cBhvr additive="base">
                                        <p:cTn id="116"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additive="base">
                                        <p:cTn id="117" dur="500" fill="hold"/>
                                        <p:tgtEl>
                                          <p:spTgt spid="5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42" grpId="0" animBg="1"/>
      <p:bldP spid="37" grpId="0" animBg="1"/>
      <p:bldP spid="41" grpId="0" animBg="1"/>
      <p:bldP spid="14" grpId="0" animBg="1"/>
      <p:bldP spid="44" grpId="0" animBg="1"/>
      <p:bldP spid="45" grpId="0" animBg="1"/>
      <p:bldP spid="46" grpId="0" animBg="1"/>
      <p:bldP spid="48" grpId="0" animBg="1"/>
      <p:bldP spid="49" grpId="0" animBg="1"/>
      <p:bldP spid="53" grpId="0" animBg="1"/>
      <p:bldP spid="59" grpId="0" animBg="1"/>
    </p:bldLst>
  </p:timing>
</p:sld>
</file>

<file path=ppt/theme/theme1.xml><?xml version="1.0" encoding="utf-8"?>
<a:theme xmlns:a="http://schemas.openxmlformats.org/drawingml/2006/main" name="我的模板">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我的模板</Template>
  <TotalTime>114419</TotalTime>
  <Words>7800</Words>
  <Application>Microsoft Macintosh PowerPoint</Application>
  <PresentationFormat>全屏显示(4:3)</PresentationFormat>
  <Paragraphs>2874</Paragraphs>
  <Slides>116</Slides>
  <Notes>4</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116</vt:i4>
      </vt:variant>
    </vt:vector>
  </HeadingPairs>
  <TitlesOfParts>
    <vt:vector size="131" baseType="lpstr">
      <vt:lpstr>AppleColorEmoji</vt:lpstr>
      <vt:lpstr>Ayuthaya</vt:lpstr>
      <vt:lpstr>Calibri</vt:lpstr>
      <vt:lpstr>Cambria Math</vt:lpstr>
      <vt:lpstr>DengXian</vt:lpstr>
      <vt:lpstr>Mangal</vt:lpstr>
      <vt:lpstr>Microsoft YaHei</vt:lpstr>
      <vt:lpstr>Wingdings</vt:lpstr>
      <vt:lpstr>黑体</vt:lpstr>
      <vt:lpstr>宋体</vt:lpstr>
      <vt:lpstr>微软雅黑</vt:lpstr>
      <vt:lpstr>Arial</vt:lpstr>
      <vt:lpstr>我的模板</vt:lpstr>
      <vt:lpstr>Equation</vt:lpstr>
      <vt:lpstr>公式</vt:lpstr>
      <vt:lpstr>知识单元5 图</vt:lpstr>
      <vt:lpstr>主要内容</vt:lpstr>
      <vt:lpstr>知识点1：图的定义及存储结构</vt:lpstr>
      <vt:lpstr>1 图的定义</vt:lpstr>
      <vt:lpstr>1 图的定义</vt:lpstr>
      <vt:lpstr>1 图的定义</vt:lpstr>
      <vt:lpstr>2 图的基本术语</vt:lpstr>
      <vt:lpstr>2 图的基本术语</vt:lpstr>
      <vt:lpstr>2 图的基本术语</vt:lpstr>
      <vt:lpstr>2 图的基本术语</vt:lpstr>
      <vt:lpstr>2 图的基本术语</vt:lpstr>
      <vt:lpstr>2 图的基本术语</vt:lpstr>
      <vt:lpstr>2 图的基本术语</vt:lpstr>
      <vt:lpstr>2 图的基本术语</vt:lpstr>
      <vt:lpstr>2 图的基本术语</vt:lpstr>
      <vt:lpstr>2 图的基本术语</vt:lpstr>
      <vt:lpstr>2 图的基本术语</vt:lpstr>
      <vt:lpstr>2 图的基本术语</vt:lpstr>
      <vt:lpstr>2 图的基本术语</vt:lpstr>
      <vt:lpstr>3 图的抽象数据类型</vt:lpstr>
      <vt:lpstr>4 图的邻接矩阵存储结构</vt:lpstr>
      <vt:lpstr>4 图的邻接矩阵存储结构</vt:lpstr>
      <vt:lpstr>4 图的邻接矩阵存储结构</vt:lpstr>
      <vt:lpstr>4 图的邻接矩阵存储结构</vt:lpstr>
      <vt:lpstr>4 图的邻接矩阵存储结构</vt:lpstr>
      <vt:lpstr>4 图的邻接矩阵存储结构</vt:lpstr>
      <vt:lpstr>4 图的邻接矩阵存储结构</vt:lpstr>
      <vt:lpstr>4 图的邻接矩阵存储结构</vt:lpstr>
      <vt:lpstr>5 图的邻接表存储结构</vt:lpstr>
      <vt:lpstr>5 图的邻接表存储结构</vt:lpstr>
      <vt:lpstr>5 图的邻接表存储结构</vt:lpstr>
      <vt:lpstr>5 图的邻接表存储结构</vt:lpstr>
      <vt:lpstr>5 图的邻接表存储结构</vt:lpstr>
      <vt:lpstr>5 图的邻接表存储结构</vt:lpstr>
      <vt:lpstr>5 图的邻接表存储结构</vt:lpstr>
      <vt:lpstr>6 图的边集数组存储结构</vt:lpstr>
      <vt:lpstr>6 图的边集数组存储结构</vt:lpstr>
      <vt:lpstr>6 图的边集数组存储结构</vt:lpstr>
      <vt:lpstr>6 图的边集数组存储结构</vt:lpstr>
      <vt:lpstr>6 图的边集数组存储结构</vt:lpstr>
      <vt:lpstr>6 图的边集数组存储结构</vt:lpstr>
      <vt:lpstr>7 图的存储结构比较</vt:lpstr>
      <vt:lpstr>7 图的存储结构比较</vt:lpstr>
      <vt:lpstr>主要内容</vt:lpstr>
      <vt:lpstr> 知识点2：图的遍历</vt:lpstr>
      <vt:lpstr>图的遍历</vt:lpstr>
      <vt:lpstr>1 深度优先搜索遍历DFS</vt:lpstr>
      <vt:lpstr>1 深度优先搜索遍历</vt:lpstr>
      <vt:lpstr>1 深度优先搜索遍历</vt:lpstr>
      <vt:lpstr>1 深度优先搜索遍历</vt:lpstr>
      <vt:lpstr>2 广度优先搜索遍历BFS</vt:lpstr>
      <vt:lpstr>2 广度优先搜索遍历BFS</vt:lpstr>
      <vt:lpstr>2 广度优先搜索遍历</vt:lpstr>
      <vt:lpstr>2 广度优先搜索遍历</vt:lpstr>
      <vt:lpstr>3 比较</vt:lpstr>
      <vt:lpstr>扩充</vt:lpstr>
      <vt:lpstr>扩充</vt:lpstr>
      <vt:lpstr>扩充</vt:lpstr>
      <vt:lpstr>主要内容</vt:lpstr>
      <vt:lpstr> 知识点3：最小生成树</vt:lpstr>
      <vt:lpstr>1 概念</vt:lpstr>
      <vt:lpstr>1 概念</vt:lpstr>
      <vt:lpstr>1 概念</vt:lpstr>
      <vt:lpstr>1 概念</vt:lpstr>
      <vt:lpstr>1 概念</vt:lpstr>
      <vt:lpstr>1 概念</vt:lpstr>
      <vt:lpstr>1 概念</vt:lpstr>
      <vt:lpstr>2 普里姆(Prim)算法</vt:lpstr>
      <vt:lpstr>2 普里姆(Prim)算法</vt:lpstr>
      <vt:lpstr>2 普里姆(Prim)算法</vt:lpstr>
      <vt:lpstr>2 普里姆(Prim)算法</vt:lpstr>
      <vt:lpstr>2 普里姆(Prim)算法</vt:lpstr>
      <vt:lpstr>2 普里姆(Prim)算法</vt:lpstr>
      <vt:lpstr>2 普里姆(Prim)算法</vt:lpstr>
      <vt:lpstr>2 普里姆(Prim)算法</vt:lpstr>
      <vt:lpstr>2 普里姆(Prim)算法</vt:lpstr>
      <vt:lpstr>2 普里姆(Prim)算法</vt:lpstr>
      <vt:lpstr>3 克鲁斯卡尔(Kruskal)算法</vt:lpstr>
      <vt:lpstr>3 克鲁斯卡尔(Kruskal)算法</vt:lpstr>
      <vt:lpstr>3 克鲁斯卡尔(Kruskal)算法</vt:lpstr>
      <vt:lpstr>3 克鲁斯卡尔(Kruskal)算法</vt:lpstr>
      <vt:lpstr>3 克鲁斯卡尔(Kruskal)算法</vt:lpstr>
      <vt:lpstr>3 克鲁斯卡尔(Kruskal)算法</vt:lpstr>
      <vt:lpstr>3 克鲁斯卡尔(Kruskal)算法</vt:lpstr>
      <vt:lpstr>3 克鲁斯卡尔(Kruskal)算法</vt:lpstr>
      <vt:lpstr>3 克鲁斯卡尔(Kruskal)算法</vt:lpstr>
      <vt:lpstr>3 克鲁斯卡尔(Kruskal)算法</vt:lpstr>
      <vt:lpstr>3 克鲁斯卡尔(Kruskal)算法</vt:lpstr>
      <vt:lpstr>3 克鲁斯卡尔(Kruskal)算法</vt:lpstr>
      <vt:lpstr>3 克鲁斯卡尔(Kruskal)算法</vt:lpstr>
      <vt:lpstr>比较</vt:lpstr>
      <vt:lpstr>主要内容</vt:lpstr>
      <vt:lpstr> 知识点4：最短路径</vt:lpstr>
      <vt:lpstr>1 概念</vt:lpstr>
      <vt:lpstr>1 概念</vt:lpstr>
      <vt:lpstr>2 从一个顶点到其余各顶点的最短路径</vt:lpstr>
      <vt:lpstr>2 从一个顶点到其余各顶点的最短路径</vt:lpstr>
      <vt:lpstr>2 从一个顶点到其余各顶点的最短路径</vt:lpstr>
      <vt:lpstr>2 从一个顶点到其余各顶点的最短路径</vt:lpstr>
      <vt:lpstr>2 从一个顶点到其余各顶点的最短路径</vt:lpstr>
      <vt:lpstr>2 从一个顶点到其余各顶点的最短路径</vt:lpstr>
      <vt:lpstr>2 从一个顶点到其余各顶点的最短路径</vt:lpstr>
      <vt:lpstr>3 每对顶点间的最短路径</vt:lpstr>
      <vt:lpstr>3 每对顶点间的最短路径</vt:lpstr>
      <vt:lpstr>3 每对顶点间的最短路径</vt:lpstr>
      <vt:lpstr>3 每对顶点间的最短路径</vt:lpstr>
      <vt:lpstr>3 每对顶点间的最短路径</vt:lpstr>
      <vt:lpstr>3 每对顶点间的最短路径</vt:lpstr>
      <vt:lpstr>3 每对顶点间的最短路径</vt:lpstr>
      <vt:lpstr> 补充：拓扑排序</vt:lpstr>
      <vt:lpstr> 补充：拓扑排序</vt:lpstr>
      <vt:lpstr> 补充：拓扑排序</vt:lpstr>
      <vt:lpstr> 补充：拓扑排序</vt:lpstr>
      <vt:lpstr> 补充：拓扑排序</vt:lpstr>
      <vt:lpstr> 补充：拓扑排序</vt:lpstr>
      <vt:lpstr> 补充：关键路径</vt:lpstr>
    </vt:vector>
  </TitlesOfParts>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daizhe</dc:creator>
  <cp:lastModifiedBy>dai zhe</cp:lastModifiedBy>
  <cp:revision>529</cp:revision>
  <dcterms:created xsi:type="dcterms:W3CDTF">2013-06-24T12:21:20Z</dcterms:created>
  <dcterms:modified xsi:type="dcterms:W3CDTF">2018-06-15T08:32:18Z</dcterms:modified>
</cp:coreProperties>
</file>